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jpg" ContentType="image/jpg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06973" y="715916"/>
            <a:ext cx="5890153" cy="72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1870" y="2298322"/>
            <a:ext cx="17400358" cy="4445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hyperlink" Target="http://www.baidu.com&#23436;&#25972;&#30340;HTTP&#20107;&#21153;&#36807;&#31243;/" TargetMode="Externa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hyperlink" Target="mailto:one@abc.edu" TargetMode="External"/><Relationship Id="rId5" Type="http://schemas.openxmlformats.org/officeDocument/2006/relationships/hyperlink" Target="mailto:two@xyz.com" TargetMode="Externa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hyperlink" Target="mailto:one@abc.edu" TargetMode="External"/><Relationship Id="rId5" Type="http://schemas.openxmlformats.org/officeDocument/2006/relationships/hyperlink" Target="mailto:two@xyz.com" TargetMode="Externa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hyperlink" Target="mailto:verify@service.bilibili.com" TargetMode="External"/><Relationship Id="rId5" Type="http://schemas.openxmlformats.org/officeDocument/2006/relationships/hyperlink" Target="mailto:XXXX6@qq.com" TargetMode="Externa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hyperlink" Target="http://www.cnblogs.com/cthon/p/9151467.html" TargetMode="Externa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hyperlink" Target="mailto:Xhm@xx.edu.cn" TargetMode="External"/><Relationship Id="rId6" Type="http://schemas.openxmlformats.org/officeDocument/2006/relationships/hyperlink" Target="mailto:KWN@xx.com" TargetMode="Externa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3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hyperlink" Target="mailto:nic@xxx.edu.cn" TargetMode="External"/><Relationship Id="rId5" Type="http://schemas.openxmlformats.org/officeDocument/2006/relationships/hyperlink" Target="mailto:zhnic@xxx.com" TargetMode="Externa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hyperlink" Target="mailto:xiexiren@tsinghua.org.cn" TargetMode="External"/><Relationship Id="rId5" Type="http://schemas.openxmlformats.org/officeDocument/2006/relationships/hyperlink" Target="mailto:xyz@163.com" TargetMode="Externa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jpg"/><Relationship Id="rId4" Type="http://schemas.openxmlformats.org/officeDocument/2006/relationships/image" Target="../media/image435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6.png"/><Relationship Id="rId3" Type="http://schemas.openxmlformats.org/officeDocument/2006/relationships/image" Target="../media/image43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8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9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1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tsinghua.edu.cn/" TargetMode="External"/><Relationship Id="rId3" Type="http://schemas.openxmlformats.org/officeDocument/2006/relationships/hyperlink" Target="http://www.d.tsinghua.edu.cn/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singhua.edu.cn/" TargetMode="External"/><Relationship Id="rId3" Type="http://schemas.openxmlformats.org/officeDocument/2006/relationships/hyperlink" Target="http://www.d.tsinghua.edu.cn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hyperlink" Target="http://www.baidu.com/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at.edu.cn/" TargetMode="External"/><Relationship Id="rId3" Type="http://schemas.openxmlformats.org/officeDocument/2006/relationships/image" Target="../media/image8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at.edu.cn/" TargetMode="External"/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hyperlink" Target="http://www.baidu.com/" TargetMode="External"/><Relationship Id="rId5" Type="http://schemas.openxmlformats.org/officeDocument/2006/relationships/hyperlink" Target="http://www.a.shifen.com/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hyperlink" Target="http://www.baidu.com/" TargetMode="External"/><Relationship Id="rId5" Type="http://schemas.openxmlformats.org/officeDocument/2006/relationships/hyperlink" Target="http://www.a.shifen.com/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hyperlink" Target="http://www.baidu.com/" TargetMode="External"/><Relationship Id="rId4" Type="http://schemas.openxmlformats.org/officeDocument/2006/relationships/image" Target="../media/image105.png"/><Relationship Id="rId5" Type="http://schemas.openxmlformats.org/officeDocument/2006/relationships/image" Target="../media/image106.jp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jpg"/><Relationship Id="rId4" Type="http://schemas.openxmlformats.org/officeDocument/2006/relationships/image" Target="../media/image144.png"/><Relationship Id="rId5" Type="http://schemas.openxmlformats.org/officeDocument/2006/relationships/image" Target="../media/image145.jpg"/><Relationship Id="rId6" Type="http://schemas.openxmlformats.org/officeDocument/2006/relationships/image" Target="../media/image14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://www.baidu.com/" TargetMode="Externa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hyperlink" Target="http://info.cern.ch/" TargetMode="External"/><Relationship Id="rId5" Type="http://schemas.openxmlformats.org/officeDocument/2006/relationships/image" Target="../media/image186.png"/><Relationship Id="rId6" Type="http://schemas.openxmlformats.org/officeDocument/2006/relationships/image" Target="../media/image187.jpg"/><Relationship Id="rId7" Type="http://schemas.openxmlformats.org/officeDocument/2006/relationships/image" Target="../media/image188.png"/><Relationship Id="rId8" Type="http://schemas.openxmlformats.org/officeDocument/2006/relationships/image" Target="../media/image189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hyperlink" Target="http://&#20027;&#26426;&#21517;/%E8%B7%AF%E5%BE%84" TargetMode="Externa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hyperlink" Target="http://www.ctrip.com/" TargetMode="Externa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hyperlink" Target="http://www.tsinghua.edu.cn/" TargetMode="External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://www.iana.org/domains/root/db" TargetMode="Externa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jpg"/><Relationship Id="rId5" Type="http://schemas.openxmlformats.org/officeDocument/2006/relationships/image" Target="../media/image249.png"/><Relationship Id="rId6" Type="http://schemas.openxmlformats.org/officeDocument/2006/relationships/image" Target="../media/image250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Relationship Id="rId3" Type="http://schemas.openxmlformats.org/officeDocument/2006/relationships/image" Target="../media/image252.jpg"/><Relationship Id="rId4" Type="http://schemas.openxmlformats.org/officeDocument/2006/relationships/image" Target="../media/image253.png"/><Relationship Id="rId5" Type="http://schemas.openxmlformats.org/officeDocument/2006/relationships/image" Target="../media/image254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为什么需要应⽤层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424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629525"/>
          </a:xfrm>
          <a:custGeom>
            <a:avLst/>
            <a:gdLst/>
            <a:ahLst/>
            <a:cxnLst/>
            <a:rect l="l" t="t" r="r" b="b"/>
            <a:pathLst>
              <a:path w="12963525" h="76295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71010"/>
                </a:lnTo>
                <a:lnTo>
                  <a:pt x="197" y="7422379"/>
                </a:lnTo>
                <a:lnTo>
                  <a:pt x="1581" y="7463807"/>
                </a:lnTo>
                <a:lnTo>
                  <a:pt x="12649" y="7522515"/>
                </a:lnTo>
                <a:lnTo>
                  <a:pt x="49226" y="7579928"/>
                </a:lnTo>
                <a:lnTo>
                  <a:pt x="106640" y="7616505"/>
                </a:lnTo>
                <a:lnTo>
                  <a:pt x="165348" y="7627574"/>
                </a:lnTo>
                <a:lnTo>
                  <a:pt x="206776" y="7628958"/>
                </a:lnTo>
                <a:lnTo>
                  <a:pt x="258146" y="7629156"/>
                </a:lnTo>
                <a:lnTo>
                  <a:pt x="12705299" y="7629156"/>
                </a:lnTo>
                <a:lnTo>
                  <a:pt x="12756671" y="7628958"/>
                </a:lnTo>
                <a:lnTo>
                  <a:pt x="12798099" y="7627574"/>
                </a:lnTo>
                <a:lnTo>
                  <a:pt x="12856802" y="7616505"/>
                </a:lnTo>
                <a:lnTo>
                  <a:pt x="12914218" y="7579928"/>
                </a:lnTo>
                <a:lnTo>
                  <a:pt x="12950799" y="7522515"/>
                </a:lnTo>
                <a:lnTo>
                  <a:pt x="12961867" y="7463807"/>
                </a:lnTo>
                <a:lnTo>
                  <a:pt x="12963250" y="7422379"/>
                </a:lnTo>
                <a:lnTo>
                  <a:pt x="12963448" y="73710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629525"/>
          </a:xfrm>
          <a:custGeom>
            <a:avLst/>
            <a:gdLst/>
            <a:ahLst/>
            <a:cxnLst/>
            <a:rect l="l" t="t" r="r" b="b"/>
            <a:pathLst>
              <a:path w="12963525" h="76295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71010"/>
                </a:lnTo>
                <a:lnTo>
                  <a:pt x="12963250" y="7422379"/>
                </a:lnTo>
                <a:lnTo>
                  <a:pt x="12961867" y="7463807"/>
                </a:lnTo>
                <a:lnTo>
                  <a:pt x="12950799" y="7522515"/>
                </a:lnTo>
                <a:lnTo>
                  <a:pt x="12914218" y="7579928"/>
                </a:lnTo>
                <a:lnTo>
                  <a:pt x="12856802" y="7616505"/>
                </a:lnTo>
                <a:lnTo>
                  <a:pt x="12798099" y="7627574"/>
                </a:lnTo>
                <a:lnTo>
                  <a:pt x="12756671" y="7628958"/>
                </a:lnTo>
                <a:lnTo>
                  <a:pt x="12705299" y="7629156"/>
                </a:lnTo>
                <a:lnTo>
                  <a:pt x="258145" y="7629156"/>
                </a:lnTo>
                <a:lnTo>
                  <a:pt x="206775" y="7628958"/>
                </a:lnTo>
                <a:lnTo>
                  <a:pt x="165348" y="7627574"/>
                </a:lnTo>
                <a:lnTo>
                  <a:pt x="106640" y="7616505"/>
                </a:lnTo>
                <a:lnTo>
                  <a:pt x="49226" y="7579928"/>
                </a:lnTo>
                <a:lnTo>
                  <a:pt x="12650" y="7522515"/>
                </a:lnTo>
                <a:lnTo>
                  <a:pt x="1581" y="7463807"/>
                </a:lnTo>
                <a:lnTo>
                  <a:pt x="197" y="7422379"/>
                </a:lnTo>
                <a:lnTo>
                  <a:pt x="0" y="73710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449182"/>
            <a:ext cx="7935595" cy="1722120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 sz="2650" spc="50">
                <a:solidFill>
                  <a:srgbClr val="FF2600"/>
                </a:solidFill>
                <a:latin typeface="Microsoft JhengHei UI"/>
                <a:cs typeface="Microsoft JhengHei UI"/>
              </a:rPr>
              <a:t>运输层</a:t>
            </a:r>
            <a:r>
              <a:rPr dirty="0" sz="2650" spc="50">
                <a:latin typeface="Microsoft JhengHei UI"/>
                <a:cs typeface="Microsoft JhengHei UI"/>
              </a:rPr>
              <a:t>为应⽤层提供公共的</a:t>
            </a:r>
            <a:r>
              <a:rPr dirty="0" sz="2650" spc="50">
                <a:solidFill>
                  <a:srgbClr val="FF2600"/>
                </a:solidFill>
                <a:latin typeface="Microsoft JhengHei UI"/>
                <a:cs typeface="Microsoft JhengHei UI"/>
              </a:rPr>
              <a:t>逻辑通信服务</a:t>
            </a:r>
            <a:r>
              <a:rPr dirty="0" sz="2650">
                <a:latin typeface="Microsoft JhengHei UI"/>
                <a:cs typeface="Microsoft JhengHei UI"/>
              </a:rPr>
              <a:t>。</a:t>
            </a:r>
            <a:endParaRPr sz="26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0000"/>
              </a:lnSpc>
            </a:pPr>
            <a:r>
              <a:rPr dirty="0" sz="2650" spc="50">
                <a:latin typeface="Microsoft JhengHei UI"/>
                <a:cs typeface="Microsoft JhengHei UI"/>
              </a:rPr>
              <a:t>各类应⽤程序相互交互具有</a:t>
            </a:r>
            <a:r>
              <a:rPr dirty="0" sz="2650" spc="50">
                <a:solidFill>
                  <a:srgbClr val="FF2600"/>
                </a:solidFill>
                <a:latin typeface="Microsoft JhengHei UI"/>
                <a:cs typeface="Microsoft JhengHei UI"/>
              </a:rPr>
              <a:t>⾃通信的特点</a:t>
            </a:r>
            <a:r>
              <a:rPr dirty="0" sz="2650" spc="50">
                <a:latin typeface="Microsoft JhengHei UI"/>
                <a:cs typeface="Microsoft JhengHei UI"/>
              </a:rPr>
              <a:t>（要求）。 </a:t>
            </a:r>
            <a:r>
              <a:rPr dirty="0" sz="2650" spc="50">
                <a:solidFill>
                  <a:srgbClr val="FF2600"/>
                </a:solidFill>
                <a:latin typeface="Microsoft JhengHei UI"/>
                <a:cs typeface="Microsoft JhengHei UI"/>
              </a:rPr>
              <a:t>应⽤层协议定义</a:t>
            </a:r>
            <a:r>
              <a:rPr dirty="0" sz="2650">
                <a:latin typeface="Microsoft JhengHei UI"/>
                <a:cs typeface="Microsoft JhengHei UI"/>
              </a:rPr>
              <a:t>：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0448" y="4923926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5489354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4145465"/>
            <a:ext cx="8970010" cy="172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8775" marR="2068195" indent="-346075">
              <a:lnSpc>
                <a:spcPct val="140000"/>
              </a:lnSpc>
              <a:spcBef>
                <a:spcPts val="100"/>
              </a:spcBef>
              <a:buSzPct val="75471"/>
              <a:buFont typeface="Arial"/>
              <a:buChar char="•"/>
              <a:tabLst>
                <a:tab pos="358775" algn="l"/>
                <a:tab pos="359410" algn="l"/>
              </a:tabLst>
            </a:pPr>
            <a:r>
              <a:rPr dirty="0" sz="2650" spc="50">
                <a:latin typeface="Microsoft JhengHei UI"/>
                <a:cs typeface="Microsoft JhengHei UI"/>
              </a:rPr>
              <a:t>应⽤进程交换的报⽂类型，请求还是响应？  各种报⽂类型的语法、语义；</a:t>
            </a:r>
            <a:endParaRPr sz="2650">
              <a:latin typeface="Microsoft JhengHei UI"/>
              <a:cs typeface="Microsoft JhengHei UI"/>
            </a:endParaRPr>
          </a:p>
          <a:p>
            <a:pPr marL="358775">
              <a:lnSpc>
                <a:spcPct val="100000"/>
              </a:lnSpc>
              <a:spcBef>
                <a:spcPts val="1270"/>
              </a:spcBef>
            </a:pPr>
            <a:r>
              <a:rPr dirty="0" sz="2650" spc="50">
                <a:latin typeface="Microsoft JhengHei UI"/>
                <a:cs typeface="Microsoft JhengHei UI"/>
              </a:rPr>
              <a:t>进程何时、如何发送报⽂，以及对报⽂进⾏响应的规则。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6002582"/>
            <a:ext cx="414591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50">
                <a:solidFill>
                  <a:srgbClr val="FF2600"/>
                </a:solidFill>
                <a:latin typeface="Microsoft JhengHei UI"/>
                <a:cs typeface="Microsoft JhengHei UI"/>
              </a:rPr>
              <a:t>应⽤层功能及协议（等</a:t>
            </a:r>
            <a:r>
              <a:rPr dirty="0" sz="265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650" spc="25">
                <a:latin typeface="Microsoft JhengHei UI"/>
                <a:cs typeface="Microsoft JhengHei UI"/>
              </a:rPr>
              <a:t>：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448" y="7196667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7773127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8349584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0448" y="8926042"/>
            <a:ext cx="11430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0448" y="6396145"/>
            <a:ext cx="4662805" cy="2908300"/>
          </a:xfrm>
          <a:prstGeom prst="rect">
            <a:avLst/>
          </a:prstGeom>
        </p:spPr>
        <p:txBody>
          <a:bodyPr wrap="square" lIns="0" tIns="184785" rIns="0" bIns="0" rtlCol="0" vert="horz">
            <a:spAutoFit/>
          </a:bodyPr>
          <a:lstStyle/>
          <a:p>
            <a:pPr marL="358775" indent="-346075">
              <a:lnSpc>
                <a:spcPct val="100000"/>
              </a:lnSpc>
              <a:spcBef>
                <a:spcPts val="1455"/>
              </a:spcBef>
              <a:buSzPct val="75471"/>
              <a:buFont typeface="Arial"/>
              <a:buChar char="•"/>
              <a:tabLst>
                <a:tab pos="358775" algn="l"/>
                <a:tab pos="359410" algn="l"/>
              </a:tabLst>
            </a:pPr>
            <a:r>
              <a:rPr dirty="0" sz="2650" spc="50">
                <a:latin typeface="Microsoft JhengHei UI"/>
                <a:cs typeface="Microsoft JhengHei UI"/>
              </a:rPr>
              <a:t>域名服务</a:t>
            </a:r>
            <a:r>
              <a:rPr dirty="0" sz="2650" spc="35">
                <a:latin typeface="Microsoft JhengHei UI"/>
                <a:cs typeface="Microsoft JhengHei UI"/>
              </a:rPr>
              <a:t>：</a:t>
            </a:r>
            <a:r>
              <a:rPr dirty="0" sz="2650" spc="35">
                <a:latin typeface="Arial"/>
                <a:cs typeface="Arial"/>
              </a:rPr>
              <a:t>DNS</a:t>
            </a:r>
            <a:r>
              <a:rPr dirty="0" sz="2650" spc="35">
                <a:latin typeface="Microsoft JhengHei UI"/>
                <a:cs typeface="Microsoft JhengHei UI"/>
              </a:rPr>
              <a:t>；</a:t>
            </a:r>
            <a:endParaRPr sz="2650">
              <a:latin typeface="Microsoft JhengHei UI"/>
              <a:cs typeface="Microsoft JhengHei UI"/>
            </a:endParaRPr>
          </a:p>
          <a:p>
            <a:pPr marL="358775">
              <a:lnSpc>
                <a:spcPct val="100000"/>
              </a:lnSpc>
              <a:spcBef>
                <a:spcPts val="1360"/>
              </a:spcBef>
            </a:pPr>
            <a:r>
              <a:rPr dirty="0" sz="2650" spc="50">
                <a:latin typeface="Microsoft JhengHei UI"/>
                <a:cs typeface="Microsoft JhengHei UI"/>
              </a:rPr>
              <a:t>⽂件传输</a:t>
            </a:r>
            <a:r>
              <a:rPr dirty="0" sz="2650" spc="35">
                <a:latin typeface="Microsoft JhengHei UI"/>
                <a:cs typeface="Microsoft JhengHei UI"/>
              </a:rPr>
              <a:t>：</a:t>
            </a:r>
            <a:r>
              <a:rPr dirty="0" sz="2650" spc="35">
                <a:latin typeface="Arial"/>
                <a:cs typeface="Arial"/>
              </a:rPr>
              <a:t>FTP</a:t>
            </a:r>
            <a:r>
              <a:rPr dirty="0" sz="2650" spc="35">
                <a:latin typeface="Microsoft JhengHei UI"/>
                <a:cs typeface="Microsoft JhengHei UI"/>
              </a:rPr>
              <a:t>；</a:t>
            </a:r>
            <a:endParaRPr sz="2650">
              <a:latin typeface="Microsoft JhengHei UI"/>
              <a:cs typeface="Microsoft JhengHei UI"/>
            </a:endParaRPr>
          </a:p>
          <a:p>
            <a:pPr marL="358775" marR="5080">
              <a:lnSpc>
                <a:spcPct val="142700"/>
              </a:lnSpc>
            </a:pPr>
            <a:r>
              <a:rPr dirty="0" sz="2650" spc="50">
                <a:latin typeface="Microsoft JhengHei UI"/>
                <a:cs typeface="Microsoft JhengHei UI"/>
              </a:rPr>
              <a:t>电⼦邮件：</a:t>
            </a:r>
            <a:r>
              <a:rPr dirty="0" sz="2650" spc="50">
                <a:latin typeface="Arial"/>
                <a:cs typeface="Arial"/>
              </a:rPr>
              <a:t>SMTP</a:t>
            </a:r>
            <a:r>
              <a:rPr dirty="0" sz="2650" spc="50">
                <a:latin typeface="Microsoft JhengHei UI"/>
                <a:cs typeface="Microsoft JhengHei UI"/>
              </a:rPr>
              <a:t>、</a:t>
            </a:r>
            <a:r>
              <a:rPr dirty="0" sz="2650" spc="50">
                <a:latin typeface="Arial"/>
                <a:cs typeface="Arial"/>
              </a:rPr>
              <a:t>POP3</a:t>
            </a:r>
            <a:r>
              <a:rPr dirty="0" sz="2650">
                <a:latin typeface="Microsoft JhengHei UI"/>
                <a:cs typeface="Microsoft JhengHei UI"/>
              </a:rPr>
              <a:t>； </a:t>
            </a:r>
            <a:r>
              <a:rPr dirty="0" sz="2650" spc="50">
                <a:latin typeface="Microsoft JhengHei UI"/>
                <a:cs typeface="Microsoft JhengHei UI"/>
              </a:rPr>
              <a:t>远程登陆</a:t>
            </a:r>
            <a:r>
              <a:rPr dirty="0" sz="2650" spc="40">
                <a:latin typeface="Microsoft JhengHei UI"/>
                <a:cs typeface="Microsoft JhengHei UI"/>
              </a:rPr>
              <a:t>：</a:t>
            </a:r>
            <a:r>
              <a:rPr dirty="0" sz="2650" spc="40">
                <a:latin typeface="Arial"/>
                <a:cs typeface="Arial"/>
              </a:rPr>
              <a:t>TELNET</a:t>
            </a:r>
            <a:r>
              <a:rPr dirty="0" sz="2650" spc="40">
                <a:latin typeface="Microsoft JhengHei UI"/>
                <a:cs typeface="Microsoft JhengHei UI"/>
              </a:rPr>
              <a:t>；</a:t>
            </a:r>
            <a:endParaRPr sz="2650">
              <a:latin typeface="Microsoft JhengHei UI"/>
              <a:cs typeface="Microsoft JhengHei UI"/>
            </a:endParaRPr>
          </a:p>
          <a:p>
            <a:pPr marL="358775">
              <a:lnSpc>
                <a:spcPct val="100000"/>
              </a:lnSpc>
              <a:spcBef>
                <a:spcPts val="1360"/>
              </a:spcBef>
            </a:pPr>
            <a:r>
              <a:rPr dirty="0" sz="2650" spc="50">
                <a:latin typeface="Arial"/>
                <a:cs typeface="Arial"/>
              </a:rPr>
              <a:t>WWW</a:t>
            </a:r>
            <a:r>
              <a:rPr dirty="0" sz="2650" spc="50">
                <a:latin typeface="Microsoft JhengHei UI"/>
                <a:cs typeface="Microsoft JhengHei UI"/>
              </a:rPr>
              <a:t>服务：</a:t>
            </a:r>
            <a:r>
              <a:rPr dirty="0" sz="2650" spc="50">
                <a:latin typeface="Arial"/>
                <a:cs typeface="Arial"/>
              </a:rPr>
              <a:t>HTTP</a:t>
            </a:r>
            <a:r>
              <a:rPr dirty="0" sz="2650">
                <a:latin typeface="Microsoft JhengHei UI"/>
                <a:cs typeface="Microsoft JhengHei UI"/>
              </a:rPr>
              <a:t>。</a:t>
            </a:r>
            <a:endParaRPr sz="26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3925570" cy="3995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应⽤层概述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两种⼯作模式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5">
                <a:latin typeface="Arial"/>
                <a:cs typeface="Arial"/>
              </a:rPr>
              <a:t>Clien</a:t>
            </a:r>
            <a:r>
              <a:rPr dirty="0" sz="3600">
                <a:latin typeface="Arial"/>
                <a:cs typeface="Arial"/>
              </a:rPr>
              <a:t>t/</a:t>
            </a:r>
            <a:r>
              <a:rPr dirty="0" sz="3600" spc="10">
                <a:latin typeface="Arial"/>
                <a:cs typeface="Arial"/>
              </a:rPr>
              <a:t>Se</a:t>
            </a:r>
            <a:r>
              <a:rPr dirty="0" sz="3600" spc="0">
                <a:latin typeface="Arial"/>
                <a:cs typeface="Arial"/>
              </a:rPr>
              <a:t>rv</a:t>
            </a:r>
            <a:r>
              <a:rPr dirty="0" sz="3600" spc="5">
                <a:latin typeface="Arial"/>
                <a:cs typeface="Arial"/>
              </a:rPr>
              <a:t>er</a:t>
            </a:r>
            <a:endParaRPr sz="3600">
              <a:latin typeface="Arial"/>
              <a:cs typeface="Arial"/>
            </a:endParaRPr>
          </a:p>
          <a:p>
            <a:pPr lvl="2" marL="1249045" indent="-503555">
              <a:lnSpc>
                <a:spcPct val="100000"/>
              </a:lnSpc>
              <a:spcBef>
                <a:spcPts val="2005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P2P</a:t>
            </a:r>
            <a:r>
              <a:rPr dirty="0" sz="3600" spc="25">
                <a:latin typeface="Microsoft JhengHei UI"/>
                <a:cs typeface="Microsoft JhengHei UI"/>
              </a:rPr>
              <a:t>模式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4171" y="4016083"/>
            <a:ext cx="79819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14094" algn="l"/>
                <a:tab pos="2059939" algn="l"/>
                <a:tab pos="3136900" algn="l"/>
                <a:tab pos="4340225" algn="l"/>
                <a:tab pos="5282565" algn="l"/>
                <a:tab pos="6332855" algn="l"/>
                <a:tab pos="7377430" algn="l"/>
              </a:tabLst>
            </a:pPr>
            <a:r>
              <a:rPr dirty="0" sz="2850" spc="10">
                <a:latin typeface="Arial"/>
                <a:cs typeface="Arial"/>
              </a:rPr>
              <a:t>net</a:t>
            </a:r>
            <a:r>
              <a:rPr dirty="0" sz="2850" spc="1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g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edu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gov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cn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uk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20">
                <a:latin typeface="Arial"/>
                <a:cs typeface="Arial"/>
              </a:rPr>
              <a:t>m</a:t>
            </a:r>
            <a:r>
              <a:rPr dirty="0" sz="2850" spc="0">
                <a:latin typeface="Arial"/>
                <a:cs typeface="Arial"/>
              </a:rPr>
              <a:t>il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5">
                <a:latin typeface="Arial"/>
                <a:cs typeface="Arial"/>
              </a:rPr>
              <a:t>info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88274" y="4016083"/>
            <a:ext cx="9423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na</a:t>
            </a:r>
            <a:r>
              <a:rPr dirty="0" sz="2850" spc="10">
                <a:latin typeface="Arial"/>
                <a:cs typeface="Arial"/>
              </a:rPr>
              <a:t>me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64128" y="5652158"/>
            <a:ext cx="79076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19175" algn="l"/>
                <a:tab pos="2035175" algn="l"/>
                <a:tab pos="3105150" algn="l"/>
                <a:tab pos="4098925" algn="l"/>
                <a:tab pos="5173345" algn="l"/>
                <a:tab pos="6320155" algn="l"/>
                <a:tab pos="7202170" algn="l"/>
              </a:tabLst>
            </a:pPr>
            <a:r>
              <a:rPr dirty="0" sz="2850" spc="10">
                <a:latin typeface="Arial"/>
                <a:cs typeface="Arial"/>
              </a:rPr>
              <a:t>sh</a:t>
            </a:r>
            <a:r>
              <a:rPr dirty="0" sz="2850" spc="10">
                <a:latin typeface="Arial"/>
                <a:cs typeface="Arial"/>
              </a:rPr>
              <a:t>	</a:t>
            </a:r>
            <a:r>
              <a:rPr dirty="0" sz="2850" spc="20">
                <a:latin typeface="Arial"/>
                <a:cs typeface="Arial"/>
              </a:rPr>
              <a:t>m</a:t>
            </a:r>
            <a:r>
              <a:rPr dirty="0" sz="2850" spc="0">
                <a:latin typeface="Arial"/>
                <a:cs typeface="Arial"/>
              </a:rPr>
              <a:t>il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g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net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gov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edu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ac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61633" y="7141642"/>
            <a:ext cx="14116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latin typeface="Arial"/>
                <a:cs typeface="Arial"/>
              </a:rPr>
              <a:t>t</a:t>
            </a:r>
            <a:r>
              <a:rPr dirty="0" sz="2850" spc="10">
                <a:latin typeface="Arial"/>
                <a:cs typeface="Arial"/>
              </a:rPr>
              <a:t>singhua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4335" y="7141642"/>
            <a:ext cx="16071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23619" algn="l"/>
              </a:tabLst>
            </a:pPr>
            <a:r>
              <a:rPr dirty="0" sz="2850" spc="10">
                <a:latin typeface="Arial"/>
                <a:cs typeface="Arial"/>
              </a:rPr>
              <a:t>pku</a:t>
            </a:r>
            <a:r>
              <a:rPr dirty="0" sz="2850" spc="10">
                <a:latin typeface="Arial"/>
                <a:cs typeface="Arial"/>
              </a:rPr>
              <a:t>	</a:t>
            </a:r>
            <a:r>
              <a:rPr dirty="0" sz="2850" spc="5">
                <a:latin typeface="Arial"/>
                <a:cs typeface="Arial"/>
              </a:rPr>
              <a:t>sj</a:t>
            </a:r>
            <a:r>
              <a:rPr dirty="0" sz="2850">
                <a:latin typeface="Arial"/>
                <a:cs typeface="Arial"/>
              </a:rPr>
              <a:t>t</a:t>
            </a:r>
            <a:r>
              <a:rPr dirty="0" sz="2850" spc="10">
                <a:latin typeface="Arial"/>
                <a:cs typeface="Arial"/>
              </a:rPr>
              <a:t>u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0608" y="7141642"/>
            <a:ext cx="1789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9155" algn="l"/>
              </a:tabLst>
            </a:pPr>
            <a:r>
              <a:rPr dirty="0" sz="2850" spc="10">
                <a:latin typeface="Arial"/>
                <a:cs typeface="Arial"/>
              </a:rPr>
              <a:t>zju	</a:t>
            </a:r>
            <a:r>
              <a:rPr dirty="0" sz="2850" spc="5">
                <a:latin typeface="Arial"/>
                <a:cs typeface="Arial"/>
              </a:rPr>
              <a:t>fudan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93860" y="8777718"/>
            <a:ext cx="6978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0">
                <a:latin typeface="Arial"/>
                <a:cs typeface="Arial"/>
              </a:rPr>
              <a:t>m</a:t>
            </a:r>
            <a:r>
              <a:rPr dirty="0" sz="2850" spc="5">
                <a:latin typeface="Arial"/>
                <a:cs typeface="Arial"/>
              </a:rPr>
              <a:t>ail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99882" y="8777718"/>
            <a:ext cx="28219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72540" algn="l"/>
                <a:tab pos="2217420" algn="l"/>
              </a:tabLst>
            </a:pPr>
            <a:r>
              <a:rPr dirty="0" sz="2850" spc="25">
                <a:latin typeface="Arial"/>
                <a:cs typeface="Arial"/>
              </a:rPr>
              <a:t>www</a:t>
            </a:r>
            <a:r>
              <a:rPr dirty="0" sz="2850" spc="25">
                <a:latin typeface="Arial"/>
                <a:cs typeface="Arial"/>
              </a:rPr>
              <a:t>	</a:t>
            </a:r>
            <a:r>
              <a:rPr dirty="0" sz="2850">
                <a:latin typeface="Arial"/>
                <a:cs typeface="Arial"/>
              </a:rPr>
              <a:t>ft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bbs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86907" y="2442624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84493" y="3079876"/>
            <a:ext cx="1774189" cy="245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顶级域名</a:t>
            </a:r>
            <a:endParaRPr sz="2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  <a:tabLst>
                <a:tab pos="1068705" algn="l"/>
              </a:tabLst>
            </a:pPr>
            <a:r>
              <a:rPr dirty="0" sz="2850" spc="10">
                <a:latin typeface="Arial"/>
                <a:cs typeface="Arial"/>
              </a:rPr>
              <a:t>ae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⼆级域名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4493" y="6778716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三级域名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4493" y="8484458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四级域名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域名空间</a:t>
            </a:r>
          </a:p>
        </p:txBody>
      </p:sp>
      <p:sp>
        <p:nvSpPr>
          <p:cNvPr id="16" name="object 1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69838" y="4531799"/>
            <a:ext cx="3707765" cy="1111250"/>
          </a:xfrm>
          <a:custGeom>
            <a:avLst/>
            <a:gdLst/>
            <a:ahLst/>
            <a:cxnLst/>
            <a:rect l="l" t="t" r="r" b="b"/>
            <a:pathLst>
              <a:path w="3707765" h="1111250">
                <a:moveTo>
                  <a:pt x="3707740" y="0"/>
                </a:moveTo>
                <a:lnTo>
                  <a:pt x="3707740" y="846047"/>
                </a:lnTo>
                <a:lnTo>
                  <a:pt x="0" y="846047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16927" y="4531799"/>
            <a:ext cx="2661285" cy="1111250"/>
          </a:xfrm>
          <a:custGeom>
            <a:avLst/>
            <a:gdLst/>
            <a:ahLst/>
            <a:cxnLst/>
            <a:rect l="l" t="t" r="r" b="b"/>
            <a:pathLst>
              <a:path w="2661284" h="1111250">
                <a:moveTo>
                  <a:pt x="2660651" y="0"/>
                </a:moveTo>
                <a:lnTo>
                  <a:pt x="2660651" y="846047"/>
                </a:lnTo>
                <a:lnTo>
                  <a:pt x="0" y="846047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564015" y="4531799"/>
            <a:ext cx="1614170" cy="1111250"/>
          </a:xfrm>
          <a:custGeom>
            <a:avLst/>
            <a:gdLst/>
            <a:ahLst/>
            <a:cxnLst/>
            <a:rect l="l" t="t" r="r" b="b"/>
            <a:pathLst>
              <a:path w="1614169" h="1111250">
                <a:moveTo>
                  <a:pt x="1613563" y="0"/>
                </a:moveTo>
                <a:lnTo>
                  <a:pt x="1613563" y="846047"/>
                </a:lnTo>
                <a:lnTo>
                  <a:pt x="0" y="846047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623669" y="4531799"/>
            <a:ext cx="554355" cy="1111250"/>
          </a:xfrm>
          <a:custGeom>
            <a:avLst/>
            <a:gdLst/>
            <a:ahLst/>
            <a:cxnLst/>
            <a:rect l="l" t="t" r="r" b="b"/>
            <a:pathLst>
              <a:path w="554355" h="1111250">
                <a:moveTo>
                  <a:pt x="553909" y="0"/>
                </a:moveTo>
                <a:lnTo>
                  <a:pt x="553909" y="846047"/>
                </a:lnTo>
                <a:lnTo>
                  <a:pt x="0" y="846047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177579" y="4531799"/>
            <a:ext cx="480695" cy="1111250"/>
          </a:xfrm>
          <a:custGeom>
            <a:avLst/>
            <a:gdLst/>
            <a:ahLst/>
            <a:cxnLst/>
            <a:rect l="l" t="t" r="r" b="b"/>
            <a:pathLst>
              <a:path w="480694" h="1111250">
                <a:moveTo>
                  <a:pt x="0" y="0"/>
                </a:moveTo>
                <a:lnTo>
                  <a:pt x="0" y="845000"/>
                </a:lnTo>
                <a:lnTo>
                  <a:pt x="480613" y="845000"/>
                </a:lnTo>
                <a:lnTo>
                  <a:pt x="480613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177579" y="4531799"/>
            <a:ext cx="1565910" cy="1111250"/>
          </a:xfrm>
          <a:custGeom>
            <a:avLst/>
            <a:gdLst/>
            <a:ahLst/>
            <a:cxnLst/>
            <a:rect l="l" t="t" r="r" b="b"/>
            <a:pathLst>
              <a:path w="1565909" h="1111250">
                <a:moveTo>
                  <a:pt x="0" y="0"/>
                </a:moveTo>
                <a:lnTo>
                  <a:pt x="0" y="845000"/>
                </a:lnTo>
                <a:lnTo>
                  <a:pt x="1565397" y="845000"/>
                </a:lnTo>
                <a:lnTo>
                  <a:pt x="1565397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177579" y="4531799"/>
            <a:ext cx="2600325" cy="1111250"/>
          </a:xfrm>
          <a:custGeom>
            <a:avLst/>
            <a:gdLst/>
            <a:ahLst/>
            <a:cxnLst/>
            <a:rect l="l" t="t" r="r" b="b"/>
            <a:pathLst>
              <a:path w="2600325" h="1111250">
                <a:moveTo>
                  <a:pt x="0" y="0"/>
                </a:moveTo>
                <a:lnTo>
                  <a:pt x="0" y="845000"/>
                </a:lnTo>
                <a:lnTo>
                  <a:pt x="2599920" y="845000"/>
                </a:lnTo>
                <a:lnTo>
                  <a:pt x="259992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177579" y="4531799"/>
            <a:ext cx="3634740" cy="1111250"/>
          </a:xfrm>
          <a:custGeom>
            <a:avLst/>
            <a:gdLst/>
            <a:ahLst/>
            <a:cxnLst/>
            <a:rect l="l" t="t" r="r" b="b"/>
            <a:pathLst>
              <a:path w="3634740" h="1111250">
                <a:moveTo>
                  <a:pt x="0" y="0"/>
                </a:moveTo>
                <a:lnTo>
                  <a:pt x="0" y="843953"/>
                </a:lnTo>
                <a:lnTo>
                  <a:pt x="3634444" y="843953"/>
                </a:lnTo>
                <a:lnTo>
                  <a:pt x="3634444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466605" y="6167351"/>
            <a:ext cx="2276475" cy="964565"/>
          </a:xfrm>
          <a:custGeom>
            <a:avLst/>
            <a:gdLst/>
            <a:ahLst/>
            <a:cxnLst/>
            <a:rect l="l" t="t" r="r" b="b"/>
            <a:pathLst>
              <a:path w="2276475" h="964565">
                <a:moveTo>
                  <a:pt x="2276370" y="0"/>
                </a:moveTo>
                <a:lnTo>
                  <a:pt x="2276370" y="547627"/>
                </a:lnTo>
                <a:lnTo>
                  <a:pt x="0" y="547627"/>
                </a:lnTo>
                <a:lnTo>
                  <a:pt x="0" y="964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41959" y="6167351"/>
            <a:ext cx="1001394" cy="964565"/>
          </a:xfrm>
          <a:custGeom>
            <a:avLst/>
            <a:gdLst/>
            <a:ahLst/>
            <a:cxnLst/>
            <a:rect l="l" t="t" r="r" b="b"/>
            <a:pathLst>
              <a:path w="1001394" h="964565">
                <a:moveTo>
                  <a:pt x="1001016" y="0"/>
                </a:moveTo>
                <a:lnTo>
                  <a:pt x="1001016" y="547627"/>
                </a:lnTo>
                <a:lnTo>
                  <a:pt x="0" y="547627"/>
                </a:lnTo>
                <a:lnTo>
                  <a:pt x="0" y="964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42975" y="6167351"/>
            <a:ext cx="0" cy="964565"/>
          </a:xfrm>
          <a:custGeom>
            <a:avLst/>
            <a:gdLst/>
            <a:ahLst/>
            <a:cxnLst/>
            <a:rect l="l" t="t" r="r" b="b"/>
            <a:pathLst>
              <a:path w="0" h="964565">
                <a:moveTo>
                  <a:pt x="0" y="0"/>
                </a:moveTo>
                <a:lnTo>
                  <a:pt x="0" y="964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42975" y="6167351"/>
            <a:ext cx="1024255" cy="964565"/>
          </a:xfrm>
          <a:custGeom>
            <a:avLst/>
            <a:gdLst/>
            <a:ahLst/>
            <a:cxnLst/>
            <a:rect l="l" t="t" r="r" b="b"/>
            <a:pathLst>
              <a:path w="1024255" h="964565">
                <a:moveTo>
                  <a:pt x="0" y="0"/>
                </a:moveTo>
                <a:lnTo>
                  <a:pt x="0" y="546580"/>
                </a:lnTo>
                <a:lnTo>
                  <a:pt x="1024052" y="546580"/>
                </a:lnTo>
                <a:lnTo>
                  <a:pt x="1024052" y="964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742975" y="6167351"/>
            <a:ext cx="2095500" cy="964565"/>
          </a:xfrm>
          <a:custGeom>
            <a:avLst/>
            <a:gdLst/>
            <a:ahLst/>
            <a:cxnLst/>
            <a:rect l="l" t="t" r="r" b="b"/>
            <a:pathLst>
              <a:path w="2095500" h="964565">
                <a:moveTo>
                  <a:pt x="0" y="0"/>
                </a:moveTo>
                <a:lnTo>
                  <a:pt x="0" y="546580"/>
                </a:lnTo>
                <a:lnTo>
                  <a:pt x="2095224" y="546580"/>
                </a:lnTo>
                <a:lnTo>
                  <a:pt x="2095224" y="964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841524" y="7657358"/>
            <a:ext cx="1625600" cy="1111250"/>
          </a:xfrm>
          <a:custGeom>
            <a:avLst/>
            <a:gdLst/>
            <a:ahLst/>
            <a:cxnLst/>
            <a:rect l="l" t="t" r="r" b="b"/>
            <a:pathLst>
              <a:path w="1625600" h="1111250">
                <a:moveTo>
                  <a:pt x="1625081" y="0"/>
                </a:moveTo>
                <a:lnTo>
                  <a:pt x="1625081" y="670136"/>
                </a:lnTo>
                <a:lnTo>
                  <a:pt x="0" y="670136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909554" y="7657358"/>
            <a:ext cx="557530" cy="1111250"/>
          </a:xfrm>
          <a:custGeom>
            <a:avLst/>
            <a:gdLst/>
            <a:ahLst/>
            <a:cxnLst/>
            <a:rect l="l" t="t" r="r" b="b"/>
            <a:pathLst>
              <a:path w="557530" h="1111250">
                <a:moveTo>
                  <a:pt x="557051" y="0"/>
                </a:moveTo>
                <a:lnTo>
                  <a:pt x="557051" y="669089"/>
                </a:lnTo>
                <a:lnTo>
                  <a:pt x="0" y="669089"/>
                </a:lnTo>
                <a:lnTo>
                  <a:pt x="0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466605" y="7657358"/>
            <a:ext cx="510540" cy="1111250"/>
          </a:xfrm>
          <a:custGeom>
            <a:avLst/>
            <a:gdLst/>
            <a:ahLst/>
            <a:cxnLst/>
            <a:rect l="l" t="t" r="r" b="b"/>
            <a:pathLst>
              <a:path w="510540" h="1111250">
                <a:moveTo>
                  <a:pt x="0" y="0"/>
                </a:moveTo>
                <a:lnTo>
                  <a:pt x="0" y="669089"/>
                </a:lnTo>
                <a:lnTo>
                  <a:pt x="509932" y="669089"/>
                </a:lnTo>
                <a:lnTo>
                  <a:pt x="509932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466605" y="7657358"/>
            <a:ext cx="1545590" cy="1111250"/>
          </a:xfrm>
          <a:custGeom>
            <a:avLst/>
            <a:gdLst/>
            <a:ahLst/>
            <a:cxnLst/>
            <a:rect l="l" t="t" r="r" b="b"/>
            <a:pathLst>
              <a:path w="1545590" h="1111250">
                <a:moveTo>
                  <a:pt x="0" y="0"/>
                </a:moveTo>
                <a:lnTo>
                  <a:pt x="0" y="669089"/>
                </a:lnTo>
                <a:lnTo>
                  <a:pt x="1545502" y="669089"/>
                </a:lnTo>
                <a:lnTo>
                  <a:pt x="1545502" y="11109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72011" y="3005144"/>
            <a:ext cx="5210810" cy="1001394"/>
          </a:xfrm>
          <a:custGeom>
            <a:avLst/>
            <a:gdLst/>
            <a:ahLst/>
            <a:cxnLst/>
            <a:rect l="l" t="t" r="r" b="b"/>
            <a:pathLst>
              <a:path w="5210809" h="1001395">
                <a:moveTo>
                  <a:pt x="5210312" y="0"/>
                </a:moveTo>
                <a:lnTo>
                  <a:pt x="5210312" y="669089"/>
                </a:lnTo>
                <a:lnTo>
                  <a:pt x="0" y="669089"/>
                </a:lnTo>
                <a:lnTo>
                  <a:pt x="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99205" y="3005144"/>
            <a:ext cx="4183379" cy="1001394"/>
          </a:xfrm>
          <a:custGeom>
            <a:avLst/>
            <a:gdLst/>
            <a:ahLst/>
            <a:cxnLst/>
            <a:rect l="l" t="t" r="r" b="b"/>
            <a:pathLst>
              <a:path w="4183380" h="1001395">
                <a:moveTo>
                  <a:pt x="4183118" y="0"/>
                </a:moveTo>
                <a:lnTo>
                  <a:pt x="4183118" y="669089"/>
                </a:lnTo>
                <a:lnTo>
                  <a:pt x="0" y="669089"/>
                </a:lnTo>
                <a:lnTo>
                  <a:pt x="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910692" y="3005144"/>
            <a:ext cx="3171825" cy="1001394"/>
          </a:xfrm>
          <a:custGeom>
            <a:avLst/>
            <a:gdLst/>
            <a:ahLst/>
            <a:cxnLst/>
            <a:rect l="l" t="t" r="r" b="b"/>
            <a:pathLst>
              <a:path w="3171825" h="1001395">
                <a:moveTo>
                  <a:pt x="3171631" y="0"/>
                </a:moveTo>
                <a:lnTo>
                  <a:pt x="3171631" y="669089"/>
                </a:lnTo>
                <a:lnTo>
                  <a:pt x="0" y="669089"/>
                </a:lnTo>
                <a:lnTo>
                  <a:pt x="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923227" y="3005144"/>
            <a:ext cx="2159635" cy="1001394"/>
          </a:xfrm>
          <a:custGeom>
            <a:avLst/>
            <a:gdLst/>
            <a:ahLst/>
            <a:cxnLst/>
            <a:rect l="l" t="t" r="r" b="b"/>
            <a:pathLst>
              <a:path w="2159634" h="1001395">
                <a:moveTo>
                  <a:pt x="2159096" y="0"/>
                </a:moveTo>
                <a:lnTo>
                  <a:pt x="2159096" y="669089"/>
                </a:lnTo>
                <a:lnTo>
                  <a:pt x="0" y="669089"/>
                </a:lnTo>
                <a:lnTo>
                  <a:pt x="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009058" y="3005144"/>
            <a:ext cx="1073785" cy="1001394"/>
          </a:xfrm>
          <a:custGeom>
            <a:avLst/>
            <a:gdLst/>
            <a:ahLst/>
            <a:cxnLst/>
            <a:rect l="l" t="t" r="r" b="b"/>
            <a:pathLst>
              <a:path w="1073784" h="1001395">
                <a:moveTo>
                  <a:pt x="1073265" y="0"/>
                </a:moveTo>
                <a:lnTo>
                  <a:pt x="1073265" y="669089"/>
                </a:lnTo>
                <a:lnTo>
                  <a:pt x="0" y="669089"/>
                </a:lnTo>
                <a:lnTo>
                  <a:pt x="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077088" y="3005144"/>
            <a:ext cx="5715" cy="1001394"/>
          </a:xfrm>
          <a:custGeom>
            <a:avLst/>
            <a:gdLst/>
            <a:ahLst/>
            <a:cxnLst/>
            <a:rect l="l" t="t" r="r" b="b"/>
            <a:pathLst>
              <a:path w="5715" h="1001395">
                <a:moveTo>
                  <a:pt x="2617" y="-10470"/>
                </a:moveTo>
                <a:lnTo>
                  <a:pt x="2617" y="1011487"/>
                </a:lnTo>
              </a:path>
            </a:pathLst>
          </a:custGeom>
          <a:ln w="2617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082323" y="3005144"/>
            <a:ext cx="1095375" cy="1001394"/>
          </a:xfrm>
          <a:custGeom>
            <a:avLst/>
            <a:gdLst/>
            <a:ahLst/>
            <a:cxnLst/>
            <a:rect l="l" t="t" r="r" b="b"/>
            <a:pathLst>
              <a:path w="1095375" h="1001395">
                <a:moveTo>
                  <a:pt x="0" y="0"/>
                </a:moveTo>
                <a:lnTo>
                  <a:pt x="0" y="669089"/>
                </a:lnTo>
                <a:lnTo>
                  <a:pt x="1095254" y="669089"/>
                </a:lnTo>
                <a:lnTo>
                  <a:pt x="1095254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082323" y="3005144"/>
            <a:ext cx="2037714" cy="1001394"/>
          </a:xfrm>
          <a:custGeom>
            <a:avLst/>
            <a:gdLst/>
            <a:ahLst/>
            <a:cxnLst/>
            <a:rect l="l" t="t" r="r" b="b"/>
            <a:pathLst>
              <a:path w="2037715" h="1001395">
                <a:moveTo>
                  <a:pt x="0" y="0"/>
                </a:moveTo>
                <a:lnTo>
                  <a:pt x="0" y="669089"/>
                </a:lnTo>
                <a:lnTo>
                  <a:pt x="2037634" y="669089"/>
                </a:lnTo>
                <a:lnTo>
                  <a:pt x="2037634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082323" y="3005144"/>
            <a:ext cx="3129280" cy="1001394"/>
          </a:xfrm>
          <a:custGeom>
            <a:avLst/>
            <a:gdLst/>
            <a:ahLst/>
            <a:cxnLst/>
            <a:rect l="l" t="t" r="r" b="b"/>
            <a:pathLst>
              <a:path w="3129280" h="1001395">
                <a:moveTo>
                  <a:pt x="0" y="0"/>
                </a:moveTo>
                <a:lnTo>
                  <a:pt x="0" y="669089"/>
                </a:lnTo>
                <a:lnTo>
                  <a:pt x="3128700" y="669089"/>
                </a:lnTo>
                <a:lnTo>
                  <a:pt x="3128700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082323" y="3005144"/>
            <a:ext cx="4234815" cy="1001394"/>
          </a:xfrm>
          <a:custGeom>
            <a:avLst/>
            <a:gdLst/>
            <a:ahLst/>
            <a:cxnLst/>
            <a:rect l="l" t="t" r="r" b="b"/>
            <a:pathLst>
              <a:path w="4234815" h="1001395">
                <a:moveTo>
                  <a:pt x="0" y="0"/>
                </a:moveTo>
                <a:lnTo>
                  <a:pt x="0" y="669089"/>
                </a:lnTo>
                <a:lnTo>
                  <a:pt x="4234426" y="669089"/>
                </a:lnTo>
                <a:lnTo>
                  <a:pt x="4234426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082323" y="3005144"/>
            <a:ext cx="5276850" cy="1001394"/>
          </a:xfrm>
          <a:custGeom>
            <a:avLst/>
            <a:gdLst/>
            <a:ahLst/>
            <a:cxnLst/>
            <a:rect l="l" t="t" r="r" b="b"/>
            <a:pathLst>
              <a:path w="5276850" h="1001395">
                <a:moveTo>
                  <a:pt x="0" y="0"/>
                </a:moveTo>
                <a:lnTo>
                  <a:pt x="0" y="669089"/>
                </a:lnTo>
                <a:lnTo>
                  <a:pt x="5276279" y="669089"/>
                </a:lnTo>
                <a:lnTo>
                  <a:pt x="5276279" y="100101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6020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224780"/>
          </a:xfrm>
          <a:custGeom>
            <a:avLst/>
            <a:gdLst/>
            <a:ahLst/>
            <a:cxnLst/>
            <a:rect l="l" t="t" r="r" b="b"/>
            <a:pathLst>
              <a:path w="12963525" h="52247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66187"/>
                </a:lnTo>
                <a:lnTo>
                  <a:pt x="197" y="5017556"/>
                </a:lnTo>
                <a:lnTo>
                  <a:pt x="1581" y="5058983"/>
                </a:lnTo>
                <a:lnTo>
                  <a:pt x="12649" y="5117691"/>
                </a:lnTo>
                <a:lnTo>
                  <a:pt x="49226" y="5175105"/>
                </a:lnTo>
                <a:lnTo>
                  <a:pt x="106640" y="5211682"/>
                </a:lnTo>
                <a:lnTo>
                  <a:pt x="165348" y="5222750"/>
                </a:lnTo>
                <a:lnTo>
                  <a:pt x="206776" y="5224134"/>
                </a:lnTo>
                <a:lnTo>
                  <a:pt x="258146" y="5224332"/>
                </a:lnTo>
                <a:lnTo>
                  <a:pt x="12705299" y="5224332"/>
                </a:lnTo>
                <a:lnTo>
                  <a:pt x="12756671" y="5224134"/>
                </a:lnTo>
                <a:lnTo>
                  <a:pt x="12798099" y="5222750"/>
                </a:lnTo>
                <a:lnTo>
                  <a:pt x="12856802" y="5211682"/>
                </a:lnTo>
                <a:lnTo>
                  <a:pt x="12914218" y="5175105"/>
                </a:lnTo>
                <a:lnTo>
                  <a:pt x="12950799" y="5117691"/>
                </a:lnTo>
                <a:lnTo>
                  <a:pt x="12961867" y="5058983"/>
                </a:lnTo>
                <a:lnTo>
                  <a:pt x="12963250" y="5017556"/>
                </a:lnTo>
                <a:lnTo>
                  <a:pt x="12963448" y="49661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224780"/>
          </a:xfrm>
          <a:custGeom>
            <a:avLst/>
            <a:gdLst/>
            <a:ahLst/>
            <a:cxnLst/>
            <a:rect l="l" t="t" r="r" b="b"/>
            <a:pathLst>
              <a:path w="12963525" h="52247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66187"/>
                </a:lnTo>
                <a:lnTo>
                  <a:pt x="12963250" y="5017556"/>
                </a:lnTo>
                <a:lnTo>
                  <a:pt x="12961867" y="5058983"/>
                </a:lnTo>
                <a:lnTo>
                  <a:pt x="12950799" y="5117691"/>
                </a:lnTo>
                <a:lnTo>
                  <a:pt x="12914218" y="5175105"/>
                </a:lnTo>
                <a:lnTo>
                  <a:pt x="12856802" y="5211682"/>
                </a:lnTo>
                <a:lnTo>
                  <a:pt x="12798099" y="5222750"/>
                </a:lnTo>
                <a:lnTo>
                  <a:pt x="12756671" y="5224134"/>
                </a:lnTo>
                <a:lnTo>
                  <a:pt x="12705299" y="5224332"/>
                </a:lnTo>
                <a:lnTo>
                  <a:pt x="258145" y="5224332"/>
                </a:lnTo>
                <a:lnTo>
                  <a:pt x="206775" y="5224134"/>
                </a:lnTo>
                <a:lnTo>
                  <a:pt x="165348" y="5222750"/>
                </a:lnTo>
                <a:lnTo>
                  <a:pt x="106640" y="5211682"/>
                </a:lnTo>
                <a:lnTo>
                  <a:pt x="49226" y="5175105"/>
                </a:lnTo>
                <a:lnTo>
                  <a:pt x="12650" y="5117691"/>
                </a:lnTo>
                <a:lnTo>
                  <a:pt x="1581" y="5058983"/>
                </a:lnTo>
                <a:lnTo>
                  <a:pt x="197" y="5017556"/>
                </a:lnTo>
                <a:lnTo>
                  <a:pt x="0" y="49661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7115" y="2631847"/>
            <a:ext cx="85255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浏览器访问</a:t>
            </a:r>
            <a:r>
              <a:rPr dirty="0" sz="2850" spc="50">
                <a:latin typeface="Arial"/>
                <a:cs typeface="Arial"/>
                <a:hlinkClick r:id="rId4"/>
              </a:rPr>
              <a:t>www.baidu.com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  <a:hlinkClick r:id="rId4"/>
              </a:rPr>
              <a:t>完整的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  <a:hlinkClick r:id="rId4"/>
              </a:rPr>
              <a:t>HTTP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  <a:hlinkClick r:id="rId4"/>
              </a:rPr>
              <a:t>事务过程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4068" y="33187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94644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57412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20180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64451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4538" y="3071623"/>
            <a:ext cx="10917555" cy="3779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18439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客户发出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80">
                <a:latin typeface="Microsoft JhengHei UI"/>
                <a:cs typeface="Microsoft JhengHei UI"/>
              </a:rPr>
              <a:t>请求；  服务器响应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80">
                <a:latin typeface="Microsoft JhengHei UI"/>
                <a:cs typeface="Microsoft JhengHei UI"/>
              </a:rPr>
              <a:t>请求；  浏览器得到</a:t>
            </a:r>
            <a:r>
              <a:rPr dirty="0" sz="2850" spc="60">
                <a:latin typeface="Arial"/>
                <a:cs typeface="Arial"/>
              </a:rPr>
              <a:t>html</a:t>
            </a:r>
            <a:r>
              <a:rPr dirty="0" sz="2850" spc="80">
                <a:latin typeface="Microsoft JhengHei UI"/>
                <a:cs typeface="Microsoft JhengHei UI"/>
              </a:rPr>
              <a:t>代码；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dirty="0" sz="2850" spc="80">
                <a:latin typeface="Microsoft JhengHei UI"/>
                <a:cs typeface="Microsoft JhengHei UI"/>
              </a:rPr>
              <a:t>浏览器解析</a:t>
            </a:r>
            <a:r>
              <a:rPr dirty="0" sz="2850" spc="60">
                <a:latin typeface="Arial"/>
                <a:cs typeface="Arial"/>
              </a:rPr>
              <a:t>html</a:t>
            </a:r>
            <a:r>
              <a:rPr dirty="0" sz="2850" spc="80">
                <a:latin typeface="Microsoft JhengHei UI"/>
                <a:cs typeface="Microsoft JhengHei UI"/>
              </a:rPr>
              <a:t>代码，并请求</a:t>
            </a:r>
            <a:r>
              <a:rPr dirty="0" sz="2850" spc="60">
                <a:latin typeface="Arial"/>
                <a:cs typeface="Arial"/>
              </a:rPr>
              <a:t>html</a:t>
            </a:r>
            <a:r>
              <a:rPr dirty="0" sz="2850" spc="80">
                <a:latin typeface="Microsoft JhengHei UI"/>
                <a:cs typeface="Microsoft JhengHei UI"/>
              </a:rPr>
              <a:t>代码中的资源（如</a:t>
            </a:r>
            <a:r>
              <a:rPr dirty="0" sz="2850" spc="55">
                <a:latin typeface="Arial"/>
                <a:cs typeface="Arial"/>
              </a:rPr>
              <a:t>js</a:t>
            </a:r>
            <a:r>
              <a:rPr dirty="0" sz="2850" spc="80">
                <a:latin typeface="Microsoft JhengHei UI"/>
                <a:cs typeface="Microsoft JhengHei UI"/>
              </a:rPr>
              <a:t>、</a:t>
            </a:r>
            <a:r>
              <a:rPr dirty="0" sz="2850" spc="60">
                <a:latin typeface="Arial"/>
                <a:cs typeface="Arial"/>
              </a:rPr>
              <a:t>css</a:t>
            </a:r>
            <a:r>
              <a:rPr dirty="0" sz="2850" spc="80">
                <a:latin typeface="Microsoft JhengHei UI"/>
                <a:cs typeface="Microsoft JhengHei UI"/>
              </a:rPr>
              <a:t>、图⽚ 等）；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浏览器对⻚⾯进⾏渲染呈现给⽤户。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221597" y="715916"/>
            <a:ext cx="56610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HTTP</a:t>
            </a:r>
            <a:r>
              <a:rPr dirty="0" spc="10"/>
              <a:t>⾯向事务的过程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87743" y="7802293"/>
            <a:ext cx="5709285" cy="1466850"/>
          </a:xfrm>
          <a:custGeom>
            <a:avLst/>
            <a:gdLst/>
            <a:ahLst/>
            <a:cxnLst/>
            <a:rect l="l" t="t" r="r" b="b"/>
            <a:pathLst>
              <a:path w="5709284" h="1466850">
                <a:moveTo>
                  <a:pt x="5708758" y="0"/>
                </a:moveTo>
                <a:lnTo>
                  <a:pt x="0" y="929683"/>
                </a:lnTo>
                <a:lnTo>
                  <a:pt x="712" y="1466586"/>
                </a:lnTo>
                <a:lnTo>
                  <a:pt x="5704506" y="535319"/>
                </a:lnTo>
                <a:lnTo>
                  <a:pt x="5708758" y="0"/>
                </a:lnTo>
                <a:close/>
              </a:path>
            </a:pathLst>
          </a:custGeom>
          <a:solidFill>
            <a:srgbClr val="74B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87743" y="7802293"/>
            <a:ext cx="5709285" cy="1466850"/>
          </a:xfrm>
          <a:custGeom>
            <a:avLst/>
            <a:gdLst/>
            <a:ahLst/>
            <a:cxnLst/>
            <a:rect l="l" t="t" r="r" b="b"/>
            <a:pathLst>
              <a:path w="5709284" h="1466850">
                <a:moveTo>
                  <a:pt x="712" y="1466586"/>
                </a:moveTo>
                <a:lnTo>
                  <a:pt x="0" y="929684"/>
                </a:lnTo>
                <a:lnTo>
                  <a:pt x="5708762" y="0"/>
                </a:lnTo>
                <a:lnTo>
                  <a:pt x="5704513" y="535319"/>
                </a:lnTo>
                <a:lnTo>
                  <a:pt x="712" y="1466586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88748" y="4177347"/>
            <a:ext cx="0" cy="5666105"/>
          </a:xfrm>
          <a:custGeom>
            <a:avLst/>
            <a:gdLst/>
            <a:ahLst/>
            <a:cxnLst/>
            <a:rect l="l" t="t" r="r" b="b"/>
            <a:pathLst>
              <a:path w="0" h="5666105">
                <a:moveTo>
                  <a:pt x="0" y="0"/>
                </a:moveTo>
                <a:lnTo>
                  <a:pt x="0" y="5665567"/>
                </a:lnTo>
              </a:path>
            </a:pathLst>
          </a:custGeom>
          <a:ln w="31412">
            <a:solidFill>
              <a:srgbClr val="27686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19645" y="982720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1" y="0"/>
                </a:moveTo>
                <a:lnTo>
                  <a:pt x="0" y="0"/>
                </a:lnTo>
                <a:lnTo>
                  <a:pt x="69103" y="138215"/>
                </a:lnTo>
                <a:lnTo>
                  <a:pt x="138211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195318" y="4177347"/>
            <a:ext cx="0" cy="5666105"/>
          </a:xfrm>
          <a:custGeom>
            <a:avLst/>
            <a:gdLst/>
            <a:ahLst/>
            <a:cxnLst/>
            <a:rect l="l" t="t" r="r" b="b"/>
            <a:pathLst>
              <a:path w="0" h="5666105">
                <a:moveTo>
                  <a:pt x="0" y="0"/>
                </a:moveTo>
                <a:lnTo>
                  <a:pt x="0" y="5665568"/>
                </a:lnTo>
              </a:path>
            </a:pathLst>
          </a:custGeom>
          <a:ln w="31412">
            <a:solidFill>
              <a:srgbClr val="27686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126211" y="982720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36747" y="4566001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0" y="0"/>
                </a:moveTo>
                <a:lnTo>
                  <a:pt x="5478087" y="880006"/>
                </a:lnTo>
                <a:lnTo>
                  <a:pt x="5498764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0883" y="5359165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27894" y="0"/>
                </a:moveTo>
                <a:lnTo>
                  <a:pt x="0" y="173684"/>
                </a:lnTo>
                <a:lnTo>
                  <a:pt x="187627" y="114743"/>
                </a:lnTo>
                <a:lnTo>
                  <a:pt x="2789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36747" y="6712532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0" y="0"/>
                </a:moveTo>
                <a:lnTo>
                  <a:pt x="5478087" y="880006"/>
                </a:lnTo>
                <a:lnTo>
                  <a:pt x="5498764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00883" y="7505696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90">
                <a:moveTo>
                  <a:pt x="27894" y="0"/>
                </a:moveTo>
                <a:lnTo>
                  <a:pt x="0" y="173684"/>
                </a:lnTo>
                <a:lnTo>
                  <a:pt x="187627" y="114743"/>
                </a:lnTo>
                <a:lnTo>
                  <a:pt x="2789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86428" y="5639267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5498764" y="0"/>
                </a:moveTo>
                <a:lnTo>
                  <a:pt x="20676" y="880006"/>
                </a:lnTo>
                <a:lnTo>
                  <a:pt x="0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33427" y="6432431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90">
                <a:moveTo>
                  <a:pt x="159733" y="0"/>
                </a:moveTo>
                <a:lnTo>
                  <a:pt x="0" y="114743"/>
                </a:lnTo>
                <a:lnTo>
                  <a:pt x="187627" y="173684"/>
                </a:lnTo>
                <a:lnTo>
                  <a:pt x="159733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00545" y="4563460"/>
            <a:ext cx="699770" cy="0"/>
          </a:xfrm>
          <a:custGeom>
            <a:avLst/>
            <a:gdLst/>
            <a:ahLst/>
            <a:cxnLst/>
            <a:rect l="l" t="t" r="r" b="b"/>
            <a:pathLst>
              <a:path w="699770" h="0">
                <a:moveTo>
                  <a:pt x="0" y="0"/>
                </a:moveTo>
                <a:lnTo>
                  <a:pt x="688970" y="0"/>
                </a:lnTo>
                <a:lnTo>
                  <a:pt x="69944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89516" y="451320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00545" y="6552929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4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389516" y="667300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0545" y="8730873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4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95290" y="4729771"/>
            <a:ext cx="0" cy="502284"/>
          </a:xfrm>
          <a:custGeom>
            <a:avLst/>
            <a:gdLst/>
            <a:ahLst/>
            <a:cxnLst/>
            <a:rect l="l" t="t" r="r" b="b"/>
            <a:pathLst>
              <a:path w="0" h="502285">
                <a:moveTo>
                  <a:pt x="0" y="0"/>
                </a:moveTo>
                <a:lnTo>
                  <a:pt x="0" y="50189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95290" y="6065700"/>
            <a:ext cx="0" cy="321310"/>
          </a:xfrm>
          <a:custGeom>
            <a:avLst/>
            <a:gdLst/>
            <a:ahLst/>
            <a:cxnLst/>
            <a:rect l="l" t="t" r="r" b="b"/>
            <a:pathLst>
              <a:path w="0" h="321310">
                <a:moveTo>
                  <a:pt x="0" y="0"/>
                </a:moveTo>
                <a:lnTo>
                  <a:pt x="0" y="32091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45030" y="463972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45030" y="637614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95290" y="6906267"/>
            <a:ext cx="0" cy="424180"/>
          </a:xfrm>
          <a:custGeom>
            <a:avLst/>
            <a:gdLst/>
            <a:ahLst/>
            <a:cxnLst/>
            <a:rect l="l" t="t" r="r" b="b"/>
            <a:pathLst>
              <a:path w="0" h="424179">
                <a:moveTo>
                  <a:pt x="0" y="0"/>
                </a:moveTo>
                <a:lnTo>
                  <a:pt x="0" y="42368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95290" y="8163980"/>
            <a:ext cx="0" cy="399415"/>
          </a:xfrm>
          <a:custGeom>
            <a:avLst/>
            <a:gdLst/>
            <a:ahLst/>
            <a:cxnLst/>
            <a:rect l="l" t="t" r="r" b="b"/>
            <a:pathLst>
              <a:path w="0" h="399415">
                <a:moveTo>
                  <a:pt x="0" y="0"/>
                </a:moveTo>
                <a:lnTo>
                  <a:pt x="0" y="39913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45030" y="681621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5030" y="855264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00545" y="9259653"/>
            <a:ext cx="699770" cy="0"/>
          </a:xfrm>
          <a:custGeom>
            <a:avLst/>
            <a:gdLst/>
            <a:ahLst/>
            <a:cxnLst/>
            <a:rect l="l" t="t" r="r" b="b"/>
            <a:pathLst>
              <a:path w="699770" h="0">
                <a:moveTo>
                  <a:pt x="0" y="0"/>
                </a:moveTo>
                <a:lnTo>
                  <a:pt x="688970" y="0"/>
                </a:lnTo>
                <a:lnTo>
                  <a:pt x="69944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89516" y="920939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879167" y="5283103"/>
            <a:ext cx="434975" cy="7315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279"/>
              </a:lnSpc>
            </a:pPr>
            <a:r>
              <a:rPr dirty="0" sz="2850" spc="-55">
                <a:latin typeface="Arial"/>
                <a:cs typeface="Arial"/>
              </a:rPr>
              <a:t>R</a:t>
            </a:r>
            <a:r>
              <a:rPr dirty="0" sz="2850" spc="-5">
                <a:latin typeface="Arial"/>
                <a:cs typeface="Arial"/>
              </a:rPr>
              <a:t>T</a:t>
            </a:r>
            <a:r>
              <a:rPr dirty="0" sz="2850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79167" y="7381385"/>
            <a:ext cx="434975" cy="7315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279"/>
              </a:lnSpc>
            </a:pPr>
            <a:r>
              <a:rPr dirty="0" sz="2850" spc="-55">
                <a:latin typeface="Arial"/>
                <a:cs typeface="Arial"/>
              </a:rPr>
              <a:t>R</a:t>
            </a:r>
            <a:r>
              <a:rPr dirty="0" sz="2850" spc="-5">
                <a:latin typeface="Arial"/>
                <a:cs typeface="Arial"/>
              </a:rPr>
              <a:t>T</a:t>
            </a:r>
            <a:r>
              <a:rPr dirty="0" sz="2850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08557" y="4316212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发起</a:t>
            </a:r>
            <a:r>
              <a:rPr dirty="0" sz="2850" spc="10">
                <a:latin typeface="Arial"/>
                <a:cs typeface="Arial"/>
              </a:rPr>
              <a:t>TC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连接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96627" y="6476019"/>
            <a:ext cx="208216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HTT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请</a:t>
            </a:r>
            <a:r>
              <a:rPr dirty="0" sz="2850" spc="-2340">
                <a:latin typeface="Microsoft JhengHei UI"/>
                <a:cs typeface="Microsoft JhengHei UI"/>
              </a:rPr>
              <a:t>求</a:t>
            </a:r>
            <a:r>
              <a:rPr dirty="0" sz="2850" spc="-480" strike="sngStrike">
                <a:latin typeface="Microsoft JhengHei UI"/>
                <a:cs typeface="Microsoft JhengHei UI"/>
              </a:rPr>
              <a:t>⽂</a:t>
            </a:r>
            <a:r>
              <a:rPr dirty="0" sz="2850" spc="30" strike="noStrike">
                <a:latin typeface="Microsoft JhengHei UI"/>
                <a:cs typeface="Microsoft JhengHei UI"/>
              </a:rPr>
              <a:t>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08557" y="9012404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收到整个⽂档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252093" y="7577894"/>
            <a:ext cx="2938145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baseline="-6790" sz="6750" spc="7">
                <a:latin typeface="Arial"/>
                <a:cs typeface="Arial"/>
              </a:rPr>
              <a:t>}</a:t>
            </a:r>
            <a:r>
              <a:rPr dirty="0" baseline="-6790" sz="6750" spc="-187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传输⽂档的时间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5179" y="9570270"/>
            <a:ext cx="1276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0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297347" y="9618584"/>
            <a:ext cx="1276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0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37709" y="3024240"/>
            <a:ext cx="179641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Arial"/>
                <a:cs typeface="Arial"/>
              </a:rPr>
              <a:t>WW</a:t>
            </a:r>
            <a:r>
              <a:rPr dirty="0" sz="2850" spc="25">
                <a:latin typeface="Arial"/>
                <a:cs typeface="Arial"/>
              </a:rPr>
              <a:t>W</a:t>
            </a:r>
            <a:r>
              <a:rPr dirty="0" sz="2850" spc="30">
                <a:latin typeface="Microsoft JhengHei UI"/>
                <a:cs typeface="Microsoft JhengHei UI"/>
              </a:rPr>
              <a:t>客户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813038" y="3191733"/>
            <a:ext cx="21628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Arial"/>
                <a:cs typeface="Arial"/>
              </a:rPr>
              <a:t>WW</a:t>
            </a:r>
            <a:r>
              <a:rPr dirty="0" sz="2850" spc="25">
                <a:latin typeface="Arial"/>
                <a:cs typeface="Arial"/>
              </a:rPr>
              <a:t>W</a:t>
            </a:r>
            <a:r>
              <a:rPr dirty="0" sz="2850" spc="30">
                <a:latin typeface="Microsoft JhengHei UI"/>
                <a:cs typeface="Microsoft JhengHei UI"/>
              </a:rPr>
              <a:t>服务器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0806" y="3260832"/>
            <a:ext cx="1144961" cy="963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780988" y="2779316"/>
            <a:ext cx="828555" cy="1319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984152" y="715916"/>
            <a:ext cx="81362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请求⼀个</a:t>
            </a:r>
            <a:r>
              <a:rPr dirty="0" spc="5">
                <a:latin typeface="Arial"/>
                <a:cs typeface="Arial"/>
              </a:rPr>
              <a:t>WWW</a:t>
            </a:r>
            <a:r>
              <a:rPr dirty="0" spc="10"/>
              <a:t>⽂档所需的时间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740261" y="8336284"/>
            <a:ext cx="1285240" cy="398145"/>
          </a:xfrm>
          <a:custGeom>
            <a:avLst/>
            <a:gdLst/>
            <a:ahLst/>
            <a:cxnLst/>
            <a:rect l="l" t="t" r="r" b="b"/>
            <a:pathLst>
              <a:path w="1285240" h="398145">
                <a:moveTo>
                  <a:pt x="323278" y="94990"/>
                </a:moveTo>
                <a:lnTo>
                  <a:pt x="0" y="308061"/>
                </a:lnTo>
                <a:lnTo>
                  <a:pt x="376658" y="397716"/>
                </a:lnTo>
                <a:lnTo>
                  <a:pt x="364795" y="330466"/>
                </a:lnTo>
                <a:lnTo>
                  <a:pt x="1284913" y="168225"/>
                </a:lnTo>
                <a:lnTo>
                  <a:pt x="1283858" y="162241"/>
                </a:lnTo>
                <a:lnTo>
                  <a:pt x="335131" y="162241"/>
                </a:lnTo>
                <a:lnTo>
                  <a:pt x="323278" y="94990"/>
                </a:lnTo>
                <a:close/>
              </a:path>
              <a:path w="1285240" h="398145">
                <a:moveTo>
                  <a:pt x="1255249" y="0"/>
                </a:moveTo>
                <a:lnTo>
                  <a:pt x="335131" y="162241"/>
                </a:lnTo>
                <a:lnTo>
                  <a:pt x="1283858" y="162241"/>
                </a:lnTo>
                <a:lnTo>
                  <a:pt x="12552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740268" y="8336284"/>
            <a:ext cx="1285240" cy="398145"/>
          </a:xfrm>
          <a:custGeom>
            <a:avLst/>
            <a:gdLst/>
            <a:ahLst/>
            <a:cxnLst/>
            <a:rect l="l" t="t" r="r" b="b"/>
            <a:pathLst>
              <a:path w="1285240" h="398145">
                <a:moveTo>
                  <a:pt x="364795" y="330466"/>
                </a:moveTo>
                <a:lnTo>
                  <a:pt x="376653" y="397716"/>
                </a:lnTo>
                <a:lnTo>
                  <a:pt x="0" y="308061"/>
                </a:lnTo>
                <a:lnTo>
                  <a:pt x="323275" y="94990"/>
                </a:lnTo>
                <a:lnTo>
                  <a:pt x="335133" y="162240"/>
                </a:lnTo>
                <a:lnTo>
                  <a:pt x="1255247" y="0"/>
                </a:lnTo>
                <a:lnTo>
                  <a:pt x="1284910" y="168225"/>
                </a:lnTo>
                <a:lnTo>
                  <a:pt x="364795" y="330466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 rot="600000">
            <a:off x="12311371" y="6771377"/>
            <a:ext cx="2100733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HTT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 rot="21000000">
            <a:off x="12310282" y="7874403"/>
            <a:ext cx="2100733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HTT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响应报⽂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96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171440"/>
          </a:xfrm>
          <a:custGeom>
            <a:avLst/>
            <a:gdLst/>
            <a:ahLst/>
            <a:cxnLst/>
            <a:rect l="l" t="t" r="r" b="b"/>
            <a:pathLst>
              <a:path w="12963525" h="51714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12955"/>
                </a:lnTo>
                <a:lnTo>
                  <a:pt x="197" y="4964324"/>
                </a:lnTo>
                <a:lnTo>
                  <a:pt x="1581" y="5005751"/>
                </a:lnTo>
                <a:lnTo>
                  <a:pt x="12649" y="5064460"/>
                </a:lnTo>
                <a:lnTo>
                  <a:pt x="49226" y="5121873"/>
                </a:lnTo>
                <a:lnTo>
                  <a:pt x="106640" y="5158450"/>
                </a:lnTo>
                <a:lnTo>
                  <a:pt x="165348" y="5169518"/>
                </a:lnTo>
                <a:lnTo>
                  <a:pt x="206776" y="5170902"/>
                </a:lnTo>
                <a:lnTo>
                  <a:pt x="258146" y="5171100"/>
                </a:lnTo>
                <a:lnTo>
                  <a:pt x="12705299" y="5171100"/>
                </a:lnTo>
                <a:lnTo>
                  <a:pt x="12756671" y="5170902"/>
                </a:lnTo>
                <a:lnTo>
                  <a:pt x="12798099" y="5169518"/>
                </a:lnTo>
                <a:lnTo>
                  <a:pt x="12856802" y="5158450"/>
                </a:lnTo>
                <a:lnTo>
                  <a:pt x="12914218" y="5121873"/>
                </a:lnTo>
                <a:lnTo>
                  <a:pt x="12950799" y="5064460"/>
                </a:lnTo>
                <a:lnTo>
                  <a:pt x="12961867" y="5005751"/>
                </a:lnTo>
                <a:lnTo>
                  <a:pt x="12963250" y="4964324"/>
                </a:lnTo>
                <a:lnTo>
                  <a:pt x="12963448" y="49129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171440"/>
          </a:xfrm>
          <a:custGeom>
            <a:avLst/>
            <a:gdLst/>
            <a:ahLst/>
            <a:cxnLst/>
            <a:rect l="l" t="t" r="r" b="b"/>
            <a:pathLst>
              <a:path w="12963525" h="51714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12955"/>
                </a:lnTo>
                <a:lnTo>
                  <a:pt x="12963250" y="4964324"/>
                </a:lnTo>
                <a:lnTo>
                  <a:pt x="12961867" y="5005751"/>
                </a:lnTo>
                <a:lnTo>
                  <a:pt x="12950799" y="5064460"/>
                </a:lnTo>
                <a:lnTo>
                  <a:pt x="12914218" y="5121873"/>
                </a:lnTo>
                <a:lnTo>
                  <a:pt x="12856802" y="5158450"/>
                </a:lnTo>
                <a:lnTo>
                  <a:pt x="12798099" y="5169518"/>
                </a:lnTo>
                <a:lnTo>
                  <a:pt x="12756671" y="5170902"/>
                </a:lnTo>
                <a:lnTo>
                  <a:pt x="12705299" y="5171100"/>
                </a:lnTo>
                <a:lnTo>
                  <a:pt x="258145" y="5171100"/>
                </a:lnTo>
                <a:lnTo>
                  <a:pt x="206775" y="5170902"/>
                </a:lnTo>
                <a:lnTo>
                  <a:pt x="165348" y="5169518"/>
                </a:lnTo>
                <a:lnTo>
                  <a:pt x="106640" y="5158450"/>
                </a:lnTo>
                <a:lnTo>
                  <a:pt x="49226" y="5121873"/>
                </a:lnTo>
                <a:lnTo>
                  <a:pt x="12650" y="5064460"/>
                </a:lnTo>
                <a:lnTo>
                  <a:pt x="1581" y="5005751"/>
                </a:lnTo>
                <a:lnTo>
                  <a:pt x="197" y="4964324"/>
                </a:lnTo>
                <a:lnTo>
                  <a:pt x="0" y="49129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631847"/>
            <a:ext cx="91039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HTTP/1.1</a:t>
            </a:r>
            <a:r>
              <a:rPr dirty="0" sz="2850" spc="1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协议使⽤持续连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接</a:t>
            </a:r>
            <a:r>
              <a:rPr dirty="0" sz="2850" spc="229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(persistent</a:t>
            </a:r>
            <a:r>
              <a:rPr dirty="0" sz="2850" spc="1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connection)</a:t>
            </a:r>
            <a:r>
              <a:rPr dirty="0" sz="2850" spc="6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3187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1898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4211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538" y="3083613"/>
            <a:ext cx="10866120" cy="374396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万维⽹服务器在发送响应后仍然在⼀段时间内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保持这条连接</a:t>
            </a:r>
            <a:r>
              <a:rPr dirty="0" sz="2850" spc="80">
                <a:latin typeface="Microsoft JhengHei UI"/>
                <a:cs typeface="Microsoft JhengHei UI"/>
              </a:rPr>
              <a:t>，使同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⼀个客户（浏览器）和该服务器可以继续在这条连接上传送后续的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6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请求报⽂和响应报⽂；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这并不局限于传送同⼀个⻚⾯上链接的⽂档，⽽是只要这些⽂档都 在同⼀个服务器上就⾏；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⽬前⼀些流⾏的浏览器的默认设置就是使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200">
                <a:latin typeface="Microsoft JhengHei UI"/>
                <a:cs typeface="Microsoft JhengHei UI"/>
              </a:rPr>
              <a:t> </a:t>
            </a:r>
            <a:r>
              <a:rPr dirty="0" sz="2850" spc="65">
                <a:latin typeface="Arial"/>
                <a:cs typeface="Arial"/>
              </a:rPr>
              <a:t>HTTP/1.1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持续连接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544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748655"/>
          </a:xfrm>
          <a:custGeom>
            <a:avLst/>
            <a:gdLst/>
            <a:ahLst/>
            <a:cxnLst/>
            <a:rect l="l" t="t" r="r" b="b"/>
            <a:pathLst>
              <a:path w="12963525" h="574865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490238"/>
                </a:lnTo>
                <a:lnTo>
                  <a:pt x="197" y="5541607"/>
                </a:lnTo>
                <a:lnTo>
                  <a:pt x="1581" y="5583034"/>
                </a:lnTo>
                <a:lnTo>
                  <a:pt x="12649" y="5641742"/>
                </a:lnTo>
                <a:lnTo>
                  <a:pt x="49226" y="5699156"/>
                </a:lnTo>
                <a:lnTo>
                  <a:pt x="106640" y="5735733"/>
                </a:lnTo>
                <a:lnTo>
                  <a:pt x="165348" y="5746801"/>
                </a:lnTo>
                <a:lnTo>
                  <a:pt x="206776" y="5748185"/>
                </a:lnTo>
                <a:lnTo>
                  <a:pt x="258146" y="5748383"/>
                </a:lnTo>
                <a:lnTo>
                  <a:pt x="12705299" y="5748383"/>
                </a:lnTo>
                <a:lnTo>
                  <a:pt x="12756671" y="5748185"/>
                </a:lnTo>
                <a:lnTo>
                  <a:pt x="12798099" y="5746801"/>
                </a:lnTo>
                <a:lnTo>
                  <a:pt x="12856802" y="5735733"/>
                </a:lnTo>
                <a:lnTo>
                  <a:pt x="12914218" y="5699156"/>
                </a:lnTo>
                <a:lnTo>
                  <a:pt x="12950799" y="5641742"/>
                </a:lnTo>
                <a:lnTo>
                  <a:pt x="12961867" y="5583034"/>
                </a:lnTo>
                <a:lnTo>
                  <a:pt x="12963250" y="5541607"/>
                </a:lnTo>
                <a:lnTo>
                  <a:pt x="12963448" y="549023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48655"/>
          </a:xfrm>
          <a:custGeom>
            <a:avLst/>
            <a:gdLst/>
            <a:ahLst/>
            <a:cxnLst/>
            <a:rect l="l" t="t" r="r" b="b"/>
            <a:pathLst>
              <a:path w="12963525" h="57486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490238"/>
                </a:lnTo>
                <a:lnTo>
                  <a:pt x="12963250" y="5541607"/>
                </a:lnTo>
                <a:lnTo>
                  <a:pt x="12961867" y="5583034"/>
                </a:lnTo>
                <a:lnTo>
                  <a:pt x="12950799" y="5641742"/>
                </a:lnTo>
                <a:lnTo>
                  <a:pt x="12914218" y="5699156"/>
                </a:lnTo>
                <a:lnTo>
                  <a:pt x="12856802" y="5735733"/>
                </a:lnTo>
                <a:lnTo>
                  <a:pt x="12798099" y="5746801"/>
                </a:lnTo>
                <a:lnTo>
                  <a:pt x="12756671" y="5748185"/>
                </a:lnTo>
                <a:lnTo>
                  <a:pt x="12705299" y="5748383"/>
                </a:lnTo>
                <a:lnTo>
                  <a:pt x="258145" y="5748383"/>
                </a:lnTo>
                <a:lnTo>
                  <a:pt x="206775" y="5748185"/>
                </a:lnTo>
                <a:lnTo>
                  <a:pt x="165348" y="5746801"/>
                </a:lnTo>
                <a:lnTo>
                  <a:pt x="106640" y="5735733"/>
                </a:lnTo>
                <a:lnTo>
                  <a:pt x="49226" y="5699156"/>
                </a:lnTo>
                <a:lnTo>
                  <a:pt x="12650" y="5641742"/>
                </a:lnTo>
                <a:lnTo>
                  <a:pt x="1581" y="5583034"/>
                </a:lnTo>
                <a:lnTo>
                  <a:pt x="197" y="5541607"/>
                </a:lnTo>
                <a:lnTo>
                  <a:pt x="0" y="549023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82137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8506" y="2631198"/>
            <a:ext cx="259016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⾮流⽔线⽅式：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503256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062180"/>
            <a:ext cx="11437620" cy="1846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4340" marR="5080" indent="-421640">
              <a:lnSpc>
                <a:spcPct val="141300"/>
              </a:lnSpc>
              <a:spcBef>
                <a:spcPts val="95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客户在收到前⼀个响应后才能发出下⼀个请求</a:t>
            </a:r>
            <a:r>
              <a:rPr dirty="0" sz="2800" spc="75">
                <a:latin typeface="Microsoft JhengHei UI"/>
                <a:cs typeface="Microsoft JhengHei UI"/>
              </a:rPr>
              <a:t>。但服务器在发送完⼀ 个对象后，</a:t>
            </a:r>
            <a:r>
              <a:rPr dirty="0" sz="2800" spc="25">
                <a:latin typeface="Microsoft JhengHei UI"/>
                <a:cs typeface="Microsoft JhengHei UI"/>
              </a:rPr>
              <a:t>其</a:t>
            </a:r>
            <a:r>
              <a:rPr dirty="0" sz="2800" spc="150">
                <a:latin typeface="Microsoft JhengHei UI"/>
                <a:cs typeface="Microsoft JhengHei UI"/>
              </a:rPr>
              <a:t> </a:t>
            </a:r>
            <a:r>
              <a:rPr dirty="0" sz="2800" spc="50">
                <a:latin typeface="Arial"/>
                <a:cs typeface="Arial"/>
              </a:rPr>
              <a:t>TCP</a:t>
            </a:r>
            <a:r>
              <a:rPr dirty="0" sz="2800" spc="75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连接就处于空闲状态，浪费了服务器资源。</a:t>
            </a:r>
            <a:endParaRPr sz="2800">
              <a:latin typeface="Microsoft JhengHei UI"/>
              <a:cs typeface="Microsoft JhengHei UI"/>
            </a:endParaRPr>
          </a:p>
          <a:p>
            <a:pPr marL="46990">
              <a:lnSpc>
                <a:spcPct val="100000"/>
              </a:lnSpc>
              <a:spcBef>
                <a:spcPts val="1480"/>
              </a:spcBef>
            </a:pPr>
            <a:r>
              <a:rPr dirty="0" sz="2800" spc="75">
                <a:latin typeface="Microsoft JhengHei UI"/>
                <a:cs typeface="Microsoft JhengHei UI"/>
              </a:rPr>
              <a:t>流⽔线⽅式：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106379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5928" y="4871547"/>
            <a:ext cx="10729595" cy="2473325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客户在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收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到</a:t>
            </a:r>
            <a:r>
              <a:rPr dirty="0" sz="2800" spc="24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5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2800" spc="1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的响应报⽂之前就能够接着发送新的请求报⽂</a:t>
            </a:r>
            <a:r>
              <a:rPr dirty="0" sz="2800" spc="25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⼀个接⼀个的请求报⽂到达服务器后，服务器就可连续发回响应报</a:t>
            </a:r>
            <a:endParaRPr sz="280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40"/>
              </a:lnSpc>
              <a:spcBef>
                <a:spcPts val="320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⽂。使⽤流⽔线⽅式时，客户访问所有的对象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只需花费⼀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个</a:t>
            </a:r>
            <a:r>
              <a:rPr dirty="0" sz="2800" spc="3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50">
                <a:solidFill>
                  <a:srgbClr val="FF2600"/>
                </a:solidFill>
                <a:latin typeface="Arial"/>
                <a:cs typeface="Arial"/>
              </a:rPr>
              <a:t>RTT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时 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间</a:t>
            </a:r>
            <a:r>
              <a:rPr dirty="0" sz="2800" spc="75">
                <a:latin typeface="Microsoft JhengHei UI"/>
                <a:cs typeface="Microsoft JhengHei UI"/>
              </a:rPr>
              <a:t>，</a:t>
            </a:r>
            <a:r>
              <a:rPr dirty="0" sz="2800" spc="25">
                <a:latin typeface="Microsoft JhengHei UI"/>
                <a:cs typeface="Microsoft JhengHei UI"/>
              </a:rPr>
              <a:t>使</a:t>
            </a:r>
            <a:r>
              <a:rPr dirty="0" sz="2800" spc="150">
                <a:latin typeface="Microsoft JhengHei UI"/>
                <a:cs typeface="Microsoft JhengHei UI"/>
              </a:rPr>
              <a:t> </a:t>
            </a:r>
            <a:r>
              <a:rPr dirty="0" sz="2800" spc="50">
                <a:latin typeface="Arial"/>
                <a:cs typeface="Arial"/>
              </a:rPr>
              <a:t>TCP</a:t>
            </a:r>
            <a:r>
              <a:rPr dirty="0" sz="2800" spc="75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连接中的空闲时间减少，提⾼了下载⽂档效率。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持续连接的两种⼯作⽅式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3326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531110"/>
          </a:xfrm>
          <a:custGeom>
            <a:avLst/>
            <a:gdLst/>
            <a:ahLst/>
            <a:cxnLst/>
            <a:rect l="l" t="t" r="r" b="b"/>
            <a:pathLst>
              <a:path w="12963525" h="253111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272738"/>
                </a:lnTo>
                <a:lnTo>
                  <a:pt x="197" y="2324107"/>
                </a:lnTo>
                <a:lnTo>
                  <a:pt x="1581" y="2365534"/>
                </a:lnTo>
                <a:lnTo>
                  <a:pt x="12649" y="2424243"/>
                </a:lnTo>
                <a:lnTo>
                  <a:pt x="49226" y="2481656"/>
                </a:lnTo>
                <a:lnTo>
                  <a:pt x="106640" y="2518233"/>
                </a:lnTo>
                <a:lnTo>
                  <a:pt x="165348" y="2529301"/>
                </a:lnTo>
                <a:lnTo>
                  <a:pt x="206776" y="2530685"/>
                </a:lnTo>
                <a:lnTo>
                  <a:pt x="258146" y="2530883"/>
                </a:lnTo>
                <a:lnTo>
                  <a:pt x="12705299" y="2530883"/>
                </a:lnTo>
                <a:lnTo>
                  <a:pt x="12756671" y="2530685"/>
                </a:lnTo>
                <a:lnTo>
                  <a:pt x="12798099" y="2529301"/>
                </a:lnTo>
                <a:lnTo>
                  <a:pt x="12856802" y="2518233"/>
                </a:lnTo>
                <a:lnTo>
                  <a:pt x="12914218" y="2481656"/>
                </a:lnTo>
                <a:lnTo>
                  <a:pt x="12950799" y="2424243"/>
                </a:lnTo>
                <a:lnTo>
                  <a:pt x="12961867" y="2365534"/>
                </a:lnTo>
                <a:lnTo>
                  <a:pt x="12963250" y="2324107"/>
                </a:lnTo>
                <a:lnTo>
                  <a:pt x="12963448" y="227273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531110"/>
          </a:xfrm>
          <a:custGeom>
            <a:avLst/>
            <a:gdLst/>
            <a:ahLst/>
            <a:cxnLst/>
            <a:rect l="l" t="t" r="r" b="b"/>
            <a:pathLst>
              <a:path w="12963525" h="253111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272738"/>
                </a:lnTo>
                <a:lnTo>
                  <a:pt x="12963250" y="2324107"/>
                </a:lnTo>
                <a:lnTo>
                  <a:pt x="12961867" y="2365534"/>
                </a:lnTo>
                <a:lnTo>
                  <a:pt x="12950799" y="2424243"/>
                </a:lnTo>
                <a:lnTo>
                  <a:pt x="12914218" y="2481656"/>
                </a:lnTo>
                <a:lnTo>
                  <a:pt x="12856802" y="2518233"/>
                </a:lnTo>
                <a:lnTo>
                  <a:pt x="12798099" y="2529301"/>
                </a:lnTo>
                <a:lnTo>
                  <a:pt x="12756671" y="2530685"/>
                </a:lnTo>
                <a:lnTo>
                  <a:pt x="12705299" y="2530883"/>
                </a:lnTo>
                <a:lnTo>
                  <a:pt x="258145" y="2530883"/>
                </a:lnTo>
                <a:lnTo>
                  <a:pt x="206775" y="2530685"/>
                </a:lnTo>
                <a:lnTo>
                  <a:pt x="165348" y="2529301"/>
                </a:lnTo>
                <a:lnTo>
                  <a:pt x="106640" y="2518233"/>
                </a:lnTo>
                <a:lnTo>
                  <a:pt x="49226" y="2481656"/>
                </a:lnTo>
                <a:lnTo>
                  <a:pt x="12650" y="2424243"/>
                </a:lnTo>
                <a:lnTo>
                  <a:pt x="1581" y="2365534"/>
                </a:lnTo>
                <a:lnTo>
                  <a:pt x="197" y="2324107"/>
                </a:lnTo>
                <a:lnTo>
                  <a:pt x="0" y="227273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9224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455936"/>
            <a:ext cx="11240135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在持续连接情况下，客户端发出请求后，服务器发送回响应，由于连 接没有释放，客户端⽆法知道服务器数据是否传输完毕，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⼀直等待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当服务器进程退出之后</a:t>
            </a:r>
            <a:r>
              <a:rPr dirty="0" sz="2850" spc="80">
                <a:latin typeface="Microsoft JhengHei UI"/>
                <a:cs typeface="Microsoft JhengHei UI"/>
              </a:rPr>
              <a:t>，客户浏览器才会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显示⻚⾯内容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3243" y="5099888"/>
            <a:ext cx="10946912" cy="5421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13243" y="5099888"/>
            <a:ext cx="10947400" cy="5422265"/>
          </a:xfrm>
          <a:custGeom>
            <a:avLst/>
            <a:gdLst/>
            <a:ahLst/>
            <a:cxnLst/>
            <a:rect l="l" t="t" r="r" b="b"/>
            <a:pathLst>
              <a:path w="10947400" h="5422265">
                <a:moveTo>
                  <a:pt x="0" y="0"/>
                </a:moveTo>
                <a:lnTo>
                  <a:pt x="10946912" y="0"/>
                </a:lnTo>
                <a:lnTo>
                  <a:pt x="10946912" y="5421964"/>
                </a:lnTo>
                <a:lnTo>
                  <a:pt x="0" y="5421964"/>
                </a:lnTo>
                <a:lnTo>
                  <a:pt x="0" y="0"/>
                </a:lnTo>
                <a:close/>
              </a:path>
            </a:pathLst>
          </a:custGeom>
          <a:ln w="1308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持续连接带来的新问题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3933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138170"/>
          </a:xfrm>
          <a:custGeom>
            <a:avLst/>
            <a:gdLst/>
            <a:ahLst/>
            <a:cxnLst/>
            <a:rect l="l" t="t" r="r" b="b"/>
            <a:pathLst>
              <a:path w="12963525" h="31381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879995"/>
                </a:lnTo>
                <a:lnTo>
                  <a:pt x="197" y="2931364"/>
                </a:lnTo>
                <a:lnTo>
                  <a:pt x="1581" y="2972792"/>
                </a:lnTo>
                <a:lnTo>
                  <a:pt x="12649" y="3031500"/>
                </a:lnTo>
                <a:lnTo>
                  <a:pt x="49226" y="3088914"/>
                </a:lnTo>
                <a:lnTo>
                  <a:pt x="106640" y="3125491"/>
                </a:lnTo>
                <a:lnTo>
                  <a:pt x="165348" y="3136559"/>
                </a:lnTo>
                <a:lnTo>
                  <a:pt x="206776" y="3137943"/>
                </a:lnTo>
                <a:lnTo>
                  <a:pt x="258146" y="3138141"/>
                </a:lnTo>
                <a:lnTo>
                  <a:pt x="12705299" y="3138141"/>
                </a:lnTo>
                <a:lnTo>
                  <a:pt x="12756671" y="3137943"/>
                </a:lnTo>
                <a:lnTo>
                  <a:pt x="12798099" y="3136559"/>
                </a:lnTo>
                <a:lnTo>
                  <a:pt x="12856802" y="3125491"/>
                </a:lnTo>
                <a:lnTo>
                  <a:pt x="12914218" y="3088914"/>
                </a:lnTo>
                <a:lnTo>
                  <a:pt x="12950799" y="3031500"/>
                </a:lnTo>
                <a:lnTo>
                  <a:pt x="12961867" y="2972792"/>
                </a:lnTo>
                <a:lnTo>
                  <a:pt x="12963250" y="2931364"/>
                </a:lnTo>
                <a:lnTo>
                  <a:pt x="12963448" y="287999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138170"/>
          </a:xfrm>
          <a:custGeom>
            <a:avLst/>
            <a:gdLst/>
            <a:ahLst/>
            <a:cxnLst/>
            <a:rect l="l" t="t" r="r" b="b"/>
            <a:pathLst>
              <a:path w="12963525" h="31381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879995"/>
                </a:lnTo>
                <a:lnTo>
                  <a:pt x="12963250" y="2931364"/>
                </a:lnTo>
                <a:lnTo>
                  <a:pt x="12961867" y="2972792"/>
                </a:lnTo>
                <a:lnTo>
                  <a:pt x="12950799" y="3031500"/>
                </a:lnTo>
                <a:lnTo>
                  <a:pt x="12914218" y="3088914"/>
                </a:lnTo>
                <a:lnTo>
                  <a:pt x="12856802" y="3125491"/>
                </a:lnTo>
                <a:lnTo>
                  <a:pt x="12798099" y="3136559"/>
                </a:lnTo>
                <a:lnTo>
                  <a:pt x="12756671" y="3137943"/>
                </a:lnTo>
                <a:lnTo>
                  <a:pt x="12705299" y="3138141"/>
                </a:lnTo>
                <a:lnTo>
                  <a:pt x="258145" y="3138141"/>
                </a:lnTo>
                <a:lnTo>
                  <a:pt x="206775" y="3137943"/>
                </a:lnTo>
                <a:lnTo>
                  <a:pt x="165348" y="3136559"/>
                </a:lnTo>
                <a:lnTo>
                  <a:pt x="106640" y="3125491"/>
                </a:lnTo>
                <a:lnTo>
                  <a:pt x="49226" y="3088914"/>
                </a:lnTo>
                <a:lnTo>
                  <a:pt x="12650" y="3031500"/>
                </a:lnTo>
                <a:lnTo>
                  <a:pt x="1581" y="2972792"/>
                </a:lnTo>
                <a:lnTo>
                  <a:pt x="197" y="2931364"/>
                </a:lnTo>
                <a:lnTo>
                  <a:pt x="0" y="287999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83184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8361" rIns="0" bIns="0" rtlCol="0" vert="horz">
            <a:spAutoFit/>
          </a:bodyPr>
          <a:lstStyle/>
          <a:p>
            <a:pPr marL="6257925" marR="372110">
              <a:lnSpc>
                <a:spcPct val="132700"/>
              </a:lnSpc>
              <a:spcBef>
                <a:spcPts val="90"/>
              </a:spcBef>
            </a:pPr>
            <a:r>
              <a:rPr dirty="0" spc="80">
                <a:latin typeface="Microsoft JhengHei UI"/>
                <a:cs typeface="Microsoft JhengHei UI"/>
              </a:rPr>
              <a:t>响应时采⽤</a:t>
            </a:r>
            <a:r>
              <a:rPr dirty="0" spc="50"/>
              <a:t>Transfer-Encoding:</a:t>
            </a:r>
            <a:r>
              <a:rPr dirty="0" spc="285"/>
              <a:t> </a:t>
            </a:r>
            <a:r>
              <a:rPr dirty="0" spc="60"/>
              <a:t>chunked</a:t>
            </a:r>
            <a:r>
              <a:rPr dirty="0" spc="60">
                <a:latin typeface="Microsoft JhengHei UI"/>
                <a:cs typeface="Microsoft JhengHei UI"/>
              </a:rPr>
              <a:t>，</a:t>
            </a:r>
            <a:r>
              <a:rPr dirty="0" spc="80">
                <a:latin typeface="Microsoft JhengHei UI"/>
                <a:cs typeface="Microsoft JhengHei UI"/>
              </a:rPr>
              <a:t>解决传输数据的边界问 题。</a:t>
            </a:r>
          </a:p>
          <a:p>
            <a:pPr marL="6257925">
              <a:lnSpc>
                <a:spcPct val="100000"/>
              </a:lnSpc>
              <a:spcBef>
                <a:spcPts val="1025"/>
              </a:spcBef>
            </a:pPr>
            <a:r>
              <a:rPr dirty="0" spc="80">
                <a:latin typeface="Microsoft JhengHei UI"/>
                <a:cs typeface="Microsoft JhengHei UI"/>
              </a:rPr>
              <a:t>在</a:t>
            </a:r>
            <a:r>
              <a:rPr dirty="0" spc="65"/>
              <a:t>HTTP</a:t>
            </a:r>
            <a:r>
              <a:rPr dirty="0" spc="80">
                <a:latin typeface="Microsoft JhengHei UI"/>
                <a:cs typeface="Microsoft JhengHei UI"/>
              </a:rPr>
              <a:t>响应头部中，⽤</a:t>
            </a:r>
            <a:r>
              <a:rPr dirty="0" spc="55"/>
              <a:t>“Content-Length:</a:t>
            </a:r>
            <a:r>
              <a:rPr dirty="0" spc="290"/>
              <a:t> </a:t>
            </a:r>
            <a:r>
              <a:rPr dirty="0" spc="60"/>
              <a:t>12395”</a:t>
            </a:r>
            <a:r>
              <a:rPr dirty="0" spc="80">
                <a:latin typeface="Microsoft JhengHei UI"/>
                <a:cs typeface="Microsoft JhengHei UI"/>
              </a:rPr>
              <a:t>告诉了客户端实体</a:t>
            </a:r>
          </a:p>
          <a:p>
            <a:pPr marL="6257925">
              <a:lnSpc>
                <a:spcPct val="100000"/>
              </a:lnSpc>
              <a:spcBef>
                <a:spcPts val="1120"/>
              </a:spcBef>
            </a:pPr>
            <a:r>
              <a:rPr dirty="0" spc="80">
                <a:latin typeface="Microsoft JhengHei UI"/>
                <a:cs typeface="Microsoft JhengHei UI"/>
              </a:rPr>
              <a:t>⻓度为</a:t>
            </a:r>
            <a:r>
              <a:rPr dirty="0" spc="60"/>
              <a:t>12359</a:t>
            </a:r>
            <a:r>
              <a:rPr dirty="0" spc="80">
                <a:latin typeface="Microsoft JhengHei UI"/>
                <a:cs typeface="Microsoft JhengHei UI"/>
              </a:rPr>
              <a:t>字节。</a:t>
            </a:r>
          </a:p>
        </p:txBody>
      </p:sp>
      <p:sp>
        <p:nvSpPr>
          <p:cNvPr id="12" name="object 12"/>
          <p:cNvSpPr/>
          <p:nvPr/>
        </p:nvSpPr>
        <p:spPr>
          <a:xfrm>
            <a:off x="8221899" y="5805123"/>
            <a:ext cx="9482603" cy="49421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21899" y="5805123"/>
            <a:ext cx="9483090" cy="4942205"/>
          </a:xfrm>
          <a:custGeom>
            <a:avLst/>
            <a:gdLst/>
            <a:ahLst/>
            <a:cxnLst/>
            <a:rect l="l" t="t" r="r" b="b"/>
            <a:pathLst>
              <a:path w="9483090" h="4942205">
                <a:moveTo>
                  <a:pt x="0" y="0"/>
                </a:moveTo>
                <a:lnTo>
                  <a:pt x="9482603" y="0"/>
                </a:lnTo>
                <a:lnTo>
                  <a:pt x="9482603" y="4942178"/>
                </a:lnTo>
                <a:lnTo>
                  <a:pt x="0" y="4942178"/>
                </a:lnTo>
                <a:lnTo>
                  <a:pt x="0" y="0"/>
                </a:lnTo>
                <a:close/>
              </a:path>
            </a:pathLst>
          </a:custGeom>
          <a:ln w="1308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解决办法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43679" cy="66401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20">
                <a:latin typeface="Arial"/>
                <a:cs typeface="Arial"/>
              </a:rPr>
              <a:t>WW</a:t>
            </a:r>
            <a:r>
              <a:rPr dirty="0" sz="3600" spc="25">
                <a:latin typeface="Arial"/>
                <a:cs typeface="Arial"/>
              </a:rPr>
              <a:t>W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HTTP/2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代理服务器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443947"/>
            <a:ext cx="11363960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⻚⾯的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实时性要求</a:t>
            </a:r>
            <a:r>
              <a:rPr dirty="0" sz="2850" spc="80">
                <a:latin typeface="Microsoft JhengHei UI"/>
                <a:cs typeface="Microsoft JhengHei UI"/>
              </a:rPr>
              <a:t>越来越⾼（如视频聊天或直播），协议</a:t>
            </a:r>
            <a:r>
              <a:rPr dirty="0" sz="2850" spc="60">
                <a:latin typeface="Arial"/>
                <a:cs typeface="Arial"/>
              </a:rPr>
              <a:t>HTTP/1.1</a:t>
            </a:r>
            <a:r>
              <a:rPr dirty="0" sz="2850" spc="30">
                <a:latin typeface="Microsoft JhengHei UI"/>
                <a:cs typeface="Microsoft JhengHei UI"/>
              </a:rPr>
              <a:t>已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⽆法适应其要求</a:t>
            </a:r>
            <a:r>
              <a:rPr dirty="0" sz="2850" spc="80">
                <a:latin typeface="Microsoft JhengHei UI"/>
                <a:cs typeface="Microsoft JhengHei UI"/>
              </a:rPr>
              <a:t>，特点如下：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9344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56213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1898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538" y="3687311"/>
            <a:ext cx="10873740" cy="3140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服务器发回的响应⽆需排队，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并⾏发回</a:t>
            </a:r>
            <a:r>
              <a:rPr dirty="0" sz="2850" spc="80">
                <a:latin typeface="Microsoft JhengHei UI"/>
                <a:cs typeface="Microsoft JhengHei UI"/>
              </a:rPr>
              <a:t>（使⽤同⼀个</a:t>
            </a:r>
            <a:r>
              <a:rPr dirty="0" sz="2850" spc="65">
                <a:latin typeface="Arial"/>
                <a:cs typeface="Arial"/>
              </a:rPr>
              <a:t>TCP</a:t>
            </a:r>
            <a:r>
              <a:rPr dirty="0" sz="2850" spc="80">
                <a:latin typeface="Microsoft JhengHei UI"/>
                <a:cs typeface="Microsoft JhengHei UI"/>
              </a:rPr>
              <a:t>连接）；  允许客户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复⽤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连接</a:t>
            </a:r>
            <a:r>
              <a:rPr dirty="0" sz="2850" spc="80">
                <a:latin typeface="Microsoft JhengHei UI"/>
                <a:cs typeface="Microsoft JhengHei UI"/>
              </a:rPr>
              <a:t>进⾏多个请求；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 marR="12065">
              <a:lnSpc>
                <a:spcPct val="141800"/>
              </a:lnSpc>
              <a:spcBef>
                <a:spcPts val="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所有的报⽂都划分为许多较⼩的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⼆进制编码的帧</a:t>
            </a:r>
            <a:r>
              <a:rPr dirty="0" sz="2850" spc="80">
                <a:latin typeface="Microsoft JhengHei UI"/>
                <a:cs typeface="Microsoft JhengHei UI"/>
              </a:rPr>
              <a:t>，并采⽤了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新的压 缩算法</a:t>
            </a:r>
            <a:r>
              <a:rPr dirty="0" sz="2850" spc="80">
                <a:latin typeface="Microsoft JhengHei UI"/>
                <a:cs typeface="Microsoft JhengHei UI"/>
              </a:rPr>
              <a:t>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不发送重复</a:t>
            </a:r>
            <a:r>
              <a:rPr dirty="0" sz="2850" spc="80">
                <a:latin typeface="Microsoft JhengHei UI"/>
                <a:cs typeface="Microsoft JhengHei UI"/>
              </a:rPr>
              <a:t>的⾸部字段，⼤⼤减⼩了⾸部的开销，提⾼了 传输效率。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559692" y="715916"/>
            <a:ext cx="8985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协议</a:t>
            </a:r>
            <a:r>
              <a:rPr dirty="0" spc="100"/>
              <a:t> </a:t>
            </a:r>
            <a:r>
              <a:rPr dirty="0" spc="0">
                <a:latin typeface="Arial"/>
                <a:cs typeface="Arial"/>
              </a:rPr>
              <a:t>HTTP/2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HTTP/1.1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10"/>
              <a:t>的升级版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4043679" cy="66401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20">
                <a:latin typeface="Arial"/>
                <a:cs typeface="Arial"/>
              </a:rPr>
              <a:t>WW</a:t>
            </a:r>
            <a:r>
              <a:rPr dirty="0" sz="3600" spc="25">
                <a:latin typeface="Arial"/>
                <a:cs typeface="Arial"/>
              </a:rPr>
              <a:t>W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HTTP/2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代理服务器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584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789170"/>
          </a:xfrm>
          <a:custGeom>
            <a:avLst/>
            <a:gdLst/>
            <a:ahLst/>
            <a:cxnLst/>
            <a:rect l="l" t="t" r="r" b="b"/>
            <a:pathLst>
              <a:path w="12963525" h="47891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30725"/>
                </a:lnTo>
                <a:lnTo>
                  <a:pt x="197" y="4582095"/>
                </a:lnTo>
                <a:lnTo>
                  <a:pt x="1581" y="4623522"/>
                </a:lnTo>
                <a:lnTo>
                  <a:pt x="12649" y="4682230"/>
                </a:lnTo>
                <a:lnTo>
                  <a:pt x="49226" y="4739644"/>
                </a:lnTo>
                <a:lnTo>
                  <a:pt x="106640" y="4776221"/>
                </a:lnTo>
                <a:lnTo>
                  <a:pt x="165348" y="4787289"/>
                </a:lnTo>
                <a:lnTo>
                  <a:pt x="206776" y="4788673"/>
                </a:lnTo>
                <a:lnTo>
                  <a:pt x="258146" y="4788870"/>
                </a:lnTo>
                <a:lnTo>
                  <a:pt x="12705299" y="4788870"/>
                </a:lnTo>
                <a:lnTo>
                  <a:pt x="12756671" y="4788673"/>
                </a:lnTo>
                <a:lnTo>
                  <a:pt x="12798099" y="4787289"/>
                </a:lnTo>
                <a:lnTo>
                  <a:pt x="12856802" y="4776221"/>
                </a:lnTo>
                <a:lnTo>
                  <a:pt x="12914218" y="4739644"/>
                </a:lnTo>
                <a:lnTo>
                  <a:pt x="12950799" y="4682230"/>
                </a:lnTo>
                <a:lnTo>
                  <a:pt x="12961867" y="4623522"/>
                </a:lnTo>
                <a:lnTo>
                  <a:pt x="12963250" y="4582095"/>
                </a:lnTo>
                <a:lnTo>
                  <a:pt x="12963448" y="453072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89170"/>
          </a:xfrm>
          <a:custGeom>
            <a:avLst/>
            <a:gdLst/>
            <a:ahLst/>
            <a:cxnLst/>
            <a:rect l="l" t="t" r="r" b="b"/>
            <a:pathLst>
              <a:path w="12963525" h="47891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30725"/>
                </a:lnTo>
                <a:lnTo>
                  <a:pt x="12963250" y="4582095"/>
                </a:lnTo>
                <a:lnTo>
                  <a:pt x="12961867" y="4623522"/>
                </a:lnTo>
                <a:lnTo>
                  <a:pt x="12950799" y="4682230"/>
                </a:lnTo>
                <a:lnTo>
                  <a:pt x="12914218" y="4739644"/>
                </a:lnTo>
                <a:lnTo>
                  <a:pt x="12856802" y="4776221"/>
                </a:lnTo>
                <a:lnTo>
                  <a:pt x="12798099" y="4787289"/>
                </a:lnTo>
                <a:lnTo>
                  <a:pt x="12756671" y="4788673"/>
                </a:lnTo>
                <a:lnTo>
                  <a:pt x="12705299" y="4788870"/>
                </a:lnTo>
                <a:lnTo>
                  <a:pt x="258145" y="4788870"/>
                </a:lnTo>
                <a:lnTo>
                  <a:pt x="206775" y="4788673"/>
                </a:lnTo>
                <a:lnTo>
                  <a:pt x="165348" y="4787289"/>
                </a:lnTo>
                <a:lnTo>
                  <a:pt x="106640" y="4776221"/>
                </a:lnTo>
                <a:lnTo>
                  <a:pt x="49226" y="4739644"/>
                </a:lnTo>
                <a:lnTo>
                  <a:pt x="12650" y="4682230"/>
                </a:lnTo>
                <a:lnTo>
                  <a:pt x="1581" y="4623522"/>
                </a:lnTo>
                <a:lnTo>
                  <a:pt x="197" y="4582095"/>
                </a:lnTo>
                <a:lnTo>
                  <a:pt x="0" y="453072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27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02485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67824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434046"/>
            <a:ext cx="11315065" cy="3996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72895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代理服务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器</a:t>
            </a:r>
            <a:r>
              <a:rPr dirty="0" sz="3050" spc="21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40">
                <a:latin typeface="Arial"/>
                <a:cs typeface="Arial"/>
              </a:rPr>
              <a:t>(proxy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 spc="40">
                <a:latin typeface="Arial"/>
                <a:cs typeface="Arial"/>
              </a:rPr>
              <a:t>server)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⼜称为万维⽹⾼速缓</a:t>
            </a:r>
            <a:r>
              <a:rPr dirty="0" sz="3050">
                <a:latin typeface="Microsoft JhengHei UI"/>
                <a:cs typeface="Microsoft JhengHei UI"/>
              </a:rPr>
              <a:t>存</a:t>
            </a:r>
            <a:r>
              <a:rPr dirty="0" sz="3050" spc="21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(Web  </a:t>
            </a:r>
            <a:r>
              <a:rPr dirty="0" sz="3050" spc="50">
                <a:latin typeface="Arial"/>
                <a:cs typeface="Arial"/>
              </a:rPr>
              <a:t>cache)</a:t>
            </a:r>
            <a:r>
              <a:rPr dirty="0" sz="3050" spc="50">
                <a:latin typeface="Microsoft JhengHei UI"/>
                <a:cs typeface="Microsoft JhengHei UI"/>
              </a:rPr>
              <a:t>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它代表浏览器发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出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050" spc="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请求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500"/>
              </a:lnSpc>
              <a:spcBef>
                <a:spcPts val="6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万维⽹⾼速缓存把最近的⼀些请求和响应暂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存在本地磁盘中</a:t>
            </a:r>
            <a:r>
              <a:rPr dirty="0" sz="3050">
                <a:latin typeface="Microsoft JhengHei UI"/>
                <a:cs typeface="Microsoft JhengHei UI"/>
              </a:rPr>
              <a:t>。 </a:t>
            </a:r>
            <a:r>
              <a:rPr dirty="0" sz="3050" spc="50">
                <a:latin typeface="Microsoft JhengHei UI"/>
                <a:cs typeface="Microsoft JhengHei UI"/>
              </a:rPr>
              <a:t>当与暂时存放的请求相同的新请求到达时，万维⽹⾼速缓存就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把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暂存的响应发送出去</a:t>
            </a:r>
            <a:r>
              <a:rPr dirty="0" sz="3050" spc="50">
                <a:latin typeface="Microsoft JhengHei UI"/>
                <a:cs typeface="Microsoft JhengHei UI"/>
              </a:rPr>
              <a:t>，⽽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不需要</a:t>
            </a:r>
            <a:r>
              <a:rPr dirty="0" sz="3050">
                <a:latin typeface="Microsoft JhengHei UI"/>
                <a:cs typeface="Microsoft JhengHei UI"/>
              </a:rPr>
              <a:t>按</a:t>
            </a:r>
            <a:r>
              <a:rPr dirty="0" sz="3050" spc="225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URL</a:t>
            </a:r>
            <a:r>
              <a:rPr dirty="0" sz="3050" spc="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的地址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再去互联⽹访问该 资源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代理服务器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3127" y="4708994"/>
            <a:ext cx="4913105" cy="2979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13074" y="5749377"/>
            <a:ext cx="1418545" cy="908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823" y="4484683"/>
            <a:ext cx="5639962" cy="34199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81036" y="4761111"/>
            <a:ext cx="3242945" cy="1438275"/>
          </a:xfrm>
          <a:custGeom>
            <a:avLst/>
            <a:gdLst/>
            <a:ahLst/>
            <a:cxnLst/>
            <a:rect l="l" t="t" r="r" b="b"/>
            <a:pathLst>
              <a:path w="3242945" h="1438275">
                <a:moveTo>
                  <a:pt x="0" y="0"/>
                </a:moveTo>
                <a:lnTo>
                  <a:pt x="982169" y="0"/>
                </a:lnTo>
                <a:lnTo>
                  <a:pt x="982169" y="1437652"/>
                </a:lnTo>
                <a:lnTo>
                  <a:pt x="3242833" y="1437652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71086" y="6202952"/>
            <a:ext cx="2444115" cy="1412875"/>
          </a:xfrm>
          <a:custGeom>
            <a:avLst/>
            <a:gdLst/>
            <a:ahLst/>
            <a:cxnLst/>
            <a:rect l="l" t="t" r="r" b="b"/>
            <a:pathLst>
              <a:path w="2444115" h="1412875">
                <a:moveTo>
                  <a:pt x="0" y="1412522"/>
                </a:moveTo>
                <a:lnTo>
                  <a:pt x="892119" y="1412522"/>
                </a:lnTo>
                <a:lnTo>
                  <a:pt x="892119" y="0"/>
                </a:lnTo>
                <a:lnTo>
                  <a:pt x="2443904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12450" y="6204523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 h="0">
                <a:moveTo>
                  <a:pt x="0" y="0"/>
                </a:moveTo>
                <a:lnTo>
                  <a:pt x="318246" y="0"/>
                </a:lnTo>
              </a:path>
            </a:pathLst>
          </a:custGeom>
          <a:ln w="34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65330" y="6204523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04" y="0"/>
                </a:lnTo>
              </a:path>
            </a:pathLst>
          </a:custGeom>
          <a:ln w="34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4829" y="6199544"/>
            <a:ext cx="4688840" cy="3810"/>
          </a:xfrm>
          <a:custGeom>
            <a:avLst/>
            <a:gdLst/>
            <a:ahLst/>
            <a:cxnLst/>
            <a:rect l="l" t="t" r="r" b="b"/>
            <a:pathLst>
              <a:path w="4688840" h="3810">
                <a:moveTo>
                  <a:pt x="0" y="0"/>
                </a:moveTo>
                <a:lnTo>
                  <a:pt x="4688489" y="351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38689" y="7160776"/>
            <a:ext cx="644525" cy="706120"/>
          </a:xfrm>
          <a:custGeom>
            <a:avLst/>
            <a:gdLst/>
            <a:ahLst/>
            <a:cxnLst/>
            <a:rect l="l" t="t" r="r" b="b"/>
            <a:pathLst>
              <a:path w="644525" h="706120">
                <a:moveTo>
                  <a:pt x="644178" y="70576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51059" y="7612333"/>
            <a:ext cx="0" cy="800100"/>
          </a:xfrm>
          <a:custGeom>
            <a:avLst/>
            <a:gdLst/>
            <a:ahLst/>
            <a:cxnLst/>
            <a:rect l="l" t="t" r="r" b="b"/>
            <a:pathLst>
              <a:path w="0" h="800100">
                <a:moveTo>
                  <a:pt x="0" y="799711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38689" y="4804718"/>
            <a:ext cx="644525" cy="648335"/>
          </a:xfrm>
          <a:custGeom>
            <a:avLst/>
            <a:gdLst/>
            <a:ahLst/>
            <a:cxnLst/>
            <a:rect l="l" t="t" r="r" b="b"/>
            <a:pathLst>
              <a:path w="644525" h="648335">
                <a:moveTo>
                  <a:pt x="0" y="647994"/>
                </a:moveTo>
                <a:lnTo>
                  <a:pt x="644105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51059" y="3949583"/>
            <a:ext cx="0" cy="868680"/>
          </a:xfrm>
          <a:custGeom>
            <a:avLst/>
            <a:gdLst/>
            <a:ahLst/>
            <a:cxnLst/>
            <a:rect l="l" t="t" r="r" b="b"/>
            <a:pathLst>
              <a:path w="0" h="868679">
                <a:moveTo>
                  <a:pt x="0" y="8683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34290" y="4574284"/>
            <a:ext cx="2290445" cy="1510665"/>
          </a:xfrm>
          <a:custGeom>
            <a:avLst/>
            <a:gdLst/>
            <a:ahLst/>
            <a:cxnLst/>
            <a:rect l="l" t="t" r="r" b="b"/>
            <a:pathLst>
              <a:path w="2290445" h="1510664">
                <a:moveTo>
                  <a:pt x="0" y="102719"/>
                </a:moveTo>
                <a:lnTo>
                  <a:pt x="50021" y="93534"/>
                </a:lnTo>
                <a:lnTo>
                  <a:pt x="99835" y="84668"/>
                </a:lnTo>
                <a:lnTo>
                  <a:pt x="149454" y="76115"/>
                </a:lnTo>
                <a:lnTo>
                  <a:pt x="198889" y="67873"/>
                </a:lnTo>
                <a:lnTo>
                  <a:pt x="248152" y="59937"/>
                </a:lnTo>
                <a:lnTo>
                  <a:pt x="297257" y="52304"/>
                </a:lnTo>
                <a:lnTo>
                  <a:pt x="346214" y="44969"/>
                </a:lnTo>
                <a:lnTo>
                  <a:pt x="395037" y="37930"/>
                </a:lnTo>
                <a:lnTo>
                  <a:pt x="443738" y="31183"/>
                </a:lnTo>
                <a:lnTo>
                  <a:pt x="492328" y="24723"/>
                </a:lnTo>
                <a:lnTo>
                  <a:pt x="540819" y="18547"/>
                </a:lnTo>
                <a:lnTo>
                  <a:pt x="589225" y="12651"/>
                </a:lnTo>
                <a:lnTo>
                  <a:pt x="635510" y="7423"/>
                </a:lnTo>
                <a:lnTo>
                  <a:pt x="682459" y="3110"/>
                </a:lnTo>
                <a:lnTo>
                  <a:pt x="729729" y="406"/>
                </a:lnTo>
                <a:lnTo>
                  <a:pt x="776974" y="0"/>
                </a:lnTo>
                <a:lnTo>
                  <a:pt x="823850" y="2583"/>
                </a:lnTo>
                <a:lnTo>
                  <a:pt x="870012" y="8848"/>
                </a:lnTo>
                <a:lnTo>
                  <a:pt x="915114" y="19485"/>
                </a:lnTo>
                <a:lnTo>
                  <a:pt x="958813" y="35186"/>
                </a:lnTo>
                <a:lnTo>
                  <a:pt x="1000763" y="56641"/>
                </a:lnTo>
                <a:lnTo>
                  <a:pt x="1040620" y="84543"/>
                </a:lnTo>
                <a:lnTo>
                  <a:pt x="1076762" y="118751"/>
                </a:lnTo>
                <a:lnTo>
                  <a:pt x="1106399" y="156858"/>
                </a:lnTo>
                <a:lnTo>
                  <a:pt x="1130191" y="198388"/>
                </a:lnTo>
                <a:lnTo>
                  <a:pt x="1148795" y="242862"/>
                </a:lnTo>
                <a:lnTo>
                  <a:pt x="1162872" y="289801"/>
                </a:lnTo>
                <a:lnTo>
                  <a:pt x="1173079" y="338729"/>
                </a:lnTo>
                <a:lnTo>
                  <a:pt x="1180076" y="389167"/>
                </a:lnTo>
                <a:lnTo>
                  <a:pt x="1184521" y="440638"/>
                </a:lnTo>
                <a:lnTo>
                  <a:pt x="1187073" y="492664"/>
                </a:lnTo>
                <a:lnTo>
                  <a:pt x="1188391" y="544766"/>
                </a:lnTo>
                <a:lnTo>
                  <a:pt x="1189134" y="596467"/>
                </a:lnTo>
                <a:lnTo>
                  <a:pt x="1190083" y="645649"/>
                </a:lnTo>
                <a:lnTo>
                  <a:pt x="1191521" y="694851"/>
                </a:lnTo>
                <a:lnTo>
                  <a:pt x="1193270" y="744077"/>
                </a:lnTo>
                <a:lnTo>
                  <a:pt x="1195154" y="793330"/>
                </a:lnTo>
                <a:lnTo>
                  <a:pt x="1196995" y="842612"/>
                </a:lnTo>
                <a:lnTo>
                  <a:pt x="1198617" y="891927"/>
                </a:lnTo>
                <a:lnTo>
                  <a:pt x="1199842" y="941278"/>
                </a:lnTo>
                <a:lnTo>
                  <a:pt x="1200494" y="990667"/>
                </a:lnTo>
                <a:lnTo>
                  <a:pt x="1200847" y="1042547"/>
                </a:lnTo>
                <a:lnTo>
                  <a:pt x="1202042" y="1094711"/>
                </a:lnTo>
                <a:lnTo>
                  <a:pt x="1205241" y="1146495"/>
                </a:lnTo>
                <a:lnTo>
                  <a:pt x="1211605" y="1197234"/>
                </a:lnTo>
                <a:lnTo>
                  <a:pt x="1222297" y="1246263"/>
                </a:lnTo>
                <a:lnTo>
                  <a:pt x="1238479" y="1292918"/>
                </a:lnTo>
                <a:lnTo>
                  <a:pt x="1261313" y="1336533"/>
                </a:lnTo>
                <a:lnTo>
                  <a:pt x="1291960" y="1376443"/>
                </a:lnTo>
                <a:lnTo>
                  <a:pt x="1327434" y="1409537"/>
                </a:lnTo>
                <a:lnTo>
                  <a:pt x="1365697" y="1435889"/>
                </a:lnTo>
                <a:lnTo>
                  <a:pt x="1406352" y="1456392"/>
                </a:lnTo>
                <a:lnTo>
                  <a:pt x="1449005" y="1471935"/>
                </a:lnTo>
                <a:lnTo>
                  <a:pt x="1493259" y="1483408"/>
                </a:lnTo>
                <a:lnTo>
                  <a:pt x="1538719" y="1491703"/>
                </a:lnTo>
                <a:lnTo>
                  <a:pt x="1584990" y="1497709"/>
                </a:lnTo>
                <a:lnTo>
                  <a:pt x="1636845" y="1502768"/>
                </a:lnTo>
                <a:lnTo>
                  <a:pt x="1689630" y="1506558"/>
                </a:lnTo>
                <a:lnTo>
                  <a:pt x="1743026" y="1509051"/>
                </a:lnTo>
                <a:lnTo>
                  <a:pt x="1796716" y="1510222"/>
                </a:lnTo>
                <a:lnTo>
                  <a:pt x="1850382" y="1510042"/>
                </a:lnTo>
                <a:lnTo>
                  <a:pt x="1903706" y="1508486"/>
                </a:lnTo>
                <a:lnTo>
                  <a:pt x="1956370" y="1505526"/>
                </a:lnTo>
                <a:lnTo>
                  <a:pt x="2006998" y="1501462"/>
                </a:lnTo>
                <a:lnTo>
                  <a:pt x="2057582" y="1496384"/>
                </a:lnTo>
                <a:lnTo>
                  <a:pt x="2108119" y="1490288"/>
                </a:lnTo>
                <a:lnTo>
                  <a:pt x="2158605" y="1483171"/>
                </a:lnTo>
                <a:lnTo>
                  <a:pt x="2209036" y="1475027"/>
                </a:lnTo>
                <a:lnTo>
                  <a:pt x="2259408" y="1465853"/>
                </a:lnTo>
                <a:lnTo>
                  <a:pt x="2289963" y="1458408"/>
                </a:lnTo>
              </a:path>
            </a:pathLst>
          </a:custGeom>
          <a:ln w="62825">
            <a:solidFill>
              <a:srgbClr val="870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63989" y="5918051"/>
            <a:ext cx="274320" cy="244475"/>
          </a:xfrm>
          <a:custGeom>
            <a:avLst/>
            <a:gdLst/>
            <a:ahLst/>
            <a:cxnLst/>
            <a:rect l="l" t="t" r="r" b="b"/>
            <a:pathLst>
              <a:path w="274320" h="244475">
                <a:moveTo>
                  <a:pt x="0" y="0"/>
                </a:moveTo>
                <a:lnTo>
                  <a:pt x="59492" y="244156"/>
                </a:lnTo>
                <a:lnTo>
                  <a:pt x="273903" y="62586"/>
                </a:lnTo>
                <a:lnTo>
                  <a:pt x="0" y="0"/>
                </a:lnTo>
                <a:close/>
              </a:path>
            </a:pathLst>
          </a:custGeom>
          <a:solidFill>
            <a:srgbClr val="870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34290" y="6344961"/>
            <a:ext cx="2290445" cy="1510665"/>
          </a:xfrm>
          <a:custGeom>
            <a:avLst/>
            <a:gdLst/>
            <a:ahLst/>
            <a:cxnLst/>
            <a:rect l="l" t="t" r="r" b="b"/>
            <a:pathLst>
              <a:path w="2290445" h="1510665">
                <a:moveTo>
                  <a:pt x="0" y="1407503"/>
                </a:moveTo>
                <a:lnTo>
                  <a:pt x="50021" y="1416687"/>
                </a:lnTo>
                <a:lnTo>
                  <a:pt x="99835" y="1425553"/>
                </a:lnTo>
                <a:lnTo>
                  <a:pt x="149454" y="1434106"/>
                </a:lnTo>
                <a:lnTo>
                  <a:pt x="198889" y="1442348"/>
                </a:lnTo>
                <a:lnTo>
                  <a:pt x="248152" y="1450284"/>
                </a:lnTo>
                <a:lnTo>
                  <a:pt x="297257" y="1457917"/>
                </a:lnTo>
                <a:lnTo>
                  <a:pt x="346214" y="1465252"/>
                </a:lnTo>
                <a:lnTo>
                  <a:pt x="395037" y="1472291"/>
                </a:lnTo>
                <a:lnTo>
                  <a:pt x="443738" y="1479038"/>
                </a:lnTo>
                <a:lnTo>
                  <a:pt x="492328" y="1485498"/>
                </a:lnTo>
                <a:lnTo>
                  <a:pt x="540819" y="1491674"/>
                </a:lnTo>
                <a:lnTo>
                  <a:pt x="589225" y="1497570"/>
                </a:lnTo>
                <a:lnTo>
                  <a:pt x="635510" y="1502799"/>
                </a:lnTo>
                <a:lnTo>
                  <a:pt x="682459" y="1507111"/>
                </a:lnTo>
                <a:lnTo>
                  <a:pt x="729729" y="1509815"/>
                </a:lnTo>
                <a:lnTo>
                  <a:pt x="776974" y="1510222"/>
                </a:lnTo>
                <a:lnTo>
                  <a:pt x="823850" y="1507638"/>
                </a:lnTo>
                <a:lnTo>
                  <a:pt x="870012" y="1501373"/>
                </a:lnTo>
                <a:lnTo>
                  <a:pt x="915114" y="1490736"/>
                </a:lnTo>
                <a:lnTo>
                  <a:pt x="958813" y="1475035"/>
                </a:lnTo>
                <a:lnTo>
                  <a:pt x="1000763" y="1453580"/>
                </a:lnTo>
                <a:lnTo>
                  <a:pt x="1040620" y="1425678"/>
                </a:lnTo>
                <a:lnTo>
                  <a:pt x="1076762" y="1391470"/>
                </a:lnTo>
                <a:lnTo>
                  <a:pt x="1106399" y="1353363"/>
                </a:lnTo>
                <a:lnTo>
                  <a:pt x="1130191" y="1311833"/>
                </a:lnTo>
                <a:lnTo>
                  <a:pt x="1148795" y="1267360"/>
                </a:lnTo>
                <a:lnTo>
                  <a:pt x="1162872" y="1220420"/>
                </a:lnTo>
                <a:lnTo>
                  <a:pt x="1173079" y="1171492"/>
                </a:lnTo>
                <a:lnTo>
                  <a:pt x="1180076" y="1121054"/>
                </a:lnTo>
                <a:lnTo>
                  <a:pt x="1184521" y="1069583"/>
                </a:lnTo>
                <a:lnTo>
                  <a:pt x="1187073" y="1017557"/>
                </a:lnTo>
                <a:lnTo>
                  <a:pt x="1188391" y="965455"/>
                </a:lnTo>
                <a:lnTo>
                  <a:pt x="1189134" y="913754"/>
                </a:lnTo>
                <a:lnTo>
                  <a:pt x="1190083" y="864572"/>
                </a:lnTo>
                <a:lnTo>
                  <a:pt x="1191521" y="815370"/>
                </a:lnTo>
                <a:lnTo>
                  <a:pt x="1193270" y="766144"/>
                </a:lnTo>
                <a:lnTo>
                  <a:pt x="1195154" y="716891"/>
                </a:lnTo>
                <a:lnTo>
                  <a:pt x="1196995" y="667609"/>
                </a:lnTo>
                <a:lnTo>
                  <a:pt x="1198617" y="618294"/>
                </a:lnTo>
                <a:lnTo>
                  <a:pt x="1199842" y="568943"/>
                </a:lnTo>
                <a:lnTo>
                  <a:pt x="1200494" y="519554"/>
                </a:lnTo>
                <a:lnTo>
                  <a:pt x="1200847" y="467674"/>
                </a:lnTo>
                <a:lnTo>
                  <a:pt x="1202042" y="415510"/>
                </a:lnTo>
                <a:lnTo>
                  <a:pt x="1205241" y="363726"/>
                </a:lnTo>
                <a:lnTo>
                  <a:pt x="1211605" y="312987"/>
                </a:lnTo>
                <a:lnTo>
                  <a:pt x="1222297" y="263958"/>
                </a:lnTo>
                <a:lnTo>
                  <a:pt x="1238479" y="217303"/>
                </a:lnTo>
                <a:lnTo>
                  <a:pt x="1261313" y="173688"/>
                </a:lnTo>
                <a:lnTo>
                  <a:pt x="1291960" y="133778"/>
                </a:lnTo>
                <a:lnTo>
                  <a:pt x="1327434" y="100684"/>
                </a:lnTo>
                <a:lnTo>
                  <a:pt x="1365697" y="74332"/>
                </a:lnTo>
                <a:lnTo>
                  <a:pt x="1406352" y="53829"/>
                </a:lnTo>
                <a:lnTo>
                  <a:pt x="1449005" y="38286"/>
                </a:lnTo>
                <a:lnTo>
                  <a:pt x="1493259" y="26813"/>
                </a:lnTo>
                <a:lnTo>
                  <a:pt x="1538719" y="18518"/>
                </a:lnTo>
                <a:lnTo>
                  <a:pt x="1584990" y="12512"/>
                </a:lnTo>
                <a:lnTo>
                  <a:pt x="1636845" y="7453"/>
                </a:lnTo>
                <a:lnTo>
                  <a:pt x="1689630" y="3663"/>
                </a:lnTo>
                <a:lnTo>
                  <a:pt x="1743026" y="1170"/>
                </a:lnTo>
                <a:lnTo>
                  <a:pt x="1796716" y="0"/>
                </a:lnTo>
                <a:lnTo>
                  <a:pt x="1850382" y="179"/>
                </a:lnTo>
                <a:lnTo>
                  <a:pt x="1903706" y="1735"/>
                </a:lnTo>
                <a:lnTo>
                  <a:pt x="1956370" y="4695"/>
                </a:lnTo>
                <a:lnTo>
                  <a:pt x="2006998" y="8759"/>
                </a:lnTo>
                <a:lnTo>
                  <a:pt x="2057582" y="13837"/>
                </a:lnTo>
                <a:lnTo>
                  <a:pt x="2108119" y="19933"/>
                </a:lnTo>
                <a:lnTo>
                  <a:pt x="2158605" y="27050"/>
                </a:lnTo>
                <a:lnTo>
                  <a:pt x="2209036" y="35194"/>
                </a:lnTo>
                <a:lnTo>
                  <a:pt x="2259408" y="44368"/>
                </a:lnTo>
                <a:lnTo>
                  <a:pt x="2289963" y="51813"/>
                </a:lnTo>
              </a:path>
            </a:pathLst>
          </a:custGeom>
          <a:ln w="62825">
            <a:solidFill>
              <a:srgbClr val="870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63989" y="6267259"/>
            <a:ext cx="274320" cy="244475"/>
          </a:xfrm>
          <a:custGeom>
            <a:avLst/>
            <a:gdLst/>
            <a:ahLst/>
            <a:cxnLst/>
            <a:rect l="l" t="t" r="r" b="b"/>
            <a:pathLst>
              <a:path w="274320" h="244475">
                <a:moveTo>
                  <a:pt x="59492" y="0"/>
                </a:moveTo>
                <a:lnTo>
                  <a:pt x="0" y="244158"/>
                </a:lnTo>
                <a:lnTo>
                  <a:pt x="273903" y="181571"/>
                </a:lnTo>
                <a:lnTo>
                  <a:pt x="59492" y="0"/>
                </a:lnTo>
                <a:close/>
              </a:path>
            </a:pathLst>
          </a:custGeom>
          <a:solidFill>
            <a:srgbClr val="870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28534" y="6199544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 h="0">
                <a:moveTo>
                  <a:pt x="0" y="0"/>
                </a:moveTo>
                <a:lnTo>
                  <a:pt x="2147267" y="0"/>
                </a:lnTo>
                <a:lnTo>
                  <a:pt x="2183915" y="0"/>
                </a:lnTo>
              </a:path>
            </a:pathLst>
          </a:custGeom>
          <a:ln w="73296">
            <a:solidFill>
              <a:srgbClr val="871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75802" y="6055045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0" y="0"/>
                </a:moveTo>
                <a:lnTo>
                  <a:pt x="0" y="288996"/>
                </a:lnTo>
                <a:lnTo>
                  <a:pt x="288996" y="144498"/>
                </a:lnTo>
                <a:lnTo>
                  <a:pt x="0" y="0"/>
                </a:lnTo>
                <a:close/>
              </a:path>
            </a:pathLst>
          </a:custGeom>
          <a:solidFill>
            <a:srgbClr val="87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138825" y="6251466"/>
            <a:ext cx="14109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15Mbit/s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01390" y="2866482"/>
            <a:ext cx="21628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Arial"/>
                <a:cs typeface="Arial"/>
              </a:rPr>
              <a:t>WW</a:t>
            </a:r>
            <a:r>
              <a:rPr dirty="0" sz="2850" spc="25">
                <a:latin typeface="Arial"/>
                <a:cs typeface="Arial"/>
              </a:rPr>
              <a:t>W</a:t>
            </a:r>
            <a:r>
              <a:rPr dirty="0" sz="2850" spc="30">
                <a:latin typeface="Microsoft JhengHei UI"/>
                <a:cs typeface="Microsoft JhengHei UI"/>
              </a:rPr>
              <a:t>服务器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54461" y="5199293"/>
            <a:ext cx="4940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R1</a:t>
            </a:r>
            <a:endParaRPr sz="2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56345" y="5199293"/>
            <a:ext cx="4940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R2</a:t>
            </a:r>
            <a:endParaRPr sz="2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1280" y="3721100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校园⽹络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10724" y="4457525"/>
            <a:ext cx="2751455" cy="1645285"/>
          </a:xfrm>
          <a:custGeom>
            <a:avLst/>
            <a:gdLst/>
            <a:ahLst/>
            <a:cxnLst/>
            <a:rect l="l" t="t" r="r" b="b"/>
            <a:pathLst>
              <a:path w="2751454" h="1645285">
                <a:moveTo>
                  <a:pt x="2609862" y="0"/>
                </a:moveTo>
                <a:lnTo>
                  <a:pt x="721836" y="0"/>
                </a:lnTo>
                <a:lnTo>
                  <a:pt x="677291" y="7197"/>
                </a:lnTo>
                <a:lnTo>
                  <a:pt x="638581" y="27234"/>
                </a:lnTo>
                <a:lnTo>
                  <a:pt x="608040" y="57774"/>
                </a:lnTo>
                <a:lnTo>
                  <a:pt x="588004" y="96485"/>
                </a:lnTo>
                <a:lnTo>
                  <a:pt x="580806" y="141030"/>
                </a:lnTo>
                <a:lnTo>
                  <a:pt x="580806" y="932890"/>
                </a:lnTo>
                <a:lnTo>
                  <a:pt x="0" y="1644911"/>
                </a:lnTo>
                <a:lnTo>
                  <a:pt x="773208" y="1132164"/>
                </a:lnTo>
                <a:lnTo>
                  <a:pt x="2609862" y="1132164"/>
                </a:lnTo>
                <a:lnTo>
                  <a:pt x="2654409" y="1124966"/>
                </a:lnTo>
                <a:lnTo>
                  <a:pt x="2693119" y="1104930"/>
                </a:lnTo>
                <a:lnTo>
                  <a:pt x="2723660" y="1074389"/>
                </a:lnTo>
                <a:lnTo>
                  <a:pt x="2743697" y="1035679"/>
                </a:lnTo>
                <a:lnTo>
                  <a:pt x="2750895" y="991135"/>
                </a:lnTo>
                <a:lnTo>
                  <a:pt x="2750895" y="141030"/>
                </a:lnTo>
                <a:lnTo>
                  <a:pt x="2743697" y="96485"/>
                </a:lnTo>
                <a:lnTo>
                  <a:pt x="2723660" y="57774"/>
                </a:lnTo>
                <a:lnTo>
                  <a:pt x="2693119" y="27234"/>
                </a:lnTo>
                <a:lnTo>
                  <a:pt x="2654409" y="7197"/>
                </a:lnTo>
                <a:lnTo>
                  <a:pt x="2609862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930914" y="4544821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这条链路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31340" y="5006587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时延很⼤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56431" y="5099038"/>
            <a:ext cx="14312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100</a:t>
            </a:r>
            <a:r>
              <a:rPr dirty="0" sz="2850" spc="20">
                <a:latin typeface="Arial"/>
                <a:cs typeface="Arial"/>
              </a:rPr>
              <a:t>M</a:t>
            </a:r>
            <a:r>
              <a:rPr dirty="0" sz="2850" spc="10">
                <a:latin typeface="Arial"/>
                <a:cs typeface="Arial"/>
              </a:rPr>
              <a:t>b</a:t>
            </a:r>
            <a:r>
              <a:rPr dirty="0" sz="2850">
                <a:latin typeface="Arial"/>
                <a:cs typeface="Arial"/>
              </a:rPr>
              <a:t>/</a:t>
            </a:r>
            <a:r>
              <a:rPr dirty="0" sz="2850" spc="10">
                <a:latin typeface="Arial"/>
                <a:cs typeface="Arial"/>
              </a:rPr>
              <a:t>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24166" y="2741854"/>
            <a:ext cx="6298565" cy="105156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链路上的流量强度：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850" spc="5">
                <a:latin typeface="Arial"/>
                <a:cs typeface="Arial"/>
              </a:rPr>
              <a:t>(15</a:t>
            </a:r>
            <a:r>
              <a:rPr dirty="0" sz="2850" spc="30">
                <a:latin typeface="Microsoft JhengHei UI"/>
                <a:cs typeface="Microsoft JhengHei UI"/>
              </a:rPr>
              <a:t>个请求</a:t>
            </a:r>
            <a:r>
              <a:rPr dirty="0" sz="2850" spc="5">
                <a:latin typeface="Arial"/>
                <a:cs typeface="Arial"/>
              </a:rPr>
              <a:t>/s)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×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(1Mb/</a:t>
            </a:r>
            <a:r>
              <a:rPr dirty="0" sz="2850" spc="30">
                <a:latin typeface="Microsoft JhengHei UI"/>
                <a:cs typeface="Microsoft JhengHei UI"/>
              </a:rPr>
              <a:t>请求</a:t>
            </a:r>
            <a:r>
              <a:rPr dirty="0" sz="2850" spc="10">
                <a:latin typeface="Arial"/>
                <a:cs typeface="Arial"/>
              </a:rPr>
              <a:t>)/15Mbps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762023" y="715916"/>
            <a:ext cx="105803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没有使⽤⾼速缓存（代理服务器）的情况</a:t>
            </a:r>
          </a:p>
        </p:txBody>
      </p:sp>
      <p:sp>
        <p:nvSpPr>
          <p:cNvPr id="32" name="object 32"/>
          <p:cNvSpPr/>
          <p:nvPr/>
        </p:nvSpPr>
        <p:spPr>
          <a:xfrm>
            <a:off x="14619413" y="4520612"/>
            <a:ext cx="863630" cy="553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77674" y="7156143"/>
            <a:ext cx="1093377" cy="920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684212" y="8412045"/>
            <a:ext cx="733727" cy="1168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92857" y="7357260"/>
            <a:ext cx="7011670" cy="21653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73863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局域⽹流量强度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5">
                <a:latin typeface="Arial"/>
                <a:cs typeface="Arial"/>
              </a:rPr>
              <a:t>(15</a:t>
            </a:r>
            <a:r>
              <a:rPr dirty="0" sz="2850" spc="30">
                <a:latin typeface="Microsoft JhengHei UI"/>
                <a:cs typeface="Microsoft JhengHei UI"/>
              </a:rPr>
              <a:t>个请求</a:t>
            </a:r>
            <a:r>
              <a:rPr dirty="0" sz="2850" spc="5">
                <a:latin typeface="Arial"/>
                <a:cs typeface="Arial"/>
              </a:rPr>
              <a:t>/s)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×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(1Mb/</a:t>
            </a:r>
            <a:r>
              <a:rPr dirty="0" sz="2850" spc="30">
                <a:latin typeface="Microsoft JhengHei UI"/>
                <a:cs typeface="Microsoft JhengHei UI"/>
              </a:rPr>
              <a:t>请求</a:t>
            </a:r>
            <a:r>
              <a:rPr dirty="0" sz="2850" spc="10">
                <a:latin typeface="Arial"/>
                <a:cs typeface="Arial"/>
              </a:rPr>
              <a:t>)/100Mbps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0.15</a:t>
            </a:r>
            <a:endParaRPr sz="28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77674" y="4396267"/>
            <a:ext cx="1093377" cy="9204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919062" y="4586914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77674" y="5840997"/>
            <a:ext cx="1093377" cy="920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919062" y="6031645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107043" y="5176034"/>
            <a:ext cx="863630" cy="5532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107043" y="6837734"/>
            <a:ext cx="863630" cy="5532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619413" y="7339701"/>
            <a:ext cx="863630" cy="5532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182765" y="3851449"/>
            <a:ext cx="733725" cy="11684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684212" y="2781098"/>
            <a:ext cx="733727" cy="11684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182765" y="7684093"/>
            <a:ext cx="733725" cy="11684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15368" y="5749377"/>
            <a:ext cx="1418543" cy="9085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765167" y="4367396"/>
            <a:ext cx="7552055" cy="1746885"/>
          </a:xfrm>
          <a:custGeom>
            <a:avLst/>
            <a:gdLst/>
            <a:ahLst/>
            <a:cxnLst/>
            <a:rect l="l" t="t" r="r" b="b"/>
            <a:pathLst>
              <a:path w="7552055" h="1746885">
                <a:moveTo>
                  <a:pt x="0" y="1746796"/>
                </a:moveTo>
                <a:lnTo>
                  <a:pt x="3757785" y="1744572"/>
                </a:lnTo>
                <a:lnTo>
                  <a:pt x="3807430" y="1745323"/>
                </a:lnTo>
                <a:lnTo>
                  <a:pt x="3857077" y="1745795"/>
                </a:lnTo>
                <a:lnTo>
                  <a:pt x="3906724" y="1745989"/>
                </a:lnTo>
                <a:lnTo>
                  <a:pt x="3956369" y="1745906"/>
                </a:lnTo>
                <a:lnTo>
                  <a:pt x="4006011" y="1745544"/>
                </a:lnTo>
                <a:lnTo>
                  <a:pt x="4055650" y="1744905"/>
                </a:lnTo>
                <a:lnTo>
                  <a:pt x="4105283" y="1743987"/>
                </a:lnTo>
                <a:lnTo>
                  <a:pt x="4154911" y="1742792"/>
                </a:lnTo>
                <a:lnTo>
                  <a:pt x="4204531" y="1741319"/>
                </a:lnTo>
                <a:lnTo>
                  <a:pt x="4254143" y="1739568"/>
                </a:lnTo>
                <a:lnTo>
                  <a:pt x="4303746" y="1737539"/>
                </a:lnTo>
                <a:lnTo>
                  <a:pt x="4353337" y="1735233"/>
                </a:lnTo>
                <a:lnTo>
                  <a:pt x="4402917" y="1732649"/>
                </a:lnTo>
                <a:lnTo>
                  <a:pt x="4452484" y="1729787"/>
                </a:lnTo>
                <a:lnTo>
                  <a:pt x="4502036" y="1726647"/>
                </a:lnTo>
                <a:lnTo>
                  <a:pt x="4552477" y="1723165"/>
                </a:lnTo>
                <a:lnTo>
                  <a:pt x="4602895" y="1719396"/>
                </a:lnTo>
                <a:lnTo>
                  <a:pt x="4653288" y="1715339"/>
                </a:lnTo>
                <a:lnTo>
                  <a:pt x="4703655" y="1710995"/>
                </a:lnTo>
                <a:lnTo>
                  <a:pt x="4753996" y="1706364"/>
                </a:lnTo>
                <a:lnTo>
                  <a:pt x="4804308" y="1701446"/>
                </a:lnTo>
                <a:lnTo>
                  <a:pt x="4854590" y="1696242"/>
                </a:lnTo>
                <a:lnTo>
                  <a:pt x="4904842" y="1690751"/>
                </a:lnTo>
                <a:lnTo>
                  <a:pt x="4955062" y="1684974"/>
                </a:lnTo>
                <a:lnTo>
                  <a:pt x="5005249" y="1678910"/>
                </a:lnTo>
                <a:lnTo>
                  <a:pt x="5055402" y="1672560"/>
                </a:lnTo>
                <a:lnTo>
                  <a:pt x="5105519" y="1665924"/>
                </a:lnTo>
                <a:lnTo>
                  <a:pt x="5155599" y="1659003"/>
                </a:lnTo>
                <a:lnTo>
                  <a:pt x="5205641" y="1651795"/>
                </a:lnTo>
                <a:lnTo>
                  <a:pt x="5255644" y="1644302"/>
                </a:lnTo>
                <a:lnTo>
                  <a:pt x="5305942" y="1636672"/>
                </a:lnTo>
                <a:lnTo>
                  <a:pt x="5356157" y="1628545"/>
                </a:lnTo>
                <a:lnTo>
                  <a:pt x="5406283" y="1619923"/>
                </a:lnTo>
                <a:lnTo>
                  <a:pt x="5456319" y="1610807"/>
                </a:lnTo>
                <a:lnTo>
                  <a:pt x="5506259" y="1601197"/>
                </a:lnTo>
                <a:lnTo>
                  <a:pt x="5556101" y="1591094"/>
                </a:lnTo>
                <a:lnTo>
                  <a:pt x="5605840" y="1580499"/>
                </a:lnTo>
                <a:lnTo>
                  <a:pt x="5655474" y="1569412"/>
                </a:lnTo>
                <a:lnTo>
                  <a:pt x="5704997" y="1557834"/>
                </a:lnTo>
                <a:lnTo>
                  <a:pt x="5754408" y="1545767"/>
                </a:lnTo>
                <a:lnTo>
                  <a:pt x="5803702" y="1533210"/>
                </a:lnTo>
                <a:lnTo>
                  <a:pt x="5852875" y="1520166"/>
                </a:lnTo>
                <a:lnTo>
                  <a:pt x="5902036" y="1506601"/>
                </a:lnTo>
                <a:lnTo>
                  <a:pt x="5951055" y="1492552"/>
                </a:lnTo>
                <a:lnTo>
                  <a:pt x="5999929" y="1478018"/>
                </a:lnTo>
                <a:lnTo>
                  <a:pt x="6048654" y="1463002"/>
                </a:lnTo>
                <a:lnTo>
                  <a:pt x="6097227" y="1447503"/>
                </a:lnTo>
                <a:lnTo>
                  <a:pt x="6145643" y="1431524"/>
                </a:lnTo>
                <a:lnTo>
                  <a:pt x="6193900" y="1415065"/>
                </a:lnTo>
                <a:lnTo>
                  <a:pt x="6241994" y="1398128"/>
                </a:lnTo>
                <a:lnTo>
                  <a:pt x="6289921" y="1380713"/>
                </a:lnTo>
                <a:lnTo>
                  <a:pt x="6337678" y="1362823"/>
                </a:lnTo>
                <a:lnTo>
                  <a:pt x="6386854" y="1345414"/>
                </a:lnTo>
                <a:lnTo>
                  <a:pt x="6435772" y="1327331"/>
                </a:lnTo>
                <a:lnTo>
                  <a:pt x="6484427" y="1308576"/>
                </a:lnTo>
                <a:lnTo>
                  <a:pt x="6532810" y="1289153"/>
                </a:lnTo>
                <a:lnTo>
                  <a:pt x="6580915" y="1269064"/>
                </a:lnTo>
                <a:lnTo>
                  <a:pt x="6628735" y="1248312"/>
                </a:lnTo>
                <a:lnTo>
                  <a:pt x="6676264" y="1226901"/>
                </a:lnTo>
                <a:lnTo>
                  <a:pt x="6723494" y="1204834"/>
                </a:lnTo>
                <a:lnTo>
                  <a:pt x="6770419" y="1182113"/>
                </a:lnTo>
                <a:lnTo>
                  <a:pt x="6817032" y="1158742"/>
                </a:lnTo>
                <a:lnTo>
                  <a:pt x="6863326" y="1134723"/>
                </a:lnTo>
                <a:lnTo>
                  <a:pt x="6909294" y="1110060"/>
                </a:lnTo>
                <a:lnTo>
                  <a:pt x="6951894" y="1086407"/>
                </a:lnTo>
                <a:lnTo>
                  <a:pt x="6994089" y="1061974"/>
                </a:lnTo>
                <a:lnTo>
                  <a:pt x="7035693" y="1036602"/>
                </a:lnTo>
                <a:lnTo>
                  <a:pt x="7076520" y="1010136"/>
                </a:lnTo>
                <a:lnTo>
                  <a:pt x="7116385" y="982418"/>
                </a:lnTo>
                <a:lnTo>
                  <a:pt x="7155102" y="953292"/>
                </a:lnTo>
                <a:lnTo>
                  <a:pt x="7192485" y="922601"/>
                </a:lnTo>
                <a:lnTo>
                  <a:pt x="7228350" y="890187"/>
                </a:lnTo>
                <a:lnTo>
                  <a:pt x="7262511" y="855895"/>
                </a:lnTo>
                <a:lnTo>
                  <a:pt x="7294782" y="819566"/>
                </a:lnTo>
                <a:lnTo>
                  <a:pt x="7326689" y="778792"/>
                </a:lnTo>
                <a:lnTo>
                  <a:pt x="7355915" y="736252"/>
                </a:lnTo>
                <a:lnTo>
                  <a:pt x="7382605" y="692128"/>
                </a:lnTo>
                <a:lnTo>
                  <a:pt x="7406902" y="646603"/>
                </a:lnTo>
                <a:lnTo>
                  <a:pt x="7428952" y="599861"/>
                </a:lnTo>
                <a:lnTo>
                  <a:pt x="7448898" y="552085"/>
                </a:lnTo>
                <a:lnTo>
                  <a:pt x="7466886" y="503457"/>
                </a:lnTo>
                <a:lnTo>
                  <a:pt x="7483059" y="454161"/>
                </a:lnTo>
                <a:lnTo>
                  <a:pt x="7497180" y="405688"/>
                </a:lnTo>
                <a:lnTo>
                  <a:pt x="7509721" y="356824"/>
                </a:lnTo>
                <a:lnTo>
                  <a:pt x="7520674" y="307607"/>
                </a:lnTo>
                <a:lnTo>
                  <a:pt x="7530032" y="258076"/>
                </a:lnTo>
                <a:lnTo>
                  <a:pt x="7537790" y="208270"/>
                </a:lnTo>
                <a:lnTo>
                  <a:pt x="7543939" y="158227"/>
                </a:lnTo>
                <a:lnTo>
                  <a:pt x="7548475" y="107988"/>
                </a:lnTo>
                <a:lnTo>
                  <a:pt x="7551389" y="57589"/>
                </a:lnTo>
                <a:lnTo>
                  <a:pt x="7551571" y="0"/>
                </a:lnTo>
              </a:path>
            </a:pathLst>
          </a:custGeom>
          <a:ln w="115179">
            <a:solidFill>
              <a:srgbClr val="870B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096670" y="3985211"/>
            <a:ext cx="440055" cy="440690"/>
          </a:xfrm>
          <a:custGeom>
            <a:avLst/>
            <a:gdLst/>
            <a:ahLst/>
            <a:cxnLst/>
            <a:rect l="l" t="t" r="r" b="b"/>
            <a:pathLst>
              <a:path w="440055" h="440689">
                <a:moveTo>
                  <a:pt x="221270" y="0"/>
                </a:moveTo>
                <a:lnTo>
                  <a:pt x="0" y="439084"/>
                </a:lnTo>
                <a:lnTo>
                  <a:pt x="439777" y="440465"/>
                </a:lnTo>
                <a:lnTo>
                  <a:pt x="221270" y="0"/>
                </a:lnTo>
                <a:close/>
              </a:path>
            </a:pathLst>
          </a:custGeom>
          <a:solidFill>
            <a:srgbClr val="870B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4258707" y="5959588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互联⽹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823" y="4488730"/>
            <a:ext cx="5639962" cy="3419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963127" y="4713040"/>
            <a:ext cx="4913105" cy="2979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19413" y="4520612"/>
            <a:ext cx="863630" cy="553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13074" y="5749377"/>
            <a:ext cx="1418545" cy="908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71086" y="4856396"/>
            <a:ext cx="3153410" cy="1346835"/>
          </a:xfrm>
          <a:custGeom>
            <a:avLst/>
            <a:gdLst/>
            <a:ahLst/>
            <a:cxnLst/>
            <a:rect l="l" t="t" r="r" b="b"/>
            <a:pathLst>
              <a:path w="3153409" h="1346835">
                <a:moveTo>
                  <a:pt x="0" y="0"/>
                </a:moveTo>
                <a:lnTo>
                  <a:pt x="892119" y="0"/>
                </a:lnTo>
                <a:lnTo>
                  <a:pt x="892119" y="1346555"/>
                </a:lnTo>
                <a:lnTo>
                  <a:pt x="3152783" y="134655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71086" y="6202952"/>
            <a:ext cx="3153410" cy="1414780"/>
          </a:xfrm>
          <a:custGeom>
            <a:avLst/>
            <a:gdLst/>
            <a:ahLst/>
            <a:cxnLst/>
            <a:rect l="l" t="t" r="r" b="b"/>
            <a:pathLst>
              <a:path w="3153409" h="1414779">
                <a:moveTo>
                  <a:pt x="0" y="1414616"/>
                </a:moveTo>
                <a:lnTo>
                  <a:pt x="892119" y="1414616"/>
                </a:lnTo>
                <a:lnTo>
                  <a:pt x="892119" y="0"/>
                </a:lnTo>
                <a:lnTo>
                  <a:pt x="3152783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54871" y="6202952"/>
            <a:ext cx="2960370" cy="0"/>
          </a:xfrm>
          <a:custGeom>
            <a:avLst/>
            <a:gdLst/>
            <a:ahLst/>
            <a:cxnLst/>
            <a:rect l="l" t="t" r="r" b="b"/>
            <a:pathLst>
              <a:path w="2960370" h="0">
                <a:moveTo>
                  <a:pt x="0" y="0"/>
                </a:moveTo>
                <a:lnTo>
                  <a:pt x="296011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46377" y="6646381"/>
            <a:ext cx="246379" cy="470534"/>
          </a:xfrm>
          <a:custGeom>
            <a:avLst/>
            <a:gdLst/>
            <a:ahLst/>
            <a:cxnLst/>
            <a:rect l="l" t="t" r="r" b="b"/>
            <a:pathLst>
              <a:path w="246379" h="470534">
                <a:moveTo>
                  <a:pt x="0" y="469965"/>
                </a:moveTo>
                <a:lnTo>
                  <a:pt x="24631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33892" y="6203591"/>
            <a:ext cx="3979545" cy="0"/>
          </a:xfrm>
          <a:custGeom>
            <a:avLst/>
            <a:gdLst/>
            <a:ahLst/>
            <a:cxnLst/>
            <a:rect l="l" t="t" r="r" b="b"/>
            <a:pathLst>
              <a:path w="3979545" h="0">
                <a:moveTo>
                  <a:pt x="0" y="0"/>
                </a:moveTo>
                <a:lnTo>
                  <a:pt x="0" y="0"/>
                </a:lnTo>
                <a:lnTo>
                  <a:pt x="3928407" y="0"/>
                </a:lnTo>
                <a:lnTo>
                  <a:pt x="3979425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763122" y="7370592"/>
            <a:ext cx="420370" cy="479425"/>
          </a:xfrm>
          <a:custGeom>
            <a:avLst/>
            <a:gdLst/>
            <a:ahLst/>
            <a:cxnLst/>
            <a:rect l="l" t="t" r="r" b="b"/>
            <a:pathLst>
              <a:path w="420369" h="479425">
                <a:moveTo>
                  <a:pt x="419796" y="47918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051059" y="7892975"/>
            <a:ext cx="0" cy="519430"/>
          </a:xfrm>
          <a:custGeom>
            <a:avLst/>
            <a:gdLst/>
            <a:ahLst/>
            <a:cxnLst/>
            <a:rect l="l" t="t" r="r" b="b"/>
            <a:pathLst>
              <a:path w="0" h="519429">
                <a:moveTo>
                  <a:pt x="0" y="519069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85279" y="4804718"/>
            <a:ext cx="398145" cy="400050"/>
          </a:xfrm>
          <a:custGeom>
            <a:avLst/>
            <a:gdLst/>
            <a:ahLst/>
            <a:cxnLst/>
            <a:rect l="l" t="t" r="r" b="b"/>
            <a:pathLst>
              <a:path w="398144" h="400050">
                <a:moveTo>
                  <a:pt x="0" y="399920"/>
                </a:moveTo>
                <a:lnTo>
                  <a:pt x="39751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051059" y="3949583"/>
            <a:ext cx="0" cy="571500"/>
          </a:xfrm>
          <a:custGeom>
            <a:avLst/>
            <a:gdLst/>
            <a:ahLst/>
            <a:cxnLst/>
            <a:rect l="l" t="t" r="r" b="b"/>
            <a:pathLst>
              <a:path w="0" h="571500">
                <a:moveTo>
                  <a:pt x="0" y="571101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138825" y="6251466"/>
            <a:ext cx="14109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15Mbit/s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00782" y="2868505"/>
            <a:ext cx="21628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Arial"/>
                <a:cs typeface="Arial"/>
              </a:rPr>
              <a:t>WW</a:t>
            </a:r>
            <a:r>
              <a:rPr dirty="0" sz="2850" spc="25">
                <a:latin typeface="Arial"/>
                <a:cs typeface="Arial"/>
              </a:rPr>
              <a:t>W</a:t>
            </a:r>
            <a:r>
              <a:rPr dirty="0" sz="2850" spc="30">
                <a:latin typeface="Microsoft JhengHei UI"/>
                <a:cs typeface="Microsoft JhengHei UI"/>
              </a:rPr>
              <a:t>服务器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4461" y="5199293"/>
            <a:ext cx="4940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R1</a:t>
            </a:r>
            <a:endParaRPr sz="2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56345" y="5199293"/>
            <a:ext cx="4940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R2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258707" y="5959588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互联⽹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348393" y="715916"/>
            <a:ext cx="94075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使⽤⾼速缓存（代理服务器）的情况</a:t>
            </a:r>
          </a:p>
        </p:txBody>
      </p:sp>
      <p:sp>
        <p:nvSpPr>
          <p:cNvPr id="22" name="object 22"/>
          <p:cNvSpPr/>
          <p:nvPr/>
        </p:nvSpPr>
        <p:spPr>
          <a:xfrm>
            <a:off x="2777674" y="7158248"/>
            <a:ext cx="1093377" cy="920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5271" y="7116347"/>
            <a:ext cx="1093523" cy="1275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684212" y="8412045"/>
            <a:ext cx="733727" cy="11684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19062" y="7348895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77674" y="4396267"/>
            <a:ext cx="1093377" cy="920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19062" y="3721100"/>
            <a:ext cx="2644140" cy="12058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16459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校园⽹络</a:t>
            </a:r>
            <a:endParaRPr sz="2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77674" y="5848062"/>
            <a:ext cx="1093377" cy="9204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919062" y="6028238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107043" y="5176034"/>
            <a:ext cx="863630" cy="5532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107043" y="6837734"/>
            <a:ext cx="863630" cy="5532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619413" y="7339701"/>
            <a:ext cx="863630" cy="5532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182765" y="3851449"/>
            <a:ext cx="733725" cy="11684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684212" y="2781098"/>
            <a:ext cx="733727" cy="11684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182765" y="7684093"/>
            <a:ext cx="733725" cy="11684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15368" y="5749377"/>
            <a:ext cx="1418543" cy="9085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49168" y="4667941"/>
            <a:ext cx="3096895" cy="2228850"/>
          </a:xfrm>
          <a:custGeom>
            <a:avLst/>
            <a:gdLst/>
            <a:ahLst/>
            <a:cxnLst/>
            <a:rect l="l" t="t" r="r" b="b"/>
            <a:pathLst>
              <a:path w="3096895" h="2228850">
                <a:moveTo>
                  <a:pt x="0" y="43412"/>
                </a:moveTo>
                <a:lnTo>
                  <a:pt x="49133" y="35960"/>
                </a:lnTo>
                <a:lnTo>
                  <a:pt x="98351" y="29209"/>
                </a:lnTo>
                <a:lnTo>
                  <a:pt x="147646" y="23157"/>
                </a:lnTo>
                <a:lnTo>
                  <a:pt x="197010" y="17806"/>
                </a:lnTo>
                <a:lnTo>
                  <a:pt x="246437" y="13156"/>
                </a:lnTo>
                <a:lnTo>
                  <a:pt x="295919" y="9208"/>
                </a:lnTo>
                <a:lnTo>
                  <a:pt x="345448" y="5961"/>
                </a:lnTo>
                <a:lnTo>
                  <a:pt x="395017" y="3417"/>
                </a:lnTo>
                <a:lnTo>
                  <a:pt x="444618" y="1574"/>
                </a:lnTo>
                <a:lnTo>
                  <a:pt x="494243" y="435"/>
                </a:lnTo>
                <a:lnTo>
                  <a:pt x="543887" y="0"/>
                </a:lnTo>
                <a:lnTo>
                  <a:pt x="593540" y="267"/>
                </a:lnTo>
                <a:lnTo>
                  <a:pt x="643195" y="1239"/>
                </a:lnTo>
                <a:lnTo>
                  <a:pt x="692846" y="2916"/>
                </a:lnTo>
                <a:lnTo>
                  <a:pt x="742484" y="5297"/>
                </a:lnTo>
                <a:lnTo>
                  <a:pt x="788809" y="8498"/>
                </a:lnTo>
                <a:lnTo>
                  <a:pt x="834775" y="14189"/>
                </a:lnTo>
                <a:lnTo>
                  <a:pt x="879690" y="24146"/>
                </a:lnTo>
                <a:lnTo>
                  <a:pt x="922865" y="40145"/>
                </a:lnTo>
                <a:lnTo>
                  <a:pt x="963204" y="62481"/>
                </a:lnTo>
                <a:lnTo>
                  <a:pt x="998173" y="89056"/>
                </a:lnTo>
                <a:lnTo>
                  <a:pt x="1028085" y="119533"/>
                </a:lnTo>
                <a:lnTo>
                  <a:pt x="1053255" y="153577"/>
                </a:lnTo>
                <a:lnTo>
                  <a:pt x="1073996" y="190851"/>
                </a:lnTo>
                <a:lnTo>
                  <a:pt x="1090621" y="231017"/>
                </a:lnTo>
                <a:lnTo>
                  <a:pt x="1103445" y="273739"/>
                </a:lnTo>
                <a:lnTo>
                  <a:pt x="1112782" y="318681"/>
                </a:lnTo>
                <a:lnTo>
                  <a:pt x="1118944" y="365506"/>
                </a:lnTo>
                <a:lnTo>
                  <a:pt x="1122246" y="413878"/>
                </a:lnTo>
                <a:lnTo>
                  <a:pt x="1123002" y="463459"/>
                </a:lnTo>
                <a:lnTo>
                  <a:pt x="1121525" y="513914"/>
                </a:lnTo>
                <a:lnTo>
                  <a:pt x="1118129" y="564905"/>
                </a:lnTo>
                <a:lnTo>
                  <a:pt x="1113128" y="616097"/>
                </a:lnTo>
                <a:lnTo>
                  <a:pt x="1106836" y="667152"/>
                </a:lnTo>
                <a:lnTo>
                  <a:pt x="1099566" y="717733"/>
                </a:lnTo>
                <a:lnTo>
                  <a:pt x="1092742" y="764882"/>
                </a:lnTo>
                <a:lnTo>
                  <a:pt x="1086995" y="812249"/>
                </a:lnTo>
                <a:lnTo>
                  <a:pt x="1082930" y="859671"/>
                </a:lnTo>
                <a:lnTo>
                  <a:pt x="1081155" y="906987"/>
                </a:lnTo>
                <a:lnTo>
                  <a:pt x="1082277" y="954036"/>
                </a:lnTo>
                <a:lnTo>
                  <a:pt x="1086903" y="1000654"/>
                </a:lnTo>
                <a:lnTo>
                  <a:pt x="1095640" y="1046681"/>
                </a:lnTo>
                <a:lnTo>
                  <a:pt x="1109095" y="1091954"/>
                </a:lnTo>
                <a:lnTo>
                  <a:pt x="1128411" y="1137867"/>
                </a:lnTo>
                <a:lnTo>
                  <a:pt x="1152225" y="1180660"/>
                </a:lnTo>
                <a:lnTo>
                  <a:pt x="1180192" y="1220310"/>
                </a:lnTo>
                <a:lnTo>
                  <a:pt x="1211966" y="1256793"/>
                </a:lnTo>
                <a:lnTo>
                  <a:pt x="1247201" y="1290085"/>
                </a:lnTo>
                <a:lnTo>
                  <a:pt x="1285551" y="1320162"/>
                </a:lnTo>
                <a:lnTo>
                  <a:pt x="1326670" y="1347000"/>
                </a:lnTo>
                <a:lnTo>
                  <a:pt x="1370214" y="1370576"/>
                </a:lnTo>
                <a:lnTo>
                  <a:pt x="1415836" y="1390865"/>
                </a:lnTo>
                <a:lnTo>
                  <a:pt x="1463191" y="1407844"/>
                </a:lnTo>
                <a:lnTo>
                  <a:pt x="1511932" y="1421489"/>
                </a:lnTo>
                <a:lnTo>
                  <a:pt x="1561715" y="1431776"/>
                </a:lnTo>
                <a:lnTo>
                  <a:pt x="1610312" y="1438612"/>
                </a:lnTo>
                <a:lnTo>
                  <a:pt x="1659074" y="1442772"/>
                </a:lnTo>
                <a:lnTo>
                  <a:pt x="1707963" y="1444668"/>
                </a:lnTo>
                <a:lnTo>
                  <a:pt x="1756940" y="1444712"/>
                </a:lnTo>
                <a:lnTo>
                  <a:pt x="1805964" y="1443315"/>
                </a:lnTo>
                <a:lnTo>
                  <a:pt x="1854996" y="1440891"/>
                </a:lnTo>
                <a:lnTo>
                  <a:pt x="1903998" y="1437850"/>
                </a:lnTo>
                <a:lnTo>
                  <a:pt x="1952930" y="1434604"/>
                </a:lnTo>
                <a:lnTo>
                  <a:pt x="2003553" y="1431429"/>
                </a:lnTo>
                <a:lnTo>
                  <a:pt x="2054298" y="1428626"/>
                </a:lnTo>
                <a:lnTo>
                  <a:pt x="2105121" y="1426315"/>
                </a:lnTo>
                <a:lnTo>
                  <a:pt x="2155977" y="1424619"/>
                </a:lnTo>
                <a:lnTo>
                  <a:pt x="2206821" y="1423658"/>
                </a:lnTo>
                <a:lnTo>
                  <a:pt x="2257610" y="1423553"/>
                </a:lnTo>
                <a:lnTo>
                  <a:pt x="2308298" y="1424426"/>
                </a:lnTo>
                <a:lnTo>
                  <a:pt x="2358841" y="1426397"/>
                </a:lnTo>
                <a:lnTo>
                  <a:pt x="2409195" y="1429588"/>
                </a:lnTo>
                <a:lnTo>
                  <a:pt x="2459315" y="1434121"/>
                </a:lnTo>
                <a:lnTo>
                  <a:pt x="2509157" y="1440115"/>
                </a:lnTo>
                <a:lnTo>
                  <a:pt x="2558676" y="1447693"/>
                </a:lnTo>
                <a:lnTo>
                  <a:pt x="2607828" y="1456976"/>
                </a:lnTo>
                <a:lnTo>
                  <a:pt x="2656568" y="1468084"/>
                </a:lnTo>
                <a:lnTo>
                  <a:pt x="2704851" y="1481140"/>
                </a:lnTo>
                <a:lnTo>
                  <a:pt x="2752634" y="1496264"/>
                </a:lnTo>
                <a:lnTo>
                  <a:pt x="2799872" y="1513576"/>
                </a:lnTo>
                <a:lnTo>
                  <a:pt x="2846520" y="1533200"/>
                </a:lnTo>
                <a:lnTo>
                  <a:pt x="2888330" y="1553364"/>
                </a:lnTo>
                <a:lnTo>
                  <a:pt x="2928594" y="1576234"/>
                </a:lnTo>
                <a:lnTo>
                  <a:pt x="2966462" y="1602390"/>
                </a:lnTo>
                <a:lnTo>
                  <a:pt x="3001081" y="1632411"/>
                </a:lnTo>
                <a:lnTo>
                  <a:pt x="3031602" y="1666877"/>
                </a:lnTo>
                <a:lnTo>
                  <a:pt x="3060320" y="1711073"/>
                </a:lnTo>
                <a:lnTo>
                  <a:pt x="3080811" y="1757465"/>
                </a:lnTo>
                <a:lnTo>
                  <a:pt x="3092996" y="1805530"/>
                </a:lnTo>
                <a:lnTo>
                  <a:pt x="3096794" y="1854742"/>
                </a:lnTo>
                <a:lnTo>
                  <a:pt x="3092122" y="1904574"/>
                </a:lnTo>
                <a:lnTo>
                  <a:pt x="3078899" y="1954502"/>
                </a:lnTo>
                <a:lnTo>
                  <a:pt x="3062714" y="1998521"/>
                </a:lnTo>
                <a:lnTo>
                  <a:pt x="3046126" y="2043437"/>
                </a:lnTo>
                <a:lnTo>
                  <a:pt x="3029106" y="2088940"/>
                </a:lnTo>
                <a:lnTo>
                  <a:pt x="3011627" y="2134718"/>
                </a:lnTo>
                <a:lnTo>
                  <a:pt x="2993658" y="2180460"/>
                </a:lnTo>
                <a:lnTo>
                  <a:pt x="2972359" y="2228405"/>
                </a:lnTo>
              </a:path>
            </a:pathLst>
          </a:custGeom>
          <a:ln w="104708">
            <a:solidFill>
              <a:srgbClr val="870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59055" y="6766882"/>
            <a:ext cx="367665" cy="449580"/>
          </a:xfrm>
          <a:custGeom>
            <a:avLst/>
            <a:gdLst/>
            <a:ahLst/>
            <a:cxnLst/>
            <a:rect l="l" t="t" r="r" b="b"/>
            <a:pathLst>
              <a:path w="367665" h="449579">
                <a:moveTo>
                  <a:pt x="0" y="0"/>
                </a:moveTo>
                <a:lnTo>
                  <a:pt x="20490" y="449074"/>
                </a:lnTo>
                <a:lnTo>
                  <a:pt x="367455" y="163237"/>
                </a:lnTo>
                <a:lnTo>
                  <a:pt x="0" y="0"/>
                </a:lnTo>
                <a:close/>
              </a:path>
            </a:pathLst>
          </a:custGeom>
          <a:solidFill>
            <a:srgbClr val="870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12661" y="6478578"/>
            <a:ext cx="2445385" cy="1623695"/>
          </a:xfrm>
          <a:custGeom>
            <a:avLst/>
            <a:gdLst/>
            <a:ahLst/>
            <a:cxnLst/>
            <a:rect l="l" t="t" r="r" b="b"/>
            <a:pathLst>
              <a:path w="2445385" h="1623695">
                <a:moveTo>
                  <a:pt x="0" y="1438083"/>
                </a:moveTo>
                <a:lnTo>
                  <a:pt x="42023" y="1464300"/>
                </a:lnTo>
                <a:lnTo>
                  <a:pt x="84912" y="1488552"/>
                </a:lnTo>
                <a:lnTo>
                  <a:pt x="128607" y="1510830"/>
                </a:lnTo>
                <a:lnTo>
                  <a:pt x="173046" y="1531127"/>
                </a:lnTo>
                <a:lnTo>
                  <a:pt x="218171" y="1549437"/>
                </a:lnTo>
                <a:lnTo>
                  <a:pt x="263920" y="1565750"/>
                </a:lnTo>
                <a:lnTo>
                  <a:pt x="310234" y="1580060"/>
                </a:lnTo>
                <a:lnTo>
                  <a:pt x="357052" y="1592359"/>
                </a:lnTo>
                <a:lnTo>
                  <a:pt x="404314" y="1602640"/>
                </a:lnTo>
                <a:lnTo>
                  <a:pt x="451959" y="1610895"/>
                </a:lnTo>
                <a:lnTo>
                  <a:pt x="499928" y="1617117"/>
                </a:lnTo>
                <a:lnTo>
                  <a:pt x="548160" y="1621298"/>
                </a:lnTo>
                <a:lnTo>
                  <a:pt x="596595" y="1623431"/>
                </a:lnTo>
                <a:lnTo>
                  <a:pt x="646429" y="1623233"/>
                </a:lnTo>
                <a:lnTo>
                  <a:pt x="696409" y="1620032"/>
                </a:lnTo>
                <a:lnTo>
                  <a:pt x="745829" y="1613304"/>
                </a:lnTo>
                <a:lnTo>
                  <a:pt x="793981" y="1602526"/>
                </a:lnTo>
                <a:lnTo>
                  <a:pt x="840160" y="1587175"/>
                </a:lnTo>
                <a:lnTo>
                  <a:pt x="883659" y="1566728"/>
                </a:lnTo>
                <a:lnTo>
                  <a:pt x="923771" y="1540660"/>
                </a:lnTo>
                <a:lnTo>
                  <a:pt x="959790" y="1508448"/>
                </a:lnTo>
                <a:lnTo>
                  <a:pt x="991009" y="1469570"/>
                </a:lnTo>
                <a:lnTo>
                  <a:pt x="1015243" y="1427277"/>
                </a:lnTo>
                <a:lnTo>
                  <a:pt x="1032388" y="1384123"/>
                </a:lnTo>
                <a:lnTo>
                  <a:pt x="1043721" y="1340233"/>
                </a:lnTo>
                <a:lnTo>
                  <a:pt x="1050516" y="1295728"/>
                </a:lnTo>
                <a:lnTo>
                  <a:pt x="1054050" y="1250732"/>
                </a:lnTo>
                <a:lnTo>
                  <a:pt x="1055598" y="1205367"/>
                </a:lnTo>
                <a:lnTo>
                  <a:pt x="1056417" y="1156449"/>
                </a:lnTo>
                <a:lnTo>
                  <a:pt x="1056805" y="1106732"/>
                </a:lnTo>
                <a:lnTo>
                  <a:pt x="1056791" y="1056334"/>
                </a:lnTo>
                <a:lnTo>
                  <a:pt x="1056403" y="1005375"/>
                </a:lnTo>
                <a:lnTo>
                  <a:pt x="1055670" y="953974"/>
                </a:lnTo>
                <a:lnTo>
                  <a:pt x="1054619" y="902249"/>
                </a:lnTo>
                <a:lnTo>
                  <a:pt x="1053492" y="853823"/>
                </a:lnTo>
                <a:lnTo>
                  <a:pt x="1052429" y="805010"/>
                </a:lnTo>
                <a:lnTo>
                  <a:pt x="1051554" y="755907"/>
                </a:lnTo>
                <a:lnTo>
                  <a:pt x="1050994" y="706611"/>
                </a:lnTo>
                <a:lnTo>
                  <a:pt x="1050876" y="657220"/>
                </a:lnTo>
                <a:lnTo>
                  <a:pt x="1051324" y="607831"/>
                </a:lnTo>
                <a:lnTo>
                  <a:pt x="1052466" y="558542"/>
                </a:lnTo>
                <a:lnTo>
                  <a:pt x="1054427" y="509449"/>
                </a:lnTo>
                <a:lnTo>
                  <a:pt x="1057333" y="460651"/>
                </a:lnTo>
                <a:lnTo>
                  <a:pt x="1061310" y="412245"/>
                </a:lnTo>
                <a:lnTo>
                  <a:pt x="1066485" y="364328"/>
                </a:lnTo>
                <a:lnTo>
                  <a:pt x="1072983" y="316997"/>
                </a:lnTo>
                <a:lnTo>
                  <a:pt x="1081952" y="268693"/>
                </a:lnTo>
                <a:lnTo>
                  <a:pt x="1096705" y="221999"/>
                </a:lnTo>
                <a:lnTo>
                  <a:pt x="1121268" y="176982"/>
                </a:lnTo>
                <a:lnTo>
                  <a:pt x="1153760" y="138075"/>
                </a:lnTo>
                <a:lnTo>
                  <a:pt x="1192805" y="105380"/>
                </a:lnTo>
                <a:lnTo>
                  <a:pt x="1237025" y="78996"/>
                </a:lnTo>
                <a:lnTo>
                  <a:pt x="1285043" y="59022"/>
                </a:lnTo>
                <a:lnTo>
                  <a:pt x="1332976" y="45720"/>
                </a:lnTo>
                <a:lnTo>
                  <a:pt x="1381840" y="36856"/>
                </a:lnTo>
                <a:lnTo>
                  <a:pt x="1431322" y="30915"/>
                </a:lnTo>
                <a:lnTo>
                  <a:pt x="1481106" y="26382"/>
                </a:lnTo>
                <a:lnTo>
                  <a:pt x="1530876" y="21742"/>
                </a:lnTo>
                <a:lnTo>
                  <a:pt x="1579928" y="16967"/>
                </a:lnTo>
                <a:lnTo>
                  <a:pt x="1629703" y="12817"/>
                </a:lnTo>
                <a:lnTo>
                  <a:pt x="1680030" y="9278"/>
                </a:lnTo>
                <a:lnTo>
                  <a:pt x="1730734" y="6333"/>
                </a:lnTo>
                <a:lnTo>
                  <a:pt x="1781645" y="3968"/>
                </a:lnTo>
                <a:lnTo>
                  <a:pt x="1832588" y="2168"/>
                </a:lnTo>
                <a:lnTo>
                  <a:pt x="1883393" y="916"/>
                </a:lnTo>
                <a:lnTo>
                  <a:pt x="1933885" y="199"/>
                </a:lnTo>
                <a:lnTo>
                  <a:pt x="1983893" y="0"/>
                </a:lnTo>
                <a:lnTo>
                  <a:pt x="2033243" y="304"/>
                </a:lnTo>
                <a:lnTo>
                  <a:pt x="2081764" y="1096"/>
                </a:lnTo>
                <a:lnTo>
                  <a:pt x="2129282" y="2362"/>
                </a:lnTo>
                <a:lnTo>
                  <a:pt x="2175626" y="4085"/>
                </a:lnTo>
                <a:lnTo>
                  <a:pt x="2220622" y="6251"/>
                </a:lnTo>
                <a:lnTo>
                  <a:pt x="2271762" y="10375"/>
                </a:lnTo>
                <a:lnTo>
                  <a:pt x="2318614" y="18566"/>
                </a:lnTo>
                <a:lnTo>
                  <a:pt x="2360060" y="33096"/>
                </a:lnTo>
                <a:lnTo>
                  <a:pt x="2394985" y="56233"/>
                </a:lnTo>
                <a:lnTo>
                  <a:pt x="2422270" y="90248"/>
                </a:lnTo>
                <a:lnTo>
                  <a:pt x="2440801" y="137412"/>
                </a:lnTo>
                <a:lnTo>
                  <a:pt x="2444751" y="162923"/>
                </a:lnTo>
                <a:lnTo>
                  <a:pt x="2444141" y="188243"/>
                </a:lnTo>
                <a:lnTo>
                  <a:pt x="2439692" y="213313"/>
                </a:lnTo>
                <a:lnTo>
                  <a:pt x="2432123" y="238073"/>
                </a:lnTo>
                <a:lnTo>
                  <a:pt x="2405501" y="283267"/>
                </a:lnTo>
              </a:path>
            </a:pathLst>
          </a:custGeom>
          <a:ln w="104708">
            <a:solidFill>
              <a:srgbClr val="1341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40659" y="6614697"/>
            <a:ext cx="377825" cy="448945"/>
          </a:xfrm>
          <a:custGeom>
            <a:avLst/>
            <a:gdLst/>
            <a:ahLst/>
            <a:cxnLst/>
            <a:rect l="l" t="t" r="r" b="b"/>
            <a:pathLst>
              <a:path w="377825" h="448945">
                <a:moveTo>
                  <a:pt x="30854" y="0"/>
                </a:moveTo>
                <a:lnTo>
                  <a:pt x="0" y="448481"/>
                </a:lnTo>
                <a:lnTo>
                  <a:pt x="377297" y="204075"/>
                </a:lnTo>
                <a:lnTo>
                  <a:pt x="30854" y="0"/>
                </a:lnTo>
                <a:close/>
              </a:path>
            </a:pathLst>
          </a:custGeom>
          <a:solidFill>
            <a:srgbClr val="134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95878" y="6344603"/>
            <a:ext cx="2657475" cy="469900"/>
          </a:xfrm>
          <a:custGeom>
            <a:avLst/>
            <a:gdLst/>
            <a:ahLst/>
            <a:cxnLst/>
            <a:rect l="l" t="t" r="r" b="b"/>
            <a:pathLst>
              <a:path w="2657475" h="469900">
                <a:moveTo>
                  <a:pt x="0" y="30134"/>
                </a:moveTo>
                <a:lnTo>
                  <a:pt x="52833" y="29844"/>
                </a:lnTo>
                <a:lnTo>
                  <a:pt x="105630" y="29538"/>
                </a:lnTo>
                <a:lnTo>
                  <a:pt x="158391" y="29216"/>
                </a:lnTo>
                <a:lnTo>
                  <a:pt x="211117" y="28878"/>
                </a:lnTo>
                <a:lnTo>
                  <a:pt x="263808" y="28523"/>
                </a:lnTo>
                <a:lnTo>
                  <a:pt x="316466" y="28152"/>
                </a:lnTo>
                <a:lnTo>
                  <a:pt x="369090" y="27764"/>
                </a:lnTo>
                <a:lnTo>
                  <a:pt x="421682" y="27359"/>
                </a:lnTo>
                <a:lnTo>
                  <a:pt x="474242" y="26938"/>
                </a:lnTo>
                <a:lnTo>
                  <a:pt x="526770" y="26499"/>
                </a:lnTo>
                <a:lnTo>
                  <a:pt x="579268" y="26043"/>
                </a:lnTo>
                <a:lnTo>
                  <a:pt x="631737" y="25570"/>
                </a:lnTo>
                <a:lnTo>
                  <a:pt x="684039" y="25073"/>
                </a:lnTo>
                <a:lnTo>
                  <a:pt x="736371" y="24538"/>
                </a:lnTo>
                <a:lnTo>
                  <a:pt x="788732" y="23953"/>
                </a:lnTo>
                <a:lnTo>
                  <a:pt x="841124" y="23310"/>
                </a:lnTo>
                <a:lnTo>
                  <a:pt x="893549" y="22598"/>
                </a:lnTo>
                <a:lnTo>
                  <a:pt x="946008" y="21807"/>
                </a:lnTo>
                <a:lnTo>
                  <a:pt x="998502" y="20927"/>
                </a:lnTo>
                <a:lnTo>
                  <a:pt x="1051032" y="19949"/>
                </a:lnTo>
                <a:lnTo>
                  <a:pt x="1103600" y="18861"/>
                </a:lnTo>
                <a:lnTo>
                  <a:pt x="1156208" y="17656"/>
                </a:lnTo>
                <a:lnTo>
                  <a:pt x="1208855" y="16321"/>
                </a:lnTo>
                <a:lnTo>
                  <a:pt x="1261545" y="14848"/>
                </a:lnTo>
                <a:lnTo>
                  <a:pt x="1314277" y="13227"/>
                </a:lnTo>
                <a:lnTo>
                  <a:pt x="1364357" y="11717"/>
                </a:lnTo>
                <a:lnTo>
                  <a:pt x="1414847" y="10388"/>
                </a:lnTo>
                <a:lnTo>
                  <a:pt x="1465690" y="9224"/>
                </a:lnTo>
                <a:lnTo>
                  <a:pt x="1516830" y="8208"/>
                </a:lnTo>
                <a:lnTo>
                  <a:pt x="1568212" y="7323"/>
                </a:lnTo>
                <a:lnTo>
                  <a:pt x="1619780" y="6554"/>
                </a:lnTo>
                <a:lnTo>
                  <a:pt x="1671478" y="5884"/>
                </a:lnTo>
                <a:lnTo>
                  <a:pt x="1723250" y="5296"/>
                </a:lnTo>
                <a:lnTo>
                  <a:pt x="1775040" y="4774"/>
                </a:lnTo>
                <a:lnTo>
                  <a:pt x="1826792" y="4302"/>
                </a:lnTo>
                <a:lnTo>
                  <a:pt x="1878451" y="3864"/>
                </a:lnTo>
                <a:lnTo>
                  <a:pt x="1929960" y="3442"/>
                </a:lnTo>
                <a:lnTo>
                  <a:pt x="1981264" y="3021"/>
                </a:lnTo>
                <a:lnTo>
                  <a:pt x="2032307" y="2583"/>
                </a:lnTo>
                <a:lnTo>
                  <a:pt x="2083033" y="2114"/>
                </a:lnTo>
                <a:lnTo>
                  <a:pt x="2133386" y="1595"/>
                </a:lnTo>
                <a:lnTo>
                  <a:pt x="2183311" y="1012"/>
                </a:lnTo>
                <a:lnTo>
                  <a:pt x="2232750" y="347"/>
                </a:lnTo>
                <a:lnTo>
                  <a:pt x="2281355" y="0"/>
                </a:lnTo>
                <a:lnTo>
                  <a:pt x="2329248" y="1085"/>
                </a:lnTo>
                <a:lnTo>
                  <a:pt x="2376152" y="4673"/>
                </a:lnTo>
                <a:lnTo>
                  <a:pt x="2421786" y="11834"/>
                </a:lnTo>
                <a:lnTo>
                  <a:pt x="2465871" y="23638"/>
                </a:lnTo>
                <a:lnTo>
                  <a:pt x="2508128" y="41154"/>
                </a:lnTo>
                <a:lnTo>
                  <a:pt x="2548276" y="65453"/>
                </a:lnTo>
                <a:lnTo>
                  <a:pt x="2586037" y="97603"/>
                </a:lnTo>
                <a:lnTo>
                  <a:pt x="2616977" y="135478"/>
                </a:lnTo>
                <a:lnTo>
                  <a:pt x="2639516" y="178359"/>
                </a:lnTo>
                <a:lnTo>
                  <a:pt x="2653073" y="224859"/>
                </a:lnTo>
                <a:lnTo>
                  <a:pt x="2657068" y="273591"/>
                </a:lnTo>
                <a:lnTo>
                  <a:pt x="2648052" y="313614"/>
                </a:lnTo>
                <a:lnTo>
                  <a:pt x="2636831" y="352996"/>
                </a:lnTo>
                <a:lnTo>
                  <a:pt x="2623441" y="391648"/>
                </a:lnTo>
                <a:lnTo>
                  <a:pt x="2607918" y="429481"/>
                </a:lnTo>
                <a:lnTo>
                  <a:pt x="2574361" y="469699"/>
                </a:lnTo>
              </a:path>
            </a:pathLst>
          </a:custGeom>
          <a:ln w="104708">
            <a:solidFill>
              <a:srgbClr val="0559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46183" y="6645305"/>
            <a:ext cx="412115" cy="438150"/>
          </a:xfrm>
          <a:custGeom>
            <a:avLst/>
            <a:gdLst/>
            <a:ahLst/>
            <a:cxnLst/>
            <a:rect l="l" t="t" r="r" b="b"/>
            <a:pathLst>
              <a:path w="412115" h="438150">
                <a:moveTo>
                  <a:pt x="103233" y="0"/>
                </a:moveTo>
                <a:lnTo>
                  <a:pt x="0" y="437528"/>
                </a:lnTo>
                <a:lnTo>
                  <a:pt x="411962" y="257598"/>
                </a:lnTo>
                <a:lnTo>
                  <a:pt x="103233" y="0"/>
                </a:lnTo>
                <a:close/>
              </a:path>
            </a:pathLst>
          </a:custGeom>
          <a:solidFill>
            <a:srgbClr val="0559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78771" y="4171514"/>
            <a:ext cx="8326755" cy="3192780"/>
          </a:xfrm>
          <a:custGeom>
            <a:avLst/>
            <a:gdLst/>
            <a:ahLst/>
            <a:cxnLst/>
            <a:rect l="l" t="t" r="r" b="b"/>
            <a:pathLst>
              <a:path w="8326755" h="3192779">
                <a:moveTo>
                  <a:pt x="0" y="3192494"/>
                </a:moveTo>
                <a:lnTo>
                  <a:pt x="159977" y="2729281"/>
                </a:lnTo>
                <a:lnTo>
                  <a:pt x="338360" y="2270668"/>
                </a:lnTo>
                <a:lnTo>
                  <a:pt x="365036" y="2231132"/>
                </a:lnTo>
                <a:lnTo>
                  <a:pt x="394027" y="2193345"/>
                </a:lnTo>
                <a:lnTo>
                  <a:pt x="425245" y="2157405"/>
                </a:lnTo>
                <a:lnTo>
                  <a:pt x="458605" y="2123412"/>
                </a:lnTo>
                <a:lnTo>
                  <a:pt x="494019" y="2091467"/>
                </a:lnTo>
                <a:lnTo>
                  <a:pt x="531802" y="2061320"/>
                </a:lnTo>
                <a:lnTo>
                  <a:pt x="571110" y="2033645"/>
                </a:lnTo>
                <a:lnTo>
                  <a:pt x="611818" y="2008477"/>
                </a:lnTo>
                <a:lnTo>
                  <a:pt x="653807" y="1985854"/>
                </a:lnTo>
                <a:lnTo>
                  <a:pt x="696955" y="1965810"/>
                </a:lnTo>
                <a:lnTo>
                  <a:pt x="741139" y="1948382"/>
                </a:lnTo>
                <a:lnTo>
                  <a:pt x="786239" y="1933606"/>
                </a:lnTo>
                <a:lnTo>
                  <a:pt x="832132" y="1921517"/>
                </a:lnTo>
                <a:lnTo>
                  <a:pt x="878697" y="1912151"/>
                </a:lnTo>
                <a:lnTo>
                  <a:pt x="925812" y="1905545"/>
                </a:lnTo>
                <a:lnTo>
                  <a:pt x="973355" y="1901734"/>
                </a:lnTo>
                <a:lnTo>
                  <a:pt x="1021205" y="1900755"/>
                </a:lnTo>
                <a:lnTo>
                  <a:pt x="1069240" y="1902642"/>
                </a:lnTo>
                <a:lnTo>
                  <a:pt x="1117339" y="1907433"/>
                </a:lnTo>
                <a:lnTo>
                  <a:pt x="4676341" y="1950080"/>
                </a:lnTo>
                <a:lnTo>
                  <a:pt x="4726304" y="1948207"/>
                </a:lnTo>
                <a:lnTo>
                  <a:pt x="4776247" y="1945972"/>
                </a:lnTo>
                <a:lnTo>
                  <a:pt x="4826169" y="1943376"/>
                </a:lnTo>
                <a:lnTo>
                  <a:pt x="4876068" y="1940419"/>
                </a:lnTo>
                <a:lnTo>
                  <a:pt x="4925942" y="1937101"/>
                </a:lnTo>
                <a:lnTo>
                  <a:pt x="4975788" y="1933422"/>
                </a:lnTo>
                <a:lnTo>
                  <a:pt x="5025605" y="1929382"/>
                </a:lnTo>
                <a:lnTo>
                  <a:pt x="5075390" y="1924982"/>
                </a:lnTo>
                <a:lnTo>
                  <a:pt x="5125143" y="1920222"/>
                </a:lnTo>
                <a:lnTo>
                  <a:pt x="5174860" y="1915102"/>
                </a:lnTo>
                <a:lnTo>
                  <a:pt x="5224541" y="1909622"/>
                </a:lnTo>
                <a:lnTo>
                  <a:pt x="5274182" y="1903782"/>
                </a:lnTo>
                <a:lnTo>
                  <a:pt x="5323782" y="1897583"/>
                </a:lnTo>
                <a:lnTo>
                  <a:pt x="5373340" y="1891024"/>
                </a:lnTo>
                <a:lnTo>
                  <a:pt x="5422852" y="1884106"/>
                </a:lnTo>
                <a:lnTo>
                  <a:pt x="5472318" y="1876830"/>
                </a:lnTo>
                <a:lnTo>
                  <a:pt x="5522823" y="1869021"/>
                </a:lnTo>
                <a:lnTo>
                  <a:pt x="5573265" y="1860841"/>
                </a:lnTo>
                <a:lnTo>
                  <a:pt x="5623641" y="1852287"/>
                </a:lnTo>
                <a:lnTo>
                  <a:pt x="5673949" y="1843362"/>
                </a:lnTo>
                <a:lnTo>
                  <a:pt x="5724187" y="1834065"/>
                </a:lnTo>
                <a:lnTo>
                  <a:pt x="5774354" y="1824397"/>
                </a:lnTo>
                <a:lnTo>
                  <a:pt x="5824446" y="1814358"/>
                </a:lnTo>
                <a:lnTo>
                  <a:pt x="5874463" y="1803949"/>
                </a:lnTo>
                <a:lnTo>
                  <a:pt x="5924402" y="1793170"/>
                </a:lnTo>
                <a:lnTo>
                  <a:pt x="5974260" y="1782022"/>
                </a:lnTo>
                <a:lnTo>
                  <a:pt x="6024036" y="1770504"/>
                </a:lnTo>
                <a:lnTo>
                  <a:pt x="6073729" y="1758618"/>
                </a:lnTo>
                <a:lnTo>
                  <a:pt x="6123334" y="1746364"/>
                </a:lnTo>
                <a:lnTo>
                  <a:pt x="6172852" y="1733742"/>
                </a:lnTo>
                <a:lnTo>
                  <a:pt x="6222279" y="1720753"/>
                </a:lnTo>
                <a:lnTo>
                  <a:pt x="6271715" y="1707491"/>
                </a:lnTo>
                <a:lnTo>
                  <a:pt x="6321093" y="1694020"/>
                </a:lnTo>
                <a:lnTo>
                  <a:pt x="6370412" y="1680339"/>
                </a:lnTo>
                <a:lnTo>
                  <a:pt x="6419672" y="1666449"/>
                </a:lnTo>
                <a:lnTo>
                  <a:pt x="6468871" y="1652350"/>
                </a:lnTo>
                <a:lnTo>
                  <a:pt x="6518009" y="1638042"/>
                </a:lnTo>
                <a:lnTo>
                  <a:pt x="6567086" y="1623526"/>
                </a:lnTo>
                <a:lnTo>
                  <a:pt x="6616100" y="1608801"/>
                </a:lnTo>
                <a:lnTo>
                  <a:pt x="6665052" y="1593867"/>
                </a:lnTo>
                <a:lnTo>
                  <a:pt x="6713940" y="1578726"/>
                </a:lnTo>
                <a:lnTo>
                  <a:pt x="6762763" y="1563377"/>
                </a:lnTo>
                <a:lnTo>
                  <a:pt x="6811522" y="1547820"/>
                </a:lnTo>
                <a:lnTo>
                  <a:pt x="6860215" y="1532055"/>
                </a:lnTo>
                <a:lnTo>
                  <a:pt x="6908842" y="1516084"/>
                </a:lnTo>
                <a:lnTo>
                  <a:pt x="6957401" y="1499905"/>
                </a:lnTo>
                <a:lnTo>
                  <a:pt x="7007452" y="1482983"/>
                </a:lnTo>
                <a:lnTo>
                  <a:pt x="7057415" y="1465808"/>
                </a:lnTo>
                <a:lnTo>
                  <a:pt x="7107279" y="1448349"/>
                </a:lnTo>
                <a:lnTo>
                  <a:pt x="7157028" y="1430573"/>
                </a:lnTo>
                <a:lnTo>
                  <a:pt x="7206651" y="1412447"/>
                </a:lnTo>
                <a:lnTo>
                  <a:pt x="7256132" y="1393939"/>
                </a:lnTo>
                <a:lnTo>
                  <a:pt x="7305459" y="1375017"/>
                </a:lnTo>
                <a:lnTo>
                  <a:pt x="7352785" y="1356343"/>
                </a:lnTo>
                <a:lnTo>
                  <a:pt x="7399971" y="1337096"/>
                </a:lnTo>
                <a:lnTo>
                  <a:pt x="7446927" y="1317205"/>
                </a:lnTo>
                <a:lnTo>
                  <a:pt x="7493566" y="1296599"/>
                </a:lnTo>
                <a:lnTo>
                  <a:pt x="7539802" y="1275208"/>
                </a:lnTo>
                <a:lnTo>
                  <a:pt x="7585545" y="1252961"/>
                </a:lnTo>
                <a:lnTo>
                  <a:pt x="7630710" y="1229788"/>
                </a:lnTo>
                <a:lnTo>
                  <a:pt x="7675207" y="1205618"/>
                </a:lnTo>
                <a:lnTo>
                  <a:pt x="7718950" y="1180381"/>
                </a:lnTo>
                <a:lnTo>
                  <a:pt x="7761851" y="1154006"/>
                </a:lnTo>
                <a:lnTo>
                  <a:pt x="7803822" y="1126422"/>
                </a:lnTo>
                <a:lnTo>
                  <a:pt x="7844775" y="1097559"/>
                </a:lnTo>
                <a:lnTo>
                  <a:pt x="7884624" y="1067347"/>
                </a:lnTo>
                <a:lnTo>
                  <a:pt x="7923281" y="1035715"/>
                </a:lnTo>
                <a:lnTo>
                  <a:pt x="7960657" y="1002593"/>
                </a:lnTo>
                <a:lnTo>
                  <a:pt x="7996666" y="967909"/>
                </a:lnTo>
                <a:lnTo>
                  <a:pt x="8031220" y="931594"/>
                </a:lnTo>
                <a:lnTo>
                  <a:pt x="8064231" y="893577"/>
                </a:lnTo>
                <a:lnTo>
                  <a:pt x="8095612" y="853787"/>
                </a:lnTo>
                <a:lnTo>
                  <a:pt x="8125022" y="812457"/>
                </a:lnTo>
                <a:lnTo>
                  <a:pt x="8152245" y="769807"/>
                </a:lnTo>
                <a:lnTo>
                  <a:pt x="8177243" y="725926"/>
                </a:lnTo>
                <a:lnTo>
                  <a:pt x="8199981" y="680901"/>
                </a:lnTo>
                <a:lnTo>
                  <a:pt x="8220421" y="634823"/>
                </a:lnTo>
                <a:lnTo>
                  <a:pt x="8238527" y="587778"/>
                </a:lnTo>
                <a:lnTo>
                  <a:pt x="8254263" y="539855"/>
                </a:lnTo>
                <a:lnTo>
                  <a:pt x="8267591" y="491143"/>
                </a:lnTo>
                <a:lnTo>
                  <a:pt x="8278475" y="441730"/>
                </a:lnTo>
                <a:lnTo>
                  <a:pt x="8286879" y="391705"/>
                </a:lnTo>
                <a:lnTo>
                  <a:pt x="8323836" y="26050"/>
                </a:lnTo>
                <a:lnTo>
                  <a:pt x="8326471" y="0"/>
                </a:lnTo>
              </a:path>
            </a:pathLst>
          </a:custGeom>
          <a:ln w="52354">
            <a:solidFill>
              <a:srgbClr val="22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096346" y="3985035"/>
            <a:ext cx="212725" cy="223520"/>
          </a:xfrm>
          <a:custGeom>
            <a:avLst/>
            <a:gdLst/>
            <a:ahLst/>
            <a:cxnLst/>
            <a:rect l="l" t="t" r="r" b="b"/>
            <a:pathLst>
              <a:path w="212725" h="223520">
                <a:moveTo>
                  <a:pt x="127744" y="0"/>
                </a:moveTo>
                <a:lnTo>
                  <a:pt x="0" y="201784"/>
                </a:lnTo>
                <a:lnTo>
                  <a:pt x="212527" y="223263"/>
                </a:lnTo>
                <a:lnTo>
                  <a:pt x="127744" y="0"/>
                </a:lnTo>
                <a:close/>
              </a:path>
            </a:pathLst>
          </a:custGeom>
          <a:solidFill>
            <a:srgbClr val="22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636533" y="8580078"/>
            <a:ext cx="10511155" cy="1075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代理服务器有时是作为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r>
              <a:rPr dirty="0" sz="2850" spc="30">
                <a:latin typeface="Microsoft JhengHei UI"/>
                <a:cs typeface="Microsoft JhengHei UI"/>
              </a:rPr>
              <a:t>（当接受浏览器的</a:t>
            </a:r>
            <a:r>
              <a:rPr dirty="0" sz="2850" spc="15">
                <a:latin typeface="Arial"/>
                <a:cs typeface="Arial"/>
              </a:rPr>
              <a:t>HTT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25">
                <a:latin typeface="Microsoft JhengHei UI"/>
                <a:cs typeface="Microsoft JhengHei UI"/>
              </a:rPr>
              <a:t>请求时）， 有时作为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r>
              <a:rPr dirty="0" sz="2850" spc="30">
                <a:latin typeface="Microsoft JhengHei UI"/>
                <a:cs typeface="Microsoft JhengHei UI"/>
              </a:rPr>
              <a:t>（当向互联⽹上的源点服务器发送</a:t>
            </a:r>
            <a:r>
              <a:rPr dirty="0" sz="2850" spc="15">
                <a:latin typeface="Arial"/>
                <a:cs typeface="Arial"/>
              </a:rPr>
              <a:t>HTT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请求时）。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域名服务器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258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463540"/>
          </a:xfrm>
          <a:custGeom>
            <a:avLst/>
            <a:gdLst/>
            <a:ahLst/>
            <a:cxnLst/>
            <a:rect l="l" t="t" r="r" b="b"/>
            <a:pathLst>
              <a:path w="12963525" h="54635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205002"/>
                </a:lnTo>
                <a:lnTo>
                  <a:pt x="197" y="5256372"/>
                </a:lnTo>
                <a:lnTo>
                  <a:pt x="1581" y="5297799"/>
                </a:lnTo>
                <a:lnTo>
                  <a:pt x="12649" y="5356508"/>
                </a:lnTo>
                <a:lnTo>
                  <a:pt x="49226" y="5413921"/>
                </a:lnTo>
                <a:lnTo>
                  <a:pt x="106640" y="5450497"/>
                </a:lnTo>
                <a:lnTo>
                  <a:pt x="165348" y="5461567"/>
                </a:lnTo>
                <a:lnTo>
                  <a:pt x="206776" y="5462951"/>
                </a:lnTo>
                <a:lnTo>
                  <a:pt x="258146" y="5463148"/>
                </a:lnTo>
                <a:lnTo>
                  <a:pt x="12705299" y="5463148"/>
                </a:lnTo>
                <a:lnTo>
                  <a:pt x="12756671" y="5462951"/>
                </a:lnTo>
                <a:lnTo>
                  <a:pt x="12798099" y="5461567"/>
                </a:lnTo>
                <a:lnTo>
                  <a:pt x="12856802" y="5450497"/>
                </a:lnTo>
                <a:lnTo>
                  <a:pt x="12914218" y="5413921"/>
                </a:lnTo>
                <a:lnTo>
                  <a:pt x="12950799" y="5356508"/>
                </a:lnTo>
                <a:lnTo>
                  <a:pt x="12961867" y="5297799"/>
                </a:lnTo>
                <a:lnTo>
                  <a:pt x="12963250" y="5256372"/>
                </a:lnTo>
                <a:lnTo>
                  <a:pt x="12963448" y="520500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463540"/>
          </a:xfrm>
          <a:custGeom>
            <a:avLst/>
            <a:gdLst/>
            <a:ahLst/>
            <a:cxnLst/>
            <a:rect l="l" t="t" r="r" b="b"/>
            <a:pathLst>
              <a:path w="12963525" h="54635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205002"/>
                </a:lnTo>
                <a:lnTo>
                  <a:pt x="12963250" y="5256372"/>
                </a:lnTo>
                <a:lnTo>
                  <a:pt x="12961867" y="5297799"/>
                </a:lnTo>
                <a:lnTo>
                  <a:pt x="12950799" y="5356508"/>
                </a:lnTo>
                <a:lnTo>
                  <a:pt x="12914218" y="5413921"/>
                </a:lnTo>
                <a:lnTo>
                  <a:pt x="12856802" y="5450497"/>
                </a:lnTo>
                <a:lnTo>
                  <a:pt x="12798099" y="5461567"/>
                </a:lnTo>
                <a:lnTo>
                  <a:pt x="12756671" y="5462951"/>
                </a:lnTo>
                <a:lnTo>
                  <a:pt x="12705299" y="5463148"/>
                </a:lnTo>
                <a:lnTo>
                  <a:pt x="258145" y="5463148"/>
                </a:lnTo>
                <a:lnTo>
                  <a:pt x="206775" y="5462951"/>
                </a:lnTo>
                <a:lnTo>
                  <a:pt x="165348" y="5461567"/>
                </a:lnTo>
                <a:lnTo>
                  <a:pt x="106640" y="5450497"/>
                </a:lnTo>
                <a:lnTo>
                  <a:pt x="49226" y="5413921"/>
                </a:lnTo>
                <a:lnTo>
                  <a:pt x="12650" y="5356508"/>
                </a:lnTo>
                <a:lnTo>
                  <a:pt x="1581" y="5297799"/>
                </a:lnTo>
                <a:lnTo>
                  <a:pt x="197" y="5256372"/>
                </a:lnTo>
                <a:lnTo>
                  <a:pt x="0" y="520500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3026" y="333956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464632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596577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14810"/>
            <a:ext cx="10761980" cy="46501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12700" marR="5080">
              <a:lnSpc>
                <a:spcPct val="141900"/>
              </a:lnSpc>
              <a:spcBef>
                <a:spcPts val="15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⼀个服务器所负责管辖的（或有权限的）范围叫做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区</a:t>
            </a:r>
            <a:r>
              <a:rPr dirty="0" sz="3050" spc="23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(zone)</a:t>
            </a:r>
            <a:r>
              <a:rPr dirty="0" sz="3050">
                <a:latin typeface="Microsoft JhengHei UI"/>
                <a:cs typeface="Microsoft JhengHei UI"/>
              </a:rPr>
              <a:t>。 </a:t>
            </a:r>
            <a:r>
              <a:rPr dirty="0" sz="3050" spc="50">
                <a:latin typeface="Microsoft JhengHei UI"/>
                <a:cs typeface="Microsoft JhengHei UI"/>
              </a:rPr>
              <a:t>各单位根据具体情况来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划分⾃⼰管辖范围的区</a:t>
            </a:r>
            <a:r>
              <a:rPr dirty="0" sz="3050" spc="50">
                <a:latin typeface="Microsoft JhengHei UI"/>
                <a:cs typeface="Microsoft JhengHei UI"/>
              </a:rPr>
              <a:t>。但在⼀个区中 的所有节点必须是能够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连通</a:t>
            </a:r>
            <a:r>
              <a:rPr dirty="0" sz="3050" spc="50">
                <a:latin typeface="Microsoft JhengHei UI"/>
                <a:cs typeface="Microsoft JhengHei UI"/>
              </a:rPr>
              <a:t>的。</a:t>
            </a:r>
            <a:endParaRPr sz="3050">
              <a:latin typeface="Microsoft JhengHei UI"/>
              <a:cs typeface="Microsoft JhengHei UI"/>
            </a:endParaRPr>
          </a:p>
          <a:p>
            <a:pPr marL="12700" marR="71755">
              <a:lnSpc>
                <a:spcPts val="5140"/>
              </a:lnSpc>
              <a:spcBef>
                <a:spcPts val="42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每⼀个区设置相应的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权限域名服务器</a:t>
            </a:r>
            <a:r>
              <a:rPr dirty="0" sz="3050" spc="50">
                <a:latin typeface="Microsoft JhengHei UI"/>
                <a:cs typeface="Microsoft JhengHei UI"/>
              </a:rPr>
              <a:t>，⽤来保存该区中的所有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主机的域名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到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2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3050" spc="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地址的映射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48590">
              <a:lnSpc>
                <a:spcPts val="5240"/>
              </a:lnSpc>
              <a:spcBef>
                <a:spcPts val="30"/>
              </a:spcBef>
            </a:pPr>
            <a:r>
              <a:rPr dirty="0" sz="3050" spc="30">
                <a:latin typeface="Arial"/>
                <a:cs typeface="Arial"/>
              </a:rPr>
              <a:t>DNS</a:t>
            </a:r>
            <a:r>
              <a:rPr dirty="0" sz="3050" spc="16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服务器的管辖范围不是以</a:t>
            </a:r>
            <a:r>
              <a:rPr dirty="0" sz="3050" spc="50">
                <a:latin typeface="Arial"/>
                <a:cs typeface="Arial"/>
              </a:rPr>
              <a:t>“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域</a:t>
            </a:r>
            <a:r>
              <a:rPr dirty="0" sz="3050" spc="50">
                <a:latin typeface="Arial"/>
                <a:cs typeface="Arial"/>
              </a:rPr>
              <a:t>”</a:t>
            </a:r>
            <a:r>
              <a:rPr dirty="0" sz="3050" spc="50">
                <a:latin typeface="Microsoft JhengHei UI"/>
                <a:cs typeface="Microsoft JhengHei UI"/>
              </a:rPr>
              <a:t>为单位，⽽是以</a:t>
            </a:r>
            <a:r>
              <a:rPr dirty="0" sz="3050" spc="50">
                <a:latin typeface="Arial"/>
                <a:cs typeface="Arial"/>
              </a:rPr>
              <a:t>“</a:t>
            </a:r>
            <a:r>
              <a:rPr dirty="0" sz="3050" spc="50">
                <a:latin typeface="Microsoft JhengHei UI"/>
                <a:cs typeface="Microsoft JhengHei UI"/>
              </a:rPr>
              <a:t>区</a:t>
            </a:r>
            <a:r>
              <a:rPr dirty="0" sz="3050" spc="50">
                <a:latin typeface="Arial"/>
                <a:cs typeface="Arial"/>
              </a:rPr>
              <a:t>”</a:t>
            </a:r>
            <a:r>
              <a:rPr dirty="0" sz="3050" spc="50">
                <a:latin typeface="Microsoft JhengHei UI"/>
                <a:cs typeface="Microsoft JhengHei UI"/>
              </a:rPr>
              <a:t>为单位 的。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043679" cy="66401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20">
                <a:latin typeface="Arial"/>
                <a:cs typeface="Arial"/>
              </a:rPr>
              <a:t>WW</a:t>
            </a:r>
            <a:r>
              <a:rPr dirty="0" sz="3600" spc="25">
                <a:latin typeface="Arial"/>
                <a:cs typeface="Arial"/>
              </a:rPr>
              <a:t>W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HTTP/2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00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代理服务器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8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34888"/>
                </a:lnTo>
                <a:lnTo>
                  <a:pt x="197" y="3786258"/>
                </a:lnTo>
                <a:lnTo>
                  <a:pt x="1581" y="3827685"/>
                </a:lnTo>
                <a:lnTo>
                  <a:pt x="12649" y="3886393"/>
                </a:lnTo>
                <a:lnTo>
                  <a:pt x="49226" y="3943807"/>
                </a:lnTo>
                <a:lnTo>
                  <a:pt x="106640" y="3980383"/>
                </a:lnTo>
                <a:lnTo>
                  <a:pt x="165348" y="3991453"/>
                </a:lnTo>
                <a:lnTo>
                  <a:pt x="206776" y="3992836"/>
                </a:lnTo>
                <a:lnTo>
                  <a:pt x="258146" y="3993034"/>
                </a:lnTo>
                <a:lnTo>
                  <a:pt x="12705299" y="3993034"/>
                </a:lnTo>
                <a:lnTo>
                  <a:pt x="12756671" y="3992836"/>
                </a:lnTo>
                <a:lnTo>
                  <a:pt x="12798099" y="3991453"/>
                </a:lnTo>
                <a:lnTo>
                  <a:pt x="12856802" y="3980383"/>
                </a:lnTo>
                <a:lnTo>
                  <a:pt x="12914218" y="3943807"/>
                </a:lnTo>
                <a:lnTo>
                  <a:pt x="12950799" y="3886393"/>
                </a:lnTo>
                <a:lnTo>
                  <a:pt x="12961867" y="3827685"/>
                </a:lnTo>
                <a:lnTo>
                  <a:pt x="12963250" y="3786258"/>
                </a:lnTo>
                <a:lnTo>
                  <a:pt x="12963448" y="373488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34888"/>
                </a:lnTo>
                <a:lnTo>
                  <a:pt x="12963250" y="3786258"/>
                </a:lnTo>
                <a:lnTo>
                  <a:pt x="12961867" y="3827685"/>
                </a:lnTo>
                <a:lnTo>
                  <a:pt x="12950799" y="3886393"/>
                </a:lnTo>
                <a:lnTo>
                  <a:pt x="12914218" y="3943807"/>
                </a:lnTo>
                <a:lnTo>
                  <a:pt x="12856802" y="3980383"/>
                </a:lnTo>
                <a:lnTo>
                  <a:pt x="12798099" y="3991453"/>
                </a:lnTo>
                <a:lnTo>
                  <a:pt x="12756671" y="3992836"/>
                </a:lnTo>
                <a:lnTo>
                  <a:pt x="12705299" y="3993034"/>
                </a:lnTo>
                <a:lnTo>
                  <a:pt x="258145" y="3993034"/>
                </a:lnTo>
                <a:lnTo>
                  <a:pt x="206775" y="3992836"/>
                </a:lnTo>
                <a:lnTo>
                  <a:pt x="165348" y="3991453"/>
                </a:lnTo>
                <a:lnTo>
                  <a:pt x="106640" y="3980383"/>
                </a:lnTo>
                <a:lnTo>
                  <a:pt x="49226" y="3943807"/>
                </a:lnTo>
                <a:lnTo>
                  <a:pt x="12650" y="3886393"/>
                </a:lnTo>
                <a:lnTo>
                  <a:pt x="1581" y="3827685"/>
                </a:lnTo>
                <a:lnTo>
                  <a:pt x="197" y="3786258"/>
                </a:lnTo>
                <a:lnTo>
                  <a:pt x="0" y="37348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9521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35392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3795318"/>
            <a:ext cx="135890" cy="1795780"/>
          </a:xfrm>
          <a:prstGeom prst="rect">
            <a:avLst/>
          </a:prstGeom>
        </p:spPr>
        <p:txBody>
          <a:bodyPr wrap="square" lIns="0" tIns="233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7115" y="2478882"/>
            <a:ext cx="5152390" cy="3177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95525">
              <a:lnSpc>
                <a:spcPct val="131000"/>
              </a:lnSpc>
              <a:spcBef>
                <a:spcPts val="100"/>
              </a:spcBef>
            </a:pPr>
            <a:r>
              <a:rPr dirty="0" sz="3300" spc="50">
                <a:latin typeface="Arial"/>
                <a:cs typeface="Arial"/>
              </a:rPr>
              <a:t>HTTP</a:t>
            </a:r>
            <a:r>
              <a:rPr dirty="0" sz="3300" spc="50">
                <a:latin typeface="Microsoft JhengHei UI"/>
                <a:cs typeface="Microsoft JhengHei UI"/>
              </a:rPr>
              <a:t>事务。 </a:t>
            </a:r>
            <a:r>
              <a:rPr dirty="0" sz="3300" spc="55">
                <a:latin typeface="Arial"/>
                <a:cs typeface="Arial"/>
              </a:rPr>
              <a:t>HTTP</a:t>
            </a:r>
            <a:r>
              <a:rPr dirty="0" sz="3300" spc="55">
                <a:latin typeface="Microsoft JhengHei UI"/>
                <a:cs typeface="Microsoft JhengHei UI"/>
              </a:rPr>
              <a:t>的特点。  </a:t>
            </a:r>
            <a:r>
              <a:rPr dirty="0" sz="3300" spc="50">
                <a:latin typeface="Arial"/>
                <a:cs typeface="Arial"/>
              </a:rPr>
              <a:t>cookie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3300" spc="50">
                <a:latin typeface="Arial"/>
                <a:cs typeface="Arial"/>
              </a:rPr>
              <a:t>HTTP/2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3300" spc="50">
                <a:latin typeface="Microsoft JhengHei UI"/>
                <a:cs typeface="Microsoft JhengHei UI"/>
              </a:rPr>
              <a:t>代理服务器（⾼速缓存）。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28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60717"/>
                </a:lnTo>
                <a:lnTo>
                  <a:pt x="197" y="1812086"/>
                </a:lnTo>
                <a:lnTo>
                  <a:pt x="1581" y="1853513"/>
                </a:lnTo>
                <a:lnTo>
                  <a:pt x="12649" y="1912222"/>
                </a:lnTo>
                <a:lnTo>
                  <a:pt x="49226" y="1969635"/>
                </a:lnTo>
                <a:lnTo>
                  <a:pt x="106640" y="2006212"/>
                </a:lnTo>
                <a:lnTo>
                  <a:pt x="165348" y="2017280"/>
                </a:lnTo>
                <a:lnTo>
                  <a:pt x="206776" y="2018664"/>
                </a:lnTo>
                <a:lnTo>
                  <a:pt x="258146" y="2018862"/>
                </a:lnTo>
                <a:lnTo>
                  <a:pt x="12705299" y="2018862"/>
                </a:lnTo>
                <a:lnTo>
                  <a:pt x="12756671" y="2018664"/>
                </a:lnTo>
                <a:lnTo>
                  <a:pt x="12798099" y="2017280"/>
                </a:lnTo>
                <a:lnTo>
                  <a:pt x="12856802" y="2006212"/>
                </a:lnTo>
                <a:lnTo>
                  <a:pt x="12914218" y="1969635"/>
                </a:lnTo>
                <a:lnTo>
                  <a:pt x="12950799" y="1912222"/>
                </a:lnTo>
                <a:lnTo>
                  <a:pt x="12961867" y="1853513"/>
                </a:lnTo>
                <a:lnTo>
                  <a:pt x="12963250" y="1812086"/>
                </a:lnTo>
                <a:lnTo>
                  <a:pt x="12963448" y="17607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60717"/>
                </a:lnTo>
                <a:lnTo>
                  <a:pt x="12963250" y="1812086"/>
                </a:lnTo>
                <a:lnTo>
                  <a:pt x="12961867" y="1853513"/>
                </a:lnTo>
                <a:lnTo>
                  <a:pt x="12950799" y="1912222"/>
                </a:lnTo>
                <a:lnTo>
                  <a:pt x="12914218" y="1969635"/>
                </a:lnTo>
                <a:lnTo>
                  <a:pt x="12856802" y="2006212"/>
                </a:lnTo>
                <a:lnTo>
                  <a:pt x="12798099" y="2017280"/>
                </a:lnTo>
                <a:lnTo>
                  <a:pt x="12756671" y="2018664"/>
                </a:lnTo>
                <a:lnTo>
                  <a:pt x="12705299" y="2018862"/>
                </a:lnTo>
                <a:lnTo>
                  <a:pt x="258145" y="2018862"/>
                </a:lnTo>
                <a:lnTo>
                  <a:pt x="206775" y="2018664"/>
                </a:lnTo>
                <a:lnTo>
                  <a:pt x="165348" y="2017280"/>
                </a:lnTo>
                <a:lnTo>
                  <a:pt x="106640" y="2006212"/>
                </a:lnTo>
                <a:lnTo>
                  <a:pt x="49226" y="1969635"/>
                </a:lnTo>
                <a:lnTo>
                  <a:pt x="12650" y="1912222"/>
                </a:lnTo>
                <a:lnTo>
                  <a:pt x="1581" y="1853513"/>
                </a:lnTo>
                <a:lnTo>
                  <a:pt x="197" y="1812086"/>
                </a:lnTo>
                <a:lnTo>
                  <a:pt x="0" y="17607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82137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3285260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8506" y="2459057"/>
            <a:ext cx="8451215" cy="123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报⽂由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三个部分组成</a:t>
            </a:r>
            <a:r>
              <a:rPr dirty="0" sz="2800" spc="75">
                <a:latin typeface="Microsoft JhengHei UI"/>
                <a:cs typeface="Microsoft JhengHei UI"/>
              </a:rPr>
              <a:t>：开始⾏、⾸部⾏和实体主体。 请求报⽂中，开始⾏就是请求⾏。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48859" y="715916"/>
            <a:ext cx="80067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HTTP</a:t>
            </a:r>
            <a:r>
              <a:rPr dirty="0" spc="10"/>
              <a:t>报⽂格式（请求报报⽂）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83995" y="4544829"/>
            <a:ext cx="5702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空格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63526" y="5727020"/>
            <a:ext cx="842644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请求⾏</a:t>
            </a:r>
            <a:endParaRPr sz="2150">
              <a:latin typeface="Microsoft JhengHei UI"/>
              <a:cs typeface="Microsoft JhengHei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696500" y="5544334"/>
          <a:ext cx="7204709" cy="426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74955"/>
                <a:gridCol w="274955"/>
                <a:gridCol w="1186179"/>
                <a:gridCol w="274954"/>
                <a:gridCol w="720089"/>
                <a:gridCol w="1590675"/>
                <a:gridCol w="1076960"/>
              </a:tblGrid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请求⽅法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URL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版本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请求⾸部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10">
                          <a:latin typeface="Arial"/>
                          <a:cs typeface="Arial"/>
                        </a:rPr>
                        <a:t>……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26072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空⾏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marL="90360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实体主体（通常不⽤）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请求数据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1468760" y="4981000"/>
            <a:ext cx="893444" cy="370205"/>
          </a:xfrm>
          <a:custGeom>
            <a:avLst/>
            <a:gdLst/>
            <a:ahLst/>
            <a:cxnLst/>
            <a:rect l="l" t="t" r="r" b="b"/>
            <a:pathLst>
              <a:path w="893445" h="370204">
                <a:moveTo>
                  <a:pt x="0" y="0"/>
                </a:moveTo>
                <a:lnTo>
                  <a:pt x="0" y="226171"/>
                </a:lnTo>
                <a:lnTo>
                  <a:pt x="893166" y="226171"/>
                </a:lnTo>
                <a:lnTo>
                  <a:pt x="893166" y="359151"/>
                </a:lnTo>
                <a:lnTo>
                  <a:pt x="893166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311667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15383" y="4981000"/>
            <a:ext cx="853440" cy="370205"/>
          </a:xfrm>
          <a:custGeom>
            <a:avLst/>
            <a:gdLst/>
            <a:ahLst/>
            <a:cxnLst/>
            <a:rect l="l" t="t" r="r" b="b"/>
            <a:pathLst>
              <a:path w="853440" h="370204">
                <a:moveTo>
                  <a:pt x="853377" y="0"/>
                </a:moveTo>
                <a:lnTo>
                  <a:pt x="853377" y="225124"/>
                </a:lnTo>
                <a:lnTo>
                  <a:pt x="0" y="225124"/>
                </a:lnTo>
                <a:lnTo>
                  <a:pt x="0" y="359151"/>
                </a:lnTo>
                <a:lnTo>
                  <a:pt x="0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65123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779928" y="4544829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回⻋换⾏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337115" y="4981234"/>
            <a:ext cx="0" cy="419100"/>
          </a:xfrm>
          <a:custGeom>
            <a:avLst/>
            <a:gdLst/>
            <a:ahLst/>
            <a:cxnLst/>
            <a:rect l="l" t="t" r="r" b="b"/>
            <a:pathLst>
              <a:path w="0" h="419100">
                <a:moveTo>
                  <a:pt x="0" y="0"/>
                </a:moveTo>
                <a:lnTo>
                  <a:pt x="0" y="408610"/>
                </a:lnTo>
                <a:lnTo>
                  <a:pt x="0" y="4190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86854" y="538984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56654" y="6413555"/>
            <a:ext cx="158750" cy="1814195"/>
          </a:xfrm>
          <a:custGeom>
            <a:avLst/>
            <a:gdLst/>
            <a:ahLst/>
            <a:cxnLst/>
            <a:rect l="l" t="t" r="r" b="b"/>
            <a:pathLst>
              <a:path w="158750" h="1814195">
                <a:moveTo>
                  <a:pt x="0" y="0"/>
                </a:moveTo>
                <a:lnTo>
                  <a:pt x="30795" y="12870"/>
                </a:lnTo>
                <a:lnTo>
                  <a:pt x="55944" y="47969"/>
                </a:lnTo>
                <a:lnTo>
                  <a:pt x="72899" y="100028"/>
                </a:lnTo>
                <a:lnTo>
                  <a:pt x="79117" y="163778"/>
                </a:lnTo>
                <a:lnTo>
                  <a:pt x="79117" y="743295"/>
                </a:lnTo>
                <a:lnTo>
                  <a:pt x="85334" y="807045"/>
                </a:lnTo>
                <a:lnTo>
                  <a:pt x="102289" y="859104"/>
                </a:lnTo>
                <a:lnTo>
                  <a:pt x="127438" y="894204"/>
                </a:lnTo>
                <a:lnTo>
                  <a:pt x="158234" y="907074"/>
                </a:lnTo>
                <a:lnTo>
                  <a:pt x="127438" y="919945"/>
                </a:lnTo>
                <a:lnTo>
                  <a:pt x="102289" y="955044"/>
                </a:lnTo>
                <a:lnTo>
                  <a:pt x="85334" y="1007103"/>
                </a:lnTo>
                <a:lnTo>
                  <a:pt x="79117" y="1070853"/>
                </a:lnTo>
                <a:lnTo>
                  <a:pt x="79117" y="1650372"/>
                </a:lnTo>
                <a:lnTo>
                  <a:pt x="72899" y="1714122"/>
                </a:lnTo>
                <a:lnTo>
                  <a:pt x="55944" y="1766181"/>
                </a:lnTo>
                <a:lnTo>
                  <a:pt x="30795" y="1801280"/>
                </a:lnTo>
                <a:lnTo>
                  <a:pt x="0" y="1814151"/>
                </a:lnTo>
              </a:path>
            </a:pathLst>
          </a:custGeom>
          <a:ln w="26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28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60717"/>
                </a:lnTo>
                <a:lnTo>
                  <a:pt x="197" y="1812086"/>
                </a:lnTo>
                <a:lnTo>
                  <a:pt x="1581" y="1853513"/>
                </a:lnTo>
                <a:lnTo>
                  <a:pt x="12649" y="1912222"/>
                </a:lnTo>
                <a:lnTo>
                  <a:pt x="49226" y="1969635"/>
                </a:lnTo>
                <a:lnTo>
                  <a:pt x="106640" y="2006212"/>
                </a:lnTo>
                <a:lnTo>
                  <a:pt x="165348" y="2017280"/>
                </a:lnTo>
                <a:lnTo>
                  <a:pt x="206776" y="2018664"/>
                </a:lnTo>
                <a:lnTo>
                  <a:pt x="258146" y="2018862"/>
                </a:lnTo>
                <a:lnTo>
                  <a:pt x="12705299" y="2018862"/>
                </a:lnTo>
                <a:lnTo>
                  <a:pt x="12756671" y="2018664"/>
                </a:lnTo>
                <a:lnTo>
                  <a:pt x="12798099" y="2017280"/>
                </a:lnTo>
                <a:lnTo>
                  <a:pt x="12856802" y="2006212"/>
                </a:lnTo>
                <a:lnTo>
                  <a:pt x="12914218" y="1969635"/>
                </a:lnTo>
                <a:lnTo>
                  <a:pt x="12950799" y="1912222"/>
                </a:lnTo>
                <a:lnTo>
                  <a:pt x="12961867" y="1853513"/>
                </a:lnTo>
                <a:lnTo>
                  <a:pt x="12963250" y="1812086"/>
                </a:lnTo>
                <a:lnTo>
                  <a:pt x="12963448" y="17607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60717"/>
                </a:lnTo>
                <a:lnTo>
                  <a:pt x="12963250" y="1812086"/>
                </a:lnTo>
                <a:lnTo>
                  <a:pt x="12961867" y="1853513"/>
                </a:lnTo>
                <a:lnTo>
                  <a:pt x="12950799" y="1912222"/>
                </a:lnTo>
                <a:lnTo>
                  <a:pt x="12914218" y="1969635"/>
                </a:lnTo>
                <a:lnTo>
                  <a:pt x="12856802" y="2006212"/>
                </a:lnTo>
                <a:lnTo>
                  <a:pt x="12798099" y="2017280"/>
                </a:lnTo>
                <a:lnTo>
                  <a:pt x="12756671" y="2018664"/>
                </a:lnTo>
                <a:lnTo>
                  <a:pt x="12705299" y="2018862"/>
                </a:lnTo>
                <a:lnTo>
                  <a:pt x="258145" y="2018862"/>
                </a:lnTo>
                <a:lnTo>
                  <a:pt x="206775" y="2018664"/>
                </a:lnTo>
                <a:lnTo>
                  <a:pt x="165348" y="2017280"/>
                </a:lnTo>
                <a:lnTo>
                  <a:pt x="106640" y="2006212"/>
                </a:lnTo>
                <a:lnTo>
                  <a:pt x="49226" y="1969635"/>
                </a:lnTo>
                <a:lnTo>
                  <a:pt x="12650" y="1912222"/>
                </a:lnTo>
                <a:lnTo>
                  <a:pt x="1581" y="1853513"/>
                </a:lnTo>
                <a:lnTo>
                  <a:pt x="197" y="1812086"/>
                </a:lnTo>
                <a:lnTo>
                  <a:pt x="0" y="17607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83653"/>
            <a:ext cx="118110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9897" y="2450668"/>
            <a:ext cx="11398885" cy="1229995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750" spc="50">
                <a:latin typeface="Arial"/>
                <a:cs typeface="Arial"/>
              </a:rPr>
              <a:t>“</a:t>
            </a:r>
            <a:r>
              <a:rPr dirty="0" sz="2750" spc="65">
                <a:solidFill>
                  <a:srgbClr val="FF2600"/>
                </a:solidFill>
                <a:latin typeface="Microsoft JhengHei UI"/>
                <a:cs typeface="Microsoft JhengHei UI"/>
              </a:rPr>
              <a:t>请求⽅法</a:t>
            </a:r>
            <a:r>
              <a:rPr dirty="0" sz="2750" spc="50">
                <a:latin typeface="Arial"/>
                <a:cs typeface="Arial"/>
              </a:rPr>
              <a:t>”</a:t>
            </a:r>
            <a:r>
              <a:rPr dirty="0" sz="2750" spc="65">
                <a:latin typeface="Microsoft JhengHei UI"/>
                <a:cs typeface="Microsoft JhengHei UI"/>
              </a:rPr>
              <a:t>就是对所请求的对象进⾏的操作，因此这些⽅法实际上也</a:t>
            </a:r>
            <a:r>
              <a:rPr dirty="0" sz="2750" spc="65">
                <a:solidFill>
                  <a:srgbClr val="FF2600"/>
                </a:solidFill>
                <a:latin typeface="Microsoft JhengHei UI"/>
                <a:cs typeface="Microsoft JhengHei UI"/>
              </a:rPr>
              <a:t>就是</a:t>
            </a:r>
            <a:endParaRPr sz="27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750" spc="65">
                <a:solidFill>
                  <a:srgbClr val="FF2600"/>
                </a:solidFill>
                <a:latin typeface="Microsoft JhengHei UI"/>
                <a:cs typeface="Microsoft JhengHei UI"/>
              </a:rPr>
              <a:t>⼀些命令</a:t>
            </a:r>
            <a:r>
              <a:rPr dirty="0" sz="2750" spc="65">
                <a:latin typeface="Microsoft JhengHei UI"/>
                <a:cs typeface="Microsoft JhengHei UI"/>
              </a:rPr>
              <a:t>。因此，</a:t>
            </a:r>
            <a:r>
              <a:rPr dirty="0" sz="2750" spc="6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请求报⽂的类型是由</a:t>
            </a:r>
            <a:r>
              <a:rPr dirty="0" sz="2750" spc="65">
                <a:latin typeface="Microsoft JhengHei UI"/>
                <a:cs typeface="Microsoft JhengHei UI"/>
              </a:rPr>
              <a:t>它所采⽤的</a:t>
            </a:r>
            <a:r>
              <a:rPr dirty="0" sz="2750" spc="65">
                <a:solidFill>
                  <a:srgbClr val="FF2600"/>
                </a:solidFill>
                <a:latin typeface="Microsoft JhengHei UI"/>
                <a:cs typeface="Microsoft JhengHei UI"/>
              </a:rPr>
              <a:t>⽅法决定的</a:t>
            </a:r>
            <a:r>
              <a:rPr dirty="0" sz="2750" spc="15">
                <a:latin typeface="Microsoft JhengHei UI"/>
                <a:cs typeface="Microsoft JhengHei UI"/>
              </a:rPr>
              <a:t>。</a:t>
            </a:r>
            <a:endParaRPr sz="27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请求报⽂格式（请求⽅法）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83995" y="4544829"/>
            <a:ext cx="5702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空格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63526" y="5727020"/>
            <a:ext cx="842644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请求⾏</a:t>
            </a:r>
            <a:endParaRPr sz="2150">
              <a:latin typeface="Microsoft JhengHei UI"/>
              <a:cs typeface="Microsoft JhengHei U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696500" y="5544334"/>
          <a:ext cx="7204709" cy="426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74955"/>
                <a:gridCol w="274955"/>
                <a:gridCol w="1186179"/>
                <a:gridCol w="274954"/>
                <a:gridCol w="720089"/>
                <a:gridCol w="1590675"/>
                <a:gridCol w="1076960"/>
              </a:tblGrid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请求⽅法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URL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版本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请求⾸部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10">
                          <a:latin typeface="Arial"/>
                          <a:cs typeface="Arial"/>
                        </a:rPr>
                        <a:t>……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26072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空⾏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marL="90360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实体主体（通常不⽤）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请求数据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1468760" y="4981000"/>
            <a:ext cx="893444" cy="370205"/>
          </a:xfrm>
          <a:custGeom>
            <a:avLst/>
            <a:gdLst/>
            <a:ahLst/>
            <a:cxnLst/>
            <a:rect l="l" t="t" r="r" b="b"/>
            <a:pathLst>
              <a:path w="893445" h="370204">
                <a:moveTo>
                  <a:pt x="0" y="0"/>
                </a:moveTo>
                <a:lnTo>
                  <a:pt x="0" y="226171"/>
                </a:lnTo>
                <a:lnTo>
                  <a:pt x="893166" y="226171"/>
                </a:lnTo>
                <a:lnTo>
                  <a:pt x="893166" y="359151"/>
                </a:lnTo>
                <a:lnTo>
                  <a:pt x="893166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11667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15383" y="4981000"/>
            <a:ext cx="853440" cy="370205"/>
          </a:xfrm>
          <a:custGeom>
            <a:avLst/>
            <a:gdLst/>
            <a:ahLst/>
            <a:cxnLst/>
            <a:rect l="l" t="t" r="r" b="b"/>
            <a:pathLst>
              <a:path w="853440" h="370204">
                <a:moveTo>
                  <a:pt x="853377" y="0"/>
                </a:moveTo>
                <a:lnTo>
                  <a:pt x="853377" y="225124"/>
                </a:lnTo>
                <a:lnTo>
                  <a:pt x="0" y="225124"/>
                </a:lnTo>
                <a:lnTo>
                  <a:pt x="0" y="359151"/>
                </a:lnTo>
                <a:lnTo>
                  <a:pt x="0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65123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779928" y="4544829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回⻋换⾏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37115" y="4981234"/>
            <a:ext cx="0" cy="419100"/>
          </a:xfrm>
          <a:custGeom>
            <a:avLst/>
            <a:gdLst/>
            <a:ahLst/>
            <a:cxnLst/>
            <a:rect l="l" t="t" r="r" b="b"/>
            <a:pathLst>
              <a:path w="0" h="419100">
                <a:moveTo>
                  <a:pt x="0" y="0"/>
                </a:moveTo>
                <a:lnTo>
                  <a:pt x="0" y="408610"/>
                </a:lnTo>
                <a:lnTo>
                  <a:pt x="0" y="4190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286854" y="538984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56654" y="6413555"/>
            <a:ext cx="158750" cy="1814195"/>
          </a:xfrm>
          <a:custGeom>
            <a:avLst/>
            <a:gdLst/>
            <a:ahLst/>
            <a:cxnLst/>
            <a:rect l="l" t="t" r="r" b="b"/>
            <a:pathLst>
              <a:path w="158750" h="1814195">
                <a:moveTo>
                  <a:pt x="0" y="0"/>
                </a:moveTo>
                <a:lnTo>
                  <a:pt x="30795" y="12870"/>
                </a:lnTo>
                <a:lnTo>
                  <a:pt x="55944" y="47969"/>
                </a:lnTo>
                <a:lnTo>
                  <a:pt x="72899" y="100028"/>
                </a:lnTo>
                <a:lnTo>
                  <a:pt x="79117" y="163778"/>
                </a:lnTo>
                <a:lnTo>
                  <a:pt x="79117" y="743295"/>
                </a:lnTo>
                <a:lnTo>
                  <a:pt x="85334" y="807045"/>
                </a:lnTo>
                <a:lnTo>
                  <a:pt x="102289" y="859104"/>
                </a:lnTo>
                <a:lnTo>
                  <a:pt x="127438" y="894204"/>
                </a:lnTo>
                <a:lnTo>
                  <a:pt x="158234" y="907074"/>
                </a:lnTo>
                <a:lnTo>
                  <a:pt x="127438" y="919945"/>
                </a:lnTo>
                <a:lnTo>
                  <a:pt x="102289" y="955044"/>
                </a:lnTo>
                <a:lnTo>
                  <a:pt x="85334" y="1007103"/>
                </a:lnTo>
                <a:lnTo>
                  <a:pt x="79117" y="1070853"/>
                </a:lnTo>
                <a:lnTo>
                  <a:pt x="79117" y="1650372"/>
                </a:lnTo>
                <a:lnTo>
                  <a:pt x="72899" y="1714122"/>
                </a:lnTo>
                <a:lnTo>
                  <a:pt x="55944" y="1766181"/>
                </a:lnTo>
                <a:lnTo>
                  <a:pt x="30795" y="1801280"/>
                </a:lnTo>
                <a:lnTo>
                  <a:pt x="0" y="1814151"/>
                </a:lnTo>
              </a:path>
            </a:pathLst>
          </a:custGeom>
          <a:ln w="26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8995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8200390"/>
          </a:xfrm>
          <a:custGeom>
            <a:avLst/>
            <a:gdLst/>
            <a:ahLst/>
            <a:cxnLst/>
            <a:rect l="l" t="t" r="r" b="b"/>
            <a:pathLst>
              <a:path w="12963525" h="82003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941784"/>
                </a:lnTo>
                <a:lnTo>
                  <a:pt x="197" y="7993154"/>
                </a:lnTo>
                <a:lnTo>
                  <a:pt x="1581" y="8034581"/>
                </a:lnTo>
                <a:lnTo>
                  <a:pt x="12649" y="8093289"/>
                </a:lnTo>
                <a:lnTo>
                  <a:pt x="49226" y="8150703"/>
                </a:lnTo>
                <a:lnTo>
                  <a:pt x="106640" y="8187280"/>
                </a:lnTo>
                <a:lnTo>
                  <a:pt x="165348" y="8198349"/>
                </a:lnTo>
                <a:lnTo>
                  <a:pt x="206776" y="8199732"/>
                </a:lnTo>
                <a:lnTo>
                  <a:pt x="258146" y="8199930"/>
                </a:lnTo>
                <a:lnTo>
                  <a:pt x="12705299" y="8199930"/>
                </a:lnTo>
                <a:lnTo>
                  <a:pt x="12756671" y="8199732"/>
                </a:lnTo>
                <a:lnTo>
                  <a:pt x="12798099" y="8198349"/>
                </a:lnTo>
                <a:lnTo>
                  <a:pt x="12856802" y="8187280"/>
                </a:lnTo>
                <a:lnTo>
                  <a:pt x="12914218" y="8150703"/>
                </a:lnTo>
                <a:lnTo>
                  <a:pt x="12950799" y="8093289"/>
                </a:lnTo>
                <a:lnTo>
                  <a:pt x="12961867" y="8034581"/>
                </a:lnTo>
                <a:lnTo>
                  <a:pt x="12963250" y="7993154"/>
                </a:lnTo>
                <a:lnTo>
                  <a:pt x="12963448" y="794178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8200390"/>
          </a:xfrm>
          <a:custGeom>
            <a:avLst/>
            <a:gdLst/>
            <a:ahLst/>
            <a:cxnLst/>
            <a:rect l="l" t="t" r="r" b="b"/>
            <a:pathLst>
              <a:path w="12963525" h="82003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941784"/>
                </a:lnTo>
                <a:lnTo>
                  <a:pt x="12963250" y="7993154"/>
                </a:lnTo>
                <a:lnTo>
                  <a:pt x="12961867" y="8034581"/>
                </a:lnTo>
                <a:lnTo>
                  <a:pt x="12950799" y="8093289"/>
                </a:lnTo>
                <a:lnTo>
                  <a:pt x="12914218" y="8150703"/>
                </a:lnTo>
                <a:lnTo>
                  <a:pt x="12856802" y="8187279"/>
                </a:lnTo>
                <a:lnTo>
                  <a:pt x="12798099" y="8198349"/>
                </a:lnTo>
                <a:lnTo>
                  <a:pt x="12756671" y="8199732"/>
                </a:lnTo>
                <a:lnTo>
                  <a:pt x="12705299" y="8199930"/>
                </a:lnTo>
                <a:lnTo>
                  <a:pt x="258145" y="8199930"/>
                </a:lnTo>
                <a:lnTo>
                  <a:pt x="206775" y="8199732"/>
                </a:lnTo>
                <a:lnTo>
                  <a:pt x="165348" y="8198349"/>
                </a:lnTo>
                <a:lnTo>
                  <a:pt x="106640" y="8187279"/>
                </a:lnTo>
                <a:lnTo>
                  <a:pt x="49226" y="8150703"/>
                </a:lnTo>
                <a:lnTo>
                  <a:pt x="12650" y="8093289"/>
                </a:lnTo>
                <a:lnTo>
                  <a:pt x="1581" y="8034581"/>
                </a:lnTo>
                <a:lnTo>
                  <a:pt x="197" y="7993154"/>
                </a:lnTo>
                <a:lnTo>
                  <a:pt x="0" y="794178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759376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3361424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5156076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6348681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6950729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7552776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8154823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8756870"/>
            <a:ext cx="11811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36850" y="2525922"/>
            <a:ext cx="11444605" cy="722757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GET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⽤来请求已被</a:t>
            </a:r>
            <a:r>
              <a:rPr dirty="0" sz="2750" spc="50">
                <a:latin typeface="Arial"/>
                <a:cs typeface="Arial"/>
              </a:rPr>
              <a:t>URI</a:t>
            </a:r>
            <a:r>
              <a:rPr dirty="0" sz="2750" spc="60">
                <a:latin typeface="Microsoft JhengHei UI"/>
                <a:cs typeface="Microsoft JhengHei UI"/>
              </a:rPr>
              <a:t>识别的资源，并返回实体主体。</a:t>
            </a:r>
            <a:endParaRPr sz="2750">
              <a:latin typeface="Microsoft JhengHei UI"/>
              <a:cs typeface="Microsoft JhengHei UI"/>
            </a:endParaRPr>
          </a:p>
          <a:p>
            <a:pPr marL="12700" marR="50800">
              <a:lnSpc>
                <a:spcPts val="4740"/>
              </a:lnSpc>
              <a:spcBef>
                <a:spcPts val="400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POST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向指定资源提交数据进⾏处理（例如提交表单或者上传⽂件）。 数据被包含在请求体中。</a:t>
            </a:r>
            <a:r>
              <a:rPr dirty="0" sz="2750" spc="55">
                <a:latin typeface="Arial"/>
                <a:cs typeface="Arial"/>
              </a:rPr>
              <a:t>POST</a:t>
            </a:r>
            <a:r>
              <a:rPr dirty="0" sz="2750" spc="60">
                <a:latin typeface="Microsoft JhengHei UI"/>
                <a:cs typeface="Microsoft JhengHei UI"/>
              </a:rPr>
              <a:t>请求可能会导致新的资源的建⽴和</a:t>
            </a:r>
            <a:r>
              <a:rPr dirty="0" sz="2750" spc="50">
                <a:latin typeface="Arial"/>
                <a:cs typeface="Arial"/>
              </a:rPr>
              <a:t>/</a:t>
            </a:r>
            <a:r>
              <a:rPr dirty="0" sz="2750" spc="60">
                <a:latin typeface="Microsoft JhengHei UI"/>
                <a:cs typeface="Microsoft JhengHei UI"/>
              </a:rPr>
              <a:t>或已 有资源的修改。</a:t>
            </a:r>
            <a:endParaRPr sz="27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HEAD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类似于</a:t>
            </a:r>
            <a:r>
              <a:rPr dirty="0" sz="2750" spc="55">
                <a:latin typeface="Arial"/>
                <a:cs typeface="Arial"/>
              </a:rPr>
              <a:t>GET</a:t>
            </a:r>
            <a:r>
              <a:rPr dirty="0" sz="2750" spc="60">
                <a:latin typeface="Microsoft JhengHei UI"/>
                <a:cs typeface="Microsoft JhengHei UI"/>
              </a:rPr>
              <a:t>请求，只不过返回的响应中没有具体的内容，⽤于获</a:t>
            </a:r>
            <a:endParaRPr sz="27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750" spc="60">
                <a:latin typeface="Microsoft JhengHei UI"/>
                <a:cs typeface="Microsoft JhengHei UI"/>
              </a:rPr>
              <a:t>得报⽂⾸部。</a:t>
            </a:r>
            <a:endParaRPr sz="2750">
              <a:latin typeface="Microsoft JhengHei UI"/>
              <a:cs typeface="Microsoft JhengHei UI"/>
            </a:endParaRPr>
          </a:p>
          <a:p>
            <a:pPr marL="12700" marR="1744345">
              <a:lnSpc>
                <a:spcPts val="4740"/>
              </a:lnSpc>
              <a:spcBef>
                <a:spcPts val="305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PUT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从客户端向服务器传送的数据取代指定的⽂档的内容。 </a:t>
            </a: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DELETE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请求服务器删除指定的⻚⾯。</a:t>
            </a:r>
            <a:endParaRPr sz="27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OPTIONS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请求⼀些选项的信息。</a:t>
            </a:r>
            <a:endParaRPr sz="27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750" spc="55">
                <a:solidFill>
                  <a:srgbClr val="FF2600"/>
                </a:solidFill>
                <a:latin typeface="Arial"/>
                <a:cs typeface="Arial"/>
              </a:rPr>
              <a:t>TRACE</a:t>
            </a:r>
            <a:r>
              <a:rPr dirty="0" sz="2750" spc="55">
                <a:latin typeface="Microsoft JhengHei UI"/>
                <a:cs typeface="Microsoft JhengHei UI"/>
              </a:rPr>
              <a:t>：</a:t>
            </a:r>
            <a:r>
              <a:rPr dirty="0" sz="2750" spc="60">
                <a:latin typeface="Microsoft JhengHei UI"/>
                <a:cs typeface="Microsoft JhengHei UI"/>
              </a:rPr>
              <a:t>⽤来进⾏环回测试的请求报⽂。</a:t>
            </a:r>
            <a:endParaRPr sz="2750">
              <a:latin typeface="Microsoft JhengHei UI"/>
              <a:cs typeface="Microsoft JhengHei UI"/>
            </a:endParaRPr>
          </a:p>
          <a:p>
            <a:pPr marL="12700" marR="198120">
              <a:lnSpc>
                <a:spcPts val="4740"/>
              </a:lnSpc>
              <a:spcBef>
                <a:spcPts val="400"/>
              </a:spcBef>
            </a:pPr>
            <a:r>
              <a:rPr dirty="0" sz="2750" spc="50">
                <a:solidFill>
                  <a:srgbClr val="FF2600"/>
                </a:solidFill>
                <a:latin typeface="Arial"/>
                <a:cs typeface="Arial"/>
              </a:rPr>
              <a:t>CONNECT</a:t>
            </a:r>
            <a:r>
              <a:rPr dirty="0" sz="2750" spc="50">
                <a:latin typeface="Microsoft JhengHei UI"/>
                <a:cs typeface="Microsoft JhengHei UI"/>
              </a:rPr>
              <a:t>：</a:t>
            </a:r>
            <a:r>
              <a:rPr dirty="0" sz="2750" spc="50">
                <a:latin typeface="Arial"/>
                <a:cs typeface="Arial"/>
              </a:rPr>
              <a:t>HTTP/1.1</a:t>
            </a:r>
            <a:r>
              <a:rPr dirty="0" sz="2750" spc="60">
                <a:latin typeface="Microsoft JhengHei UI"/>
                <a:cs typeface="Microsoft JhengHei UI"/>
              </a:rPr>
              <a:t>协议中预留给能够将连接改为管道⽅式的代理服 务器。</a:t>
            </a:r>
            <a:endParaRPr sz="27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请求报⽂的⼀些请求⽅法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2247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1451610"/>
          </a:xfrm>
          <a:custGeom>
            <a:avLst/>
            <a:gdLst/>
            <a:ahLst/>
            <a:cxnLst/>
            <a:rect l="l" t="t" r="r" b="b"/>
            <a:pathLst>
              <a:path w="12963525" h="145161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193209"/>
                </a:lnTo>
                <a:lnTo>
                  <a:pt x="197" y="1244579"/>
                </a:lnTo>
                <a:lnTo>
                  <a:pt x="1581" y="1286006"/>
                </a:lnTo>
                <a:lnTo>
                  <a:pt x="12649" y="1344715"/>
                </a:lnTo>
                <a:lnTo>
                  <a:pt x="49226" y="1402128"/>
                </a:lnTo>
                <a:lnTo>
                  <a:pt x="106640" y="1438704"/>
                </a:lnTo>
                <a:lnTo>
                  <a:pt x="165348" y="1449773"/>
                </a:lnTo>
                <a:lnTo>
                  <a:pt x="206776" y="1451157"/>
                </a:lnTo>
                <a:lnTo>
                  <a:pt x="258146" y="1451354"/>
                </a:lnTo>
                <a:lnTo>
                  <a:pt x="12705299" y="1451354"/>
                </a:lnTo>
                <a:lnTo>
                  <a:pt x="12756671" y="1451157"/>
                </a:lnTo>
                <a:lnTo>
                  <a:pt x="12798099" y="1449773"/>
                </a:lnTo>
                <a:lnTo>
                  <a:pt x="12856802" y="1438704"/>
                </a:lnTo>
                <a:lnTo>
                  <a:pt x="12914218" y="1402128"/>
                </a:lnTo>
                <a:lnTo>
                  <a:pt x="12950799" y="1344715"/>
                </a:lnTo>
                <a:lnTo>
                  <a:pt x="12961867" y="1286006"/>
                </a:lnTo>
                <a:lnTo>
                  <a:pt x="12963250" y="1244579"/>
                </a:lnTo>
                <a:lnTo>
                  <a:pt x="12963448" y="11932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1451610"/>
          </a:xfrm>
          <a:custGeom>
            <a:avLst/>
            <a:gdLst/>
            <a:ahLst/>
            <a:cxnLst/>
            <a:rect l="l" t="t" r="r" b="b"/>
            <a:pathLst>
              <a:path w="12963525" h="145161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193209"/>
                </a:lnTo>
                <a:lnTo>
                  <a:pt x="12963250" y="1244579"/>
                </a:lnTo>
                <a:lnTo>
                  <a:pt x="12961867" y="1286006"/>
                </a:lnTo>
                <a:lnTo>
                  <a:pt x="12950799" y="1344715"/>
                </a:lnTo>
                <a:lnTo>
                  <a:pt x="12914218" y="1402128"/>
                </a:lnTo>
                <a:lnTo>
                  <a:pt x="12856802" y="1438704"/>
                </a:lnTo>
                <a:lnTo>
                  <a:pt x="12798099" y="1449773"/>
                </a:lnTo>
                <a:lnTo>
                  <a:pt x="12756671" y="1451157"/>
                </a:lnTo>
                <a:lnTo>
                  <a:pt x="12705299" y="1451354"/>
                </a:lnTo>
                <a:lnTo>
                  <a:pt x="258145" y="1451354"/>
                </a:lnTo>
                <a:lnTo>
                  <a:pt x="206775" y="1451157"/>
                </a:lnTo>
                <a:lnTo>
                  <a:pt x="165348" y="1449773"/>
                </a:lnTo>
                <a:lnTo>
                  <a:pt x="106640" y="1438704"/>
                </a:lnTo>
                <a:lnTo>
                  <a:pt x="49226" y="1402128"/>
                </a:lnTo>
                <a:lnTo>
                  <a:pt x="12650" y="1344715"/>
                </a:lnTo>
                <a:lnTo>
                  <a:pt x="1581" y="1286006"/>
                </a:lnTo>
                <a:lnTo>
                  <a:pt x="197" y="1244579"/>
                </a:lnTo>
                <a:lnTo>
                  <a:pt x="0" y="11932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7115" y="2631847"/>
            <a:ext cx="52609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0">
                <a:latin typeface="Arial"/>
                <a:cs typeface="Arial"/>
              </a:rPr>
              <a:t>“URL”</a:t>
            </a:r>
            <a:r>
              <a:rPr dirty="0" sz="2850" spc="80">
                <a:latin typeface="Microsoft JhengHei UI"/>
                <a:cs typeface="Microsoft JhengHei UI"/>
              </a:rPr>
              <a:t>是所请求的资源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204">
                <a:latin typeface="Microsoft JhengHei UI"/>
                <a:cs typeface="Microsoft JhengHei UI"/>
              </a:rPr>
              <a:t> </a:t>
            </a:r>
            <a:r>
              <a:rPr dirty="0" sz="2850" spc="65">
                <a:latin typeface="Arial"/>
                <a:cs typeface="Arial"/>
              </a:rPr>
              <a:t>URL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07358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请求报⽂格式（</a:t>
            </a:r>
            <a:r>
              <a:rPr dirty="0" spc="5">
                <a:latin typeface="Arial"/>
                <a:cs typeface="Arial"/>
              </a:rPr>
              <a:t>UR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10"/>
              <a:t>）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83995" y="4544829"/>
            <a:ext cx="5702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空格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63526" y="5727020"/>
            <a:ext cx="842644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请求⾏</a:t>
            </a:r>
            <a:endParaRPr sz="2150">
              <a:latin typeface="Microsoft JhengHei UI"/>
              <a:cs typeface="Microsoft JhengHei U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696500" y="5544334"/>
          <a:ext cx="7204709" cy="426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74955"/>
                <a:gridCol w="274955"/>
                <a:gridCol w="1186179"/>
                <a:gridCol w="274954"/>
                <a:gridCol w="720089"/>
                <a:gridCol w="1590675"/>
                <a:gridCol w="1076960"/>
              </a:tblGrid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请求⽅法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URL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版本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请求⾸部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10">
                          <a:latin typeface="Arial"/>
                          <a:cs typeface="Arial"/>
                        </a:rPr>
                        <a:t>……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26072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空⾏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marL="90360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实体主体（通常不⽤）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请求数据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1468760" y="4981000"/>
            <a:ext cx="893444" cy="370205"/>
          </a:xfrm>
          <a:custGeom>
            <a:avLst/>
            <a:gdLst/>
            <a:ahLst/>
            <a:cxnLst/>
            <a:rect l="l" t="t" r="r" b="b"/>
            <a:pathLst>
              <a:path w="893445" h="370204">
                <a:moveTo>
                  <a:pt x="0" y="0"/>
                </a:moveTo>
                <a:lnTo>
                  <a:pt x="0" y="226171"/>
                </a:lnTo>
                <a:lnTo>
                  <a:pt x="893166" y="226171"/>
                </a:lnTo>
                <a:lnTo>
                  <a:pt x="893166" y="359151"/>
                </a:lnTo>
                <a:lnTo>
                  <a:pt x="893166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11667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15383" y="4981000"/>
            <a:ext cx="853440" cy="370205"/>
          </a:xfrm>
          <a:custGeom>
            <a:avLst/>
            <a:gdLst/>
            <a:ahLst/>
            <a:cxnLst/>
            <a:rect l="l" t="t" r="r" b="b"/>
            <a:pathLst>
              <a:path w="853440" h="370204">
                <a:moveTo>
                  <a:pt x="853377" y="0"/>
                </a:moveTo>
                <a:lnTo>
                  <a:pt x="853377" y="225124"/>
                </a:lnTo>
                <a:lnTo>
                  <a:pt x="0" y="225124"/>
                </a:lnTo>
                <a:lnTo>
                  <a:pt x="0" y="359151"/>
                </a:lnTo>
                <a:lnTo>
                  <a:pt x="0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65123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779928" y="4544829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回⻋换⾏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37115" y="4981234"/>
            <a:ext cx="0" cy="419100"/>
          </a:xfrm>
          <a:custGeom>
            <a:avLst/>
            <a:gdLst/>
            <a:ahLst/>
            <a:cxnLst/>
            <a:rect l="l" t="t" r="r" b="b"/>
            <a:pathLst>
              <a:path w="0" h="419100">
                <a:moveTo>
                  <a:pt x="0" y="0"/>
                </a:moveTo>
                <a:lnTo>
                  <a:pt x="0" y="408610"/>
                </a:lnTo>
                <a:lnTo>
                  <a:pt x="0" y="4190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286854" y="538984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56654" y="6413555"/>
            <a:ext cx="158750" cy="1814195"/>
          </a:xfrm>
          <a:custGeom>
            <a:avLst/>
            <a:gdLst/>
            <a:ahLst/>
            <a:cxnLst/>
            <a:rect l="l" t="t" r="r" b="b"/>
            <a:pathLst>
              <a:path w="158750" h="1814195">
                <a:moveTo>
                  <a:pt x="0" y="0"/>
                </a:moveTo>
                <a:lnTo>
                  <a:pt x="30795" y="12870"/>
                </a:lnTo>
                <a:lnTo>
                  <a:pt x="55944" y="47969"/>
                </a:lnTo>
                <a:lnTo>
                  <a:pt x="72899" y="100028"/>
                </a:lnTo>
                <a:lnTo>
                  <a:pt x="79117" y="163778"/>
                </a:lnTo>
                <a:lnTo>
                  <a:pt x="79117" y="743295"/>
                </a:lnTo>
                <a:lnTo>
                  <a:pt x="85334" y="807045"/>
                </a:lnTo>
                <a:lnTo>
                  <a:pt x="102289" y="859104"/>
                </a:lnTo>
                <a:lnTo>
                  <a:pt x="127438" y="894204"/>
                </a:lnTo>
                <a:lnTo>
                  <a:pt x="158234" y="907074"/>
                </a:lnTo>
                <a:lnTo>
                  <a:pt x="127438" y="919945"/>
                </a:lnTo>
                <a:lnTo>
                  <a:pt x="102289" y="955044"/>
                </a:lnTo>
                <a:lnTo>
                  <a:pt x="85334" y="1007103"/>
                </a:lnTo>
                <a:lnTo>
                  <a:pt x="79117" y="1070853"/>
                </a:lnTo>
                <a:lnTo>
                  <a:pt x="79117" y="1650372"/>
                </a:lnTo>
                <a:lnTo>
                  <a:pt x="72899" y="1714122"/>
                </a:lnTo>
                <a:lnTo>
                  <a:pt x="55944" y="1766181"/>
                </a:lnTo>
                <a:lnTo>
                  <a:pt x="30795" y="1801280"/>
                </a:lnTo>
                <a:lnTo>
                  <a:pt x="0" y="1814151"/>
                </a:lnTo>
              </a:path>
            </a:pathLst>
          </a:custGeom>
          <a:ln w="26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2247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1451610"/>
          </a:xfrm>
          <a:custGeom>
            <a:avLst/>
            <a:gdLst/>
            <a:ahLst/>
            <a:cxnLst/>
            <a:rect l="l" t="t" r="r" b="b"/>
            <a:pathLst>
              <a:path w="12963525" h="145161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193209"/>
                </a:lnTo>
                <a:lnTo>
                  <a:pt x="197" y="1244579"/>
                </a:lnTo>
                <a:lnTo>
                  <a:pt x="1581" y="1286006"/>
                </a:lnTo>
                <a:lnTo>
                  <a:pt x="12649" y="1344715"/>
                </a:lnTo>
                <a:lnTo>
                  <a:pt x="49226" y="1402128"/>
                </a:lnTo>
                <a:lnTo>
                  <a:pt x="106640" y="1438704"/>
                </a:lnTo>
                <a:lnTo>
                  <a:pt x="165348" y="1449773"/>
                </a:lnTo>
                <a:lnTo>
                  <a:pt x="206776" y="1451157"/>
                </a:lnTo>
                <a:lnTo>
                  <a:pt x="258146" y="1451354"/>
                </a:lnTo>
                <a:lnTo>
                  <a:pt x="12705299" y="1451354"/>
                </a:lnTo>
                <a:lnTo>
                  <a:pt x="12756671" y="1451157"/>
                </a:lnTo>
                <a:lnTo>
                  <a:pt x="12798099" y="1449773"/>
                </a:lnTo>
                <a:lnTo>
                  <a:pt x="12856802" y="1438704"/>
                </a:lnTo>
                <a:lnTo>
                  <a:pt x="12914218" y="1402128"/>
                </a:lnTo>
                <a:lnTo>
                  <a:pt x="12950799" y="1344715"/>
                </a:lnTo>
                <a:lnTo>
                  <a:pt x="12961867" y="1286006"/>
                </a:lnTo>
                <a:lnTo>
                  <a:pt x="12963250" y="1244579"/>
                </a:lnTo>
                <a:lnTo>
                  <a:pt x="12963448" y="11932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1451610"/>
          </a:xfrm>
          <a:custGeom>
            <a:avLst/>
            <a:gdLst/>
            <a:ahLst/>
            <a:cxnLst/>
            <a:rect l="l" t="t" r="r" b="b"/>
            <a:pathLst>
              <a:path w="12963525" h="145161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193209"/>
                </a:lnTo>
                <a:lnTo>
                  <a:pt x="12963250" y="1244579"/>
                </a:lnTo>
                <a:lnTo>
                  <a:pt x="12961867" y="1286006"/>
                </a:lnTo>
                <a:lnTo>
                  <a:pt x="12950799" y="1344715"/>
                </a:lnTo>
                <a:lnTo>
                  <a:pt x="12914218" y="1402128"/>
                </a:lnTo>
                <a:lnTo>
                  <a:pt x="12856802" y="1438704"/>
                </a:lnTo>
                <a:lnTo>
                  <a:pt x="12798099" y="1449773"/>
                </a:lnTo>
                <a:lnTo>
                  <a:pt x="12756671" y="1451157"/>
                </a:lnTo>
                <a:lnTo>
                  <a:pt x="12705299" y="1451354"/>
                </a:lnTo>
                <a:lnTo>
                  <a:pt x="258145" y="1451354"/>
                </a:lnTo>
                <a:lnTo>
                  <a:pt x="206775" y="1451157"/>
                </a:lnTo>
                <a:lnTo>
                  <a:pt x="165348" y="1449773"/>
                </a:lnTo>
                <a:lnTo>
                  <a:pt x="106640" y="1438704"/>
                </a:lnTo>
                <a:lnTo>
                  <a:pt x="49226" y="1402128"/>
                </a:lnTo>
                <a:lnTo>
                  <a:pt x="12650" y="1344715"/>
                </a:lnTo>
                <a:lnTo>
                  <a:pt x="1581" y="1286006"/>
                </a:lnTo>
                <a:lnTo>
                  <a:pt x="197" y="1244579"/>
                </a:lnTo>
                <a:lnTo>
                  <a:pt x="0" y="11932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7115" y="2631847"/>
            <a:ext cx="40989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5">
                <a:latin typeface="Arial"/>
                <a:cs typeface="Arial"/>
              </a:rPr>
              <a:t>“</a:t>
            </a:r>
            <a:r>
              <a:rPr dirty="0" sz="2850" spc="80">
                <a:latin typeface="Microsoft JhengHei UI"/>
                <a:cs typeface="Microsoft JhengHei UI"/>
              </a:rPr>
              <a:t>版本</a:t>
            </a:r>
            <a:r>
              <a:rPr dirty="0" sz="2850" spc="5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是</a:t>
            </a:r>
            <a:r>
              <a:rPr dirty="0" sz="2850" spc="175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的版本。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请求报⽂格式（版本）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83995" y="4544829"/>
            <a:ext cx="5702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空格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63526" y="5727020"/>
            <a:ext cx="842644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请求⾏</a:t>
            </a:r>
            <a:endParaRPr sz="2150">
              <a:latin typeface="Microsoft JhengHei UI"/>
              <a:cs typeface="Microsoft JhengHei U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696500" y="5544334"/>
          <a:ext cx="7204709" cy="426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74955"/>
                <a:gridCol w="274955"/>
                <a:gridCol w="1186179"/>
                <a:gridCol w="274954"/>
                <a:gridCol w="720089"/>
                <a:gridCol w="1590675"/>
                <a:gridCol w="1076960"/>
              </a:tblGrid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请求⽅法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URL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版本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请求⾸部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10">
                          <a:latin typeface="Arial"/>
                          <a:cs typeface="Arial"/>
                        </a:rPr>
                        <a:t>……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26072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空⾏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marL="90360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实体主体（通常不⽤）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请求数据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1468760" y="4981000"/>
            <a:ext cx="893444" cy="370205"/>
          </a:xfrm>
          <a:custGeom>
            <a:avLst/>
            <a:gdLst/>
            <a:ahLst/>
            <a:cxnLst/>
            <a:rect l="l" t="t" r="r" b="b"/>
            <a:pathLst>
              <a:path w="893445" h="370204">
                <a:moveTo>
                  <a:pt x="0" y="0"/>
                </a:moveTo>
                <a:lnTo>
                  <a:pt x="0" y="226171"/>
                </a:lnTo>
                <a:lnTo>
                  <a:pt x="893166" y="226171"/>
                </a:lnTo>
                <a:lnTo>
                  <a:pt x="893166" y="359151"/>
                </a:lnTo>
                <a:lnTo>
                  <a:pt x="893166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11667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15383" y="4981000"/>
            <a:ext cx="853440" cy="370205"/>
          </a:xfrm>
          <a:custGeom>
            <a:avLst/>
            <a:gdLst/>
            <a:ahLst/>
            <a:cxnLst/>
            <a:rect l="l" t="t" r="r" b="b"/>
            <a:pathLst>
              <a:path w="853440" h="370204">
                <a:moveTo>
                  <a:pt x="853377" y="0"/>
                </a:moveTo>
                <a:lnTo>
                  <a:pt x="853377" y="225124"/>
                </a:lnTo>
                <a:lnTo>
                  <a:pt x="0" y="225124"/>
                </a:lnTo>
                <a:lnTo>
                  <a:pt x="0" y="359151"/>
                </a:lnTo>
                <a:lnTo>
                  <a:pt x="0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65123" y="5340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779928" y="4544829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回⻋换⾏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37115" y="4981234"/>
            <a:ext cx="0" cy="419100"/>
          </a:xfrm>
          <a:custGeom>
            <a:avLst/>
            <a:gdLst/>
            <a:ahLst/>
            <a:cxnLst/>
            <a:rect l="l" t="t" r="r" b="b"/>
            <a:pathLst>
              <a:path w="0" h="419100">
                <a:moveTo>
                  <a:pt x="0" y="0"/>
                </a:moveTo>
                <a:lnTo>
                  <a:pt x="0" y="408610"/>
                </a:lnTo>
                <a:lnTo>
                  <a:pt x="0" y="4190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286854" y="538984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56654" y="6413555"/>
            <a:ext cx="158750" cy="1814195"/>
          </a:xfrm>
          <a:custGeom>
            <a:avLst/>
            <a:gdLst/>
            <a:ahLst/>
            <a:cxnLst/>
            <a:rect l="l" t="t" r="r" b="b"/>
            <a:pathLst>
              <a:path w="158750" h="1814195">
                <a:moveTo>
                  <a:pt x="0" y="0"/>
                </a:moveTo>
                <a:lnTo>
                  <a:pt x="30795" y="12870"/>
                </a:lnTo>
                <a:lnTo>
                  <a:pt x="55944" y="47969"/>
                </a:lnTo>
                <a:lnTo>
                  <a:pt x="72899" y="100028"/>
                </a:lnTo>
                <a:lnTo>
                  <a:pt x="79117" y="163778"/>
                </a:lnTo>
                <a:lnTo>
                  <a:pt x="79117" y="743295"/>
                </a:lnTo>
                <a:lnTo>
                  <a:pt x="85334" y="807045"/>
                </a:lnTo>
                <a:lnTo>
                  <a:pt x="102289" y="859104"/>
                </a:lnTo>
                <a:lnTo>
                  <a:pt x="127438" y="894204"/>
                </a:lnTo>
                <a:lnTo>
                  <a:pt x="158234" y="907074"/>
                </a:lnTo>
                <a:lnTo>
                  <a:pt x="127438" y="919945"/>
                </a:lnTo>
                <a:lnTo>
                  <a:pt x="102289" y="955044"/>
                </a:lnTo>
                <a:lnTo>
                  <a:pt x="85334" y="1007103"/>
                </a:lnTo>
                <a:lnTo>
                  <a:pt x="79117" y="1070853"/>
                </a:lnTo>
                <a:lnTo>
                  <a:pt x="79117" y="1650372"/>
                </a:lnTo>
                <a:lnTo>
                  <a:pt x="72899" y="1714122"/>
                </a:lnTo>
                <a:lnTo>
                  <a:pt x="55944" y="1766181"/>
                </a:lnTo>
                <a:lnTo>
                  <a:pt x="30795" y="1801280"/>
                </a:lnTo>
                <a:lnTo>
                  <a:pt x="0" y="1814151"/>
                </a:lnTo>
              </a:path>
            </a:pathLst>
          </a:custGeom>
          <a:ln w="26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1488" y="2869942"/>
            <a:ext cx="11769725" cy="121031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3300" spc="-5">
                <a:latin typeface="Arial"/>
                <a:cs typeface="Arial"/>
              </a:rPr>
              <a:t>Hypertext </a:t>
            </a:r>
            <a:r>
              <a:rPr dirty="0" sz="3300" spc="-20">
                <a:latin typeface="Arial"/>
                <a:cs typeface="Arial"/>
              </a:rPr>
              <a:t>Transfer</a:t>
            </a:r>
            <a:r>
              <a:rPr dirty="0" sz="3300" spc="-7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Protocol</a:t>
            </a:r>
            <a:endParaRPr sz="3300">
              <a:latin typeface="Arial"/>
              <a:cs typeface="Arial"/>
            </a:endParaRPr>
          </a:p>
          <a:p>
            <a:pPr marL="477520">
              <a:lnSpc>
                <a:spcPct val="100000"/>
              </a:lnSpc>
              <a:spcBef>
                <a:spcPts val="705"/>
              </a:spcBef>
              <a:tabLst>
                <a:tab pos="5473700" algn="l"/>
              </a:tabLst>
            </a:pPr>
            <a:r>
              <a:rPr dirty="0" sz="3300" spc="-5">
                <a:latin typeface="Arial"/>
                <a:cs typeface="Arial"/>
              </a:rPr>
              <a:t>GET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/ HTTP/1.1\r\n	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请求⾏，请求根⽬录下的默认⽂档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3820" y="4210396"/>
            <a:ext cx="102463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Accept: application/x-ms-application, image/jpeg,</a:t>
            </a:r>
            <a:r>
              <a:rPr dirty="0" sz="3300" spc="5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…\r\n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17254" y="4210396"/>
            <a:ext cx="37953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希望接受的数据类型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3820" y="4712999"/>
            <a:ext cx="5334000" cy="134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 marR="5080" indent="-23495">
              <a:lnSpc>
                <a:spcPct val="1310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Accept-Language: zh-CN\r\n  User-Agent: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Mozilla/4.0\r\n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5545" y="4712999"/>
            <a:ext cx="4236085" cy="134302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⻚⾯语⾔</a:t>
            </a:r>
            <a:endParaRPr sz="3300">
              <a:latin typeface="Microsoft JhengHei UI"/>
              <a:cs typeface="Microsoft JhengHei UI"/>
            </a:endParaRPr>
          </a:p>
          <a:p>
            <a:pPr marL="34925">
              <a:lnSpc>
                <a:spcPct val="100000"/>
              </a:lnSpc>
              <a:spcBef>
                <a:spcPts val="122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浏览器内核和操作系统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6898" y="6186522"/>
            <a:ext cx="6960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25415" algn="l"/>
              </a:tabLst>
            </a:pPr>
            <a:r>
              <a:rPr dirty="0" sz="3300" spc="-5">
                <a:latin typeface="Arial"/>
                <a:cs typeface="Arial"/>
              </a:rPr>
              <a:t>UA-CPU:</a:t>
            </a:r>
            <a:r>
              <a:rPr dirty="0" sz="3300" spc="-18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AMD64</a:t>
            </a:r>
            <a:r>
              <a:rPr dirty="0" sz="3300" spc="-10">
                <a:latin typeface="Arial"/>
                <a:cs typeface="Arial"/>
              </a:rPr>
              <a:t>\r\</a:t>
            </a:r>
            <a:r>
              <a:rPr dirty="0" sz="3300" spc="-5">
                <a:latin typeface="Arial"/>
                <a:cs typeface="Arial"/>
              </a:rPr>
              <a:t>n</a:t>
            </a:r>
            <a:r>
              <a:rPr dirty="0" sz="3300">
                <a:latin typeface="Arial"/>
                <a:cs typeface="Arial"/>
              </a:rPr>
              <a:t>	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CP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U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类型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3820" y="6845231"/>
            <a:ext cx="149910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39025" algn="l"/>
              </a:tabLst>
            </a:pPr>
            <a:r>
              <a:rPr dirty="0" sz="3300" spc="-5">
                <a:latin typeface="Arial"/>
                <a:cs typeface="Arial"/>
              </a:rPr>
              <a:t>Accept-Encoding:</a:t>
            </a:r>
            <a:r>
              <a:rPr dirty="0" sz="3300" spc="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gzip,</a:t>
            </a:r>
            <a:r>
              <a:rPr dirty="0" sz="3300" spc="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deflate\r\n	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声明浏览器⽀持的编码类型（压缩算法）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6898" y="7347833"/>
            <a:ext cx="5008245" cy="134302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3300" spc="-5">
                <a:latin typeface="Arial"/>
                <a:cs typeface="Arial"/>
              </a:rPr>
              <a:t>Host:</a:t>
            </a:r>
            <a:r>
              <a:rPr dirty="0" sz="3300" spc="-4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192.168.1.8:8000\r\n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3300" spc="-5">
                <a:latin typeface="Arial"/>
                <a:cs typeface="Arial"/>
              </a:rPr>
              <a:t>Connection:</a:t>
            </a:r>
            <a:r>
              <a:rPr dirty="0" sz="3300" spc="-3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Keep-Alive\r\n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6505" y="7347833"/>
            <a:ext cx="5541645" cy="134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3345">
              <a:lnSpc>
                <a:spcPct val="131000"/>
              </a:lnSpc>
              <a:spcBef>
                <a:spcPts val="10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请求服务器的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I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地址和端⼝号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6898" y="8821357"/>
            <a:ext cx="3586479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7380" algn="l"/>
              </a:tabLst>
            </a:pPr>
            <a:r>
              <a:rPr dirty="0" sz="3300" spc="-10">
                <a:latin typeface="Arial"/>
                <a:cs typeface="Arial"/>
              </a:rPr>
              <a:t>\r\</a:t>
            </a:r>
            <a:r>
              <a:rPr dirty="0" sz="3300" spc="-5">
                <a:latin typeface="Arial"/>
                <a:cs typeface="Arial"/>
              </a:rPr>
              <a:t>n</a:t>
            </a:r>
            <a:r>
              <a:rPr dirty="0" sz="3300">
                <a:latin typeface="Arial"/>
                <a:cs typeface="Arial"/>
              </a:rPr>
              <a:t>	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回⻋换⾏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2056" y="386242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24626" y="37556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64833" y="3824913"/>
            <a:ext cx="310515" cy="5250180"/>
          </a:xfrm>
          <a:custGeom>
            <a:avLst/>
            <a:gdLst/>
            <a:ahLst/>
            <a:cxnLst/>
            <a:rect l="l" t="t" r="r" b="b"/>
            <a:pathLst>
              <a:path w="310514" h="5250180">
                <a:moveTo>
                  <a:pt x="309900" y="0"/>
                </a:moveTo>
                <a:lnTo>
                  <a:pt x="265148" y="20065"/>
                </a:lnTo>
                <a:lnTo>
                  <a:pt x="225528" y="76352"/>
                </a:lnTo>
                <a:lnTo>
                  <a:pt x="208241" y="116245"/>
                </a:lnTo>
                <a:lnTo>
                  <a:pt x="192956" y="162995"/>
                </a:lnTo>
                <a:lnTo>
                  <a:pt x="179913" y="215867"/>
                </a:lnTo>
                <a:lnTo>
                  <a:pt x="169351" y="274129"/>
                </a:lnTo>
                <a:lnTo>
                  <a:pt x="161510" y="337048"/>
                </a:lnTo>
                <a:lnTo>
                  <a:pt x="156630" y="403890"/>
                </a:lnTo>
                <a:lnTo>
                  <a:pt x="154950" y="473923"/>
                </a:lnTo>
                <a:lnTo>
                  <a:pt x="154950" y="2150866"/>
                </a:lnTo>
                <a:lnTo>
                  <a:pt x="153269" y="2220899"/>
                </a:lnTo>
                <a:lnTo>
                  <a:pt x="148389" y="2287741"/>
                </a:lnTo>
                <a:lnTo>
                  <a:pt x="140548" y="2350660"/>
                </a:lnTo>
                <a:lnTo>
                  <a:pt x="129986" y="2408923"/>
                </a:lnTo>
                <a:lnTo>
                  <a:pt x="116943" y="2461795"/>
                </a:lnTo>
                <a:lnTo>
                  <a:pt x="101658" y="2508545"/>
                </a:lnTo>
                <a:lnTo>
                  <a:pt x="84371" y="2548438"/>
                </a:lnTo>
                <a:lnTo>
                  <a:pt x="44751" y="2604725"/>
                </a:lnTo>
                <a:lnTo>
                  <a:pt x="0" y="2624791"/>
                </a:lnTo>
                <a:lnTo>
                  <a:pt x="22897" y="2629929"/>
                </a:lnTo>
                <a:lnTo>
                  <a:pt x="65323" y="2668838"/>
                </a:lnTo>
                <a:lnTo>
                  <a:pt x="101658" y="2741036"/>
                </a:lnTo>
                <a:lnTo>
                  <a:pt x="116943" y="2787786"/>
                </a:lnTo>
                <a:lnTo>
                  <a:pt x="129986" y="2840658"/>
                </a:lnTo>
                <a:lnTo>
                  <a:pt x="140548" y="2898920"/>
                </a:lnTo>
                <a:lnTo>
                  <a:pt x="148389" y="2961839"/>
                </a:lnTo>
                <a:lnTo>
                  <a:pt x="153269" y="3028682"/>
                </a:lnTo>
                <a:lnTo>
                  <a:pt x="154950" y="3098715"/>
                </a:lnTo>
                <a:lnTo>
                  <a:pt x="154950" y="4775664"/>
                </a:lnTo>
                <a:lnTo>
                  <a:pt x="156630" y="4845697"/>
                </a:lnTo>
                <a:lnTo>
                  <a:pt x="161510" y="4912539"/>
                </a:lnTo>
                <a:lnTo>
                  <a:pt x="169351" y="4975458"/>
                </a:lnTo>
                <a:lnTo>
                  <a:pt x="179913" y="5033721"/>
                </a:lnTo>
                <a:lnTo>
                  <a:pt x="192956" y="5086593"/>
                </a:lnTo>
                <a:lnTo>
                  <a:pt x="208241" y="5133343"/>
                </a:lnTo>
                <a:lnTo>
                  <a:pt x="225528" y="5173236"/>
                </a:lnTo>
                <a:lnTo>
                  <a:pt x="265148" y="5229523"/>
                </a:lnTo>
                <a:lnTo>
                  <a:pt x="287002" y="5244450"/>
                </a:lnTo>
                <a:lnTo>
                  <a:pt x="309900" y="5249588"/>
                </a:lnTo>
              </a:path>
            </a:pathLst>
          </a:custGeom>
          <a:ln w="36648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84910" y="5652739"/>
            <a:ext cx="392430" cy="156464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 marR="5080">
              <a:lnSpc>
                <a:spcPts val="2890"/>
              </a:lnSpc>
              <a:spcBef>
                <a:spcPts val="670"/>
              </a:spcBef>
            </a:pP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请 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ts val="2605"/>
              </a:lnSpc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⾸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ts val="3155"/>
              </a:lnSpc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8733" y="9101779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11304" y="89949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92785" y="452208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05348" y="441527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47023" y="5164081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59594" y="505727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58448" y="5827341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71020" y="572053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25731" y="6449708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38302" y="6342905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288640" y="7164665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01211" y="705786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4732" y="779063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47303" y="768383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34732" y="844146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870F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47303" y="833465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F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请求报⽂实例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28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60717"/>
                </a:lnTo>
                <a:lnTo>
                  <a:pt x="197" y="1812086"/>
                </a:lnTo>
                <a:lnTo>
                  <a:pt x="1581" y="1853513"/>
                </a:lnTo>
                <a:lnTo>
                  <a:pt x="12649" y="1912222"/>
                </a:lnTo>
                <a:lnTo>
                  <a:pt x="49226" y="1969635"/>
                </a:lnTo>
                <a:lnTo>
                  <a:pt x="106640" y="2006212"/>
                </a:lnTo>
                <a:lnTo>
                  <a:pt x="165348" y="2017280"/>
                </a:lnTo>
                <a:lnTo>
                  <a:pt x="206776" y="2018664"/>
                </a:lnTo>
                <a:lnTo>
                  <a:pt x="258146" y="2018862"/>
                </a:lnTo>
                <a:lnTo>
                  <a:pt x="12705299" y="2018862"/>
                </a:lnTo>
                <a:lnTo>
                  <a:pt x="12756671" y="2018664"/>
                </a:lnTo>
                <a:lnTo>
                  <a:pt x="12798099" y="2017280"/>
                </a:lnTo>
                <a:lnTo>
                  <a:pt x="12856802" y="2006212"/>
                </a:lnTo>
                <a:lnTo>
                  <a:pt x="12914218" y="1969635"/>
                </a:lnTo>
                <a:lnTo>
                  <a:pt x="12950799" y="1912222"/>
                </a:lnTo>
                <a:lnTo>
                  <a:pt x="12961867" y="1853513"/>
                </a:lnTo>
                <a:lnTo>
                  <a:pt x="12963250" y="1812086"/>
                </a:lnTo>
                <a:lnTo>
                  <a:pt x="12963448" y="17607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019300"/>
          </a:xfrm>
          <a:custGeom>
            <a:avLst/>
            <a:gdLst/>
            <a:ahLst/>
            <a:cxnLst/>
            <a:rect l="l" t="t" r="r" b="b"/>
            <a:pathLst>
              <a:path w="12963525" h="2019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60717"/>
                </a:lnTo>
                <a:lnTo>
                  <a:pt x="12963250" y="1812086"/>
                </a:lnTo>
                <a:lnTo>
                  <a:pt x="12961867" y="1853513"/>
                </a:lnTo>
                <a:lnTo>
                  <a:pt x="12950799" y="1912222"/>
                </a:lnTo>
                <a:lnTo>
                  <a:pt x="12914218" y="1969635"/>
                </a:lnTo>
                <a:lnTo>
                  <a:pt x="12856802" y="2006212"/>
                </a:lnTo>
                <a:lnTo>
                  <a:pt x="12798099" y="2017280"/>
                </a:lnTo>
                <a:lnTo>
                  <a:pt x="12756671" y="2018664"/>
                </a:lnTo>
                <a:lnTo>
                  <a:pt x="12705299" y="2018862"/>
                </a:lnTo>
                <a:lnTo>
                  <a:pt x="258145" y="2018862"/>
                </a:lnTo>
                <a:lnTo>
                  <a:pt x="206775" y="2018664"/>
                </a:lnTo>
                <a:lnTo>
                  <a:pt x="165348" y="2017280"/>
                </a:lnTo>
                <a:lnTo>
                  <a:pt x="106640" y="2006212"/>
                </a:lnTo>
                <a:lnTo>
                  <a:pt x="49226" y="1969635"/>
                </a:lnTo>
                <a:lnTo>
                  <a:pt x="12650" y="1912222"/>
                </a:lnTo>
                <a:lnTo>
                  <a:pt x="1581" y="1853513"/>
                </a:lnTo>
                <a:lnTo>
                  <a:pt x="197" y="1812086"/>
                </a:lnTo>
                <a:lnTo>
                  <a:pt x="0" y="17607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81107"/>
            <a:ext cx="111125" cy="319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3233970"/>
            <a:ext cx="111125" cy="319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9763" y="2472051"/>
            <a:ext cx="11405235" cy="1131570"/>
          </a:xfrm>
          <a:prstGeom prst="rect">
            <a:avLst/>
          </a:prstGeom>
        </p:spPr>
        <p:txBody>
          <a:bodyPr wrap="square" lIns="0" tIns="176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2550" spc="60">
                <a:latin typeface="Microsoft JhengHei UI"/>
                <a:cs typeface="Microsoft JhengHei UI"/>
              </a:rPr>
              <a:t>响应报⽂的开始⾏是状态⾏。</a:t>
            </a:r>
            <a:endParaRPr sz="25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2550" spc="60">
                <a:latin typeface="Microsoft JhengHei UI"/>
                <a:cs typeface="Microsoft JhengHei UI"/>
              </a:rPr>
              <a:t>状态⾏包括</a:t>
            </a:r>
            <a:r>
              <a:rPr dirty="0" sz="2550" spc="60">
                <a:solidFill>
                  <a:srgbClr val="FF2600"/>
                </a:solidFill>
                <a:latin typeface="Microsoft JhengHei UI"/>
                <a:cs typeface="Microsoft JhengHei UI"/>
              </a:rPr>
              <a:t>三项内容</a:t>
            </a:r>
            <a:r>
              <a:rPr dirty="0" sz="2550" spc="1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550" spc="1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550" spc="40">
                <a:latin typeface="Arial"/>
                <a:cs typeface="Arial"/>
              </a:rPr>
              <a:t>HTTP</a:t>
            </a:r>
            <a:r>
              <a:rPr dirty="0" sz="2550" spc="60">
                <a:latin typeface="Arial"/>
                <a:cs typeface="Arial"/>
              </a:rPr>
              <a:t> </a:t>
            </a:r>
            <a:r>
              <a:rPr dirty="0" sz="2550" spc="60">
                <a:latin typeface="Microsoft JhengHei UI"/>
                <a:cs typeface="Microsoft JhengHei UI"/>
              </a:rPr>
              <a:t>的版本，状态码，以及解释状态码的简单短语。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响应报⽂格式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83995" y="4540886"/>
            <a:ext cx="5702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空格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63526" y="5716549"/>
            <a:ext cx="842644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状态⾏</a:t>
            </a:r>
            <a:endParaRPr sz="2150">
              <a:latin typeface="Microsoft JhengHei UI"/>
              <a:cs typeface="Microsoft JhengHei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696500" y="5533863"/>
          <a:ext cx="7204709" cy="426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74955"/>
                <a:gridCol w="274955"/>
                <a:gridCol w="1186179"/>
                <a:gridCol w="274954"/>
                <a:gridCol w="720089"/>
                <a:gridCol w="1590675"/>
                <a:gridCol w="1076960"/>
              </a:tblGrid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版本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状态码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短语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响应⾸部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10">
                          <a:latin typeface="Arial"/>
                          <a:cs typeface="Arial"/>
                        </a:rPr>
                        <a:t>……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2"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⾸部字段名：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>
                          <a:latin typeface="Microsoft JhengHei UI"/>
                          <a:cs typeface="Microsoft JhengHei UI"/>
                        </a:rPr>
                        <a:t>值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2150" spc="-5">
                          <a:latin typeface="Arial"/>
                          <a:cs typeface="Arial"/>
                        </a:rPr>
                        <a:t>CRLF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26072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空⾏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8025">
                <a:tc gridSpan="6"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实体主体（有些响应报⽂不⽤）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2150" spc="-10">
                          <a:latin typeface="Microsoft JhengHei UI"/>
                          <a:cs typeface="Microsoft JhengHei UI"/>
                        </a:rPr>
                        <a:t>响应体</a:t>
                      </a:r>
                      <a:endParaRPr sz="21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1468760" y="4976811"/>
            <a:ext cx="893444" cy="370205"/>
          </a:xfrm>
          <a:custGeom>
            <a:avLst/>
            <a:gdLst/>
            <a:ahLst/>
            <a:cxnLst/>
            <a:rect l="l" t="t" r="r" b="b"/>
            <a:pathLst>
              <a:path w="893445" h="370204">
                <a:moveTo>
                  <a:pt x="0" y="0"/>
                </a:moveTo>
                <a:lnTo>
                  <a:pt x="0" y="226171"/>
                </a:lnTo>
                <a:lnTo>
                  <a:pt x="893166" y="226171"/>
                </a:lnTo>
                <a:lnTo>
                  <a:pt x="893166" y="359151"/>
                </a:lnTo>
                <a:lnTo>
                  <a:pt x="893166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311667" y="533596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15383" y="4976811"/>
            <a:ext cx="853440" cy="370205"/>
          </a:xfrm>
          <a:custGeom>
            <a:avLst/>
            <a:gdLst/>
            <a:ahLst/>
            <a:cxnLst/>
            <a:rect l="l" t="t" r="r" b="b"/>
            <a:pathLst>
              <a:path w="853440" h="370204">
                <a:moveTo>
                  <a:pt x="853377" y="0"/>
                </a:moveTo>
                <a:lnTo>
                  <a:pt x="853377" y="225124"/>
                </a:lnTo>
                <a:lnTo>
                  <a:pt x="0" y="225124"/>
                </a:lnTo>
                <a:lnTo>
                  <a:pt x="0" y="359151"/>
                </a:lnTo>
                <a:lnTo>
                  <a:pt x="0" y="3696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65123" y="533596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779928" y="4540886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latin typeface="Microsoft JhengHei UI"/>
                <a:cs typeface="Microsoft JhengHei UI"/>
              </a:rPr>
              <a:t>回⻋换⾏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337115" y="4977290"/>
            <a:ext cx="0" cy="419100"/>
          </a:xfrm>
          <a:custGeom>
            <a:avLst/>
            <a:gdLst/>
            <a:ahLst/>
            <a:cxnLst/>
            <a:rect l="l" t="t" r="r" b="b"/>
            <a:pathLst>
              <a:path w="0" h="419100">
                <a:moveTo>
                  <a:pt x="0" y="0"/>
                </a:moveTo>
                <a:lnTo>
                  <a:pt x="0" y="408610"/>
                </a:lnTo>
                <a:lnTo>
                  <a:pt x="0" y="4190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86854" y="538590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56654" y="6409611"/>
            <a:ext cx="158750" cy="1814195"/>
          </a:xfrm>
          <a:custGeom>
            <a:avLst/>
            <a:gdLst/>
            <a:ahLst/>
            <a:cxnLst/>
            <a:rect l="l" t="t" r="r" b="b"/>
            <a:pathLst>
              <a:path w="158750" h="1814195">
                <a:moveTo>
                  <a:pt x="0" y="0"/>
                </a:moveTo>
                <a:lnTo>
                  <a:pt x="30795" y="12870"/>
                </a:lnTo>
                <a:lnTo>
                  <a:pt x="55944" y="47969"/>
                </a:lnTo>
                <a:lnTo>
                  <a:pt x="72899" y="100028"/>
                </a:lnTo>
                <a:lnTo>
                  <a:pt x="79117" y="163778"/>
                </a:lnTo>
                <a:lnTo>
                  <a:pt x="79117" y="743295"/>
                </a:lnTo>
                <a:lnTo>
                  <a:pt x="85334" y="807045"/>
                </a:lnTo>
                <a:lnTo>
                  <a:pt x="102289" y="859104"/>
                </a:lnTo>
                <a:lnTo>
                  <a:pt x="127438" y="894204"/>
                </a:lnTo>
                <a:lnTo>
                  <a:pt x="158234" y="907074"/>
                </a:lnTo>
                <a:lnTo>
                  <a:pt x="127438" y="919945"/>
                </a:lnTo>
                <a:lnTo>
                  <a:pt x="102289" y="955044"/>
                </a:lnTo>
                <a:lnTo>
                  <a:pt x="85334" y="1007103"/>
                </a:lnTo>
                <a:lnTo>
                  <a:pt x="79117" y="1070853"/>
                </a:lnTo>
                <a:lnTo>
                  <a:pt x="79117" y="1650372"/>
                </a:lnTo>
                <a:lnTo>
                  <a:pt x="72899" y="1714122"/>
                </a:lnTo>
                <a:lnTo>
                  <a:pt x="55944" y="1766181"/>
                </a:lnTo>
                <a:lnTo>
                  <a:pt x="30795" y="1801280"/>
                </a:lnTo>
                <a:lnTo>
                  <a:pt x="0" y="1814151"/>
                </a:lnTo>
              </a:path>
            </a:pathLst>
          </a:custGeom>
          <a:ln w="26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641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616575"/>
          </a:xfrm>
          <a:custGeom>
            <a:avLst/>
            <a:gdLst/>
            <a:ahLst/>
            <a:cxnLst/>
            <a:rect l="l" t="t" r="r" b="b"/>
            <a:pathLst>
              <a:path w="12963525" h="56165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358152"/>
                </a:lnTo>
                <a:lnTo>
                  <a:pt x="197" y="5409521"/>
                </a:lnTo>
                <a:lnTo>
                  <a:pt x="1581" y="5450948"/>
                </a:lnTo>
                <a:lnTo>
                  <a:pt x="12649" y="5509657"/>
                </a:lnTo>
                <a:lnTo>
                  <a:pt x="49226" y="5567070"/>
                </a:lnTo>
                <a:lnTo>
                  <a:pt x="106640" y="5603647"/>
                </a:lnTo>
                <a:lnTo>
                  <a:pt x="165348" y="5614715"/>
                </a:lnTo>
                <a:lnTo>
                  <a:pt x="206776" y="5616099"/>
                </a:lnTo>
                <a:lnTo>
                  <a:pt x="258146" y="5616297"/>
                </a:lnTo>
                <a:lnTo>
                  <a:pt x="12705299" y="5616297"/>
                </a:lnTo>
                <a:lnTo>
                  <a:pt x="12756671" y="5616099"/>
                </a:lnTo>
                <a:lnTo>
                  <a:pt x="12798099" y="5614715"/>
                </a:lnTo>
                <a:lnTo>
                  <a:pt x="12856802" y="5603647"/>
                </a:lnTo>
                <a:lnTo>
                  <a:pt x="12914218" y="5567070"/>
                </a:lnTo>
                <a:lnTo>
                  <a:pt x="12950799" y="5509657"/>
                </a:lnTo>
                <a:lnTo>
                  <a:pt x="12961867" y="5450948"/>
                </a:lnTo>
                <a:lnTo>
                  <a:pt x="12963250" y="5409521"/>
                </a:lnTo>
                <a:lnTo>
                  <a:pt x="12963448" y="535815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616575"/>
          </a:xfrm>
          <a:custGeom>
            <a:avLst/>
            <a:gdLst/>
            <a:ahLst/>
            <a:cxnLst/>
            <a:rect l="l" t="t" r="r" b="b"/>
            <a:pathLst>
              <a:path w="12963525" h="56165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358152"/>
                </a:lnTo>
                <a:lnTo>
                  <a:pt x="12963250" y="5409521"/>
                </a:lnTo>
                <a:lnTo>
                  <a:pt x="12961867" y="5450948"/>
                </a:lnTo>
                <a:lnTo>
                  <a:pt x="12950799" y="5509657"/>
                </a:lnTo>
                <a:lnTo>
                  <a:pt x="12914218" y="5567070"/>
                </a:lnTo>
                <a:lnTo>
                  <a:pt x="12856802" y="5603647"/>
                </a:lnTo>
                <a:lnTo>
                  <a:pt x="12798099" y="5614715"/>
                </a:lnTo>
                <a:lnTo>
                  <a:pt x="12756671" y="5616099"/>
                </a:lnTo>
                <a:lnTo>
                  <a:pt x="12705299" y="5616297"/>
                </a:lnTo>
                <a:lnTo>
                  <a:pt x="258145" y="5616297"/>
                </a:lnTo>
                <a:lnTo>
                  <a:pt x="206775" y="5616099"/>
                </a:lnTo>
                <a:lnTo>
                  <a:pt x="165348" y="5614715"/>
                </a:lnTo>
                <a:lnTo>
                  <a:pt x="106640" y="5603647"/>
                </a:lnTo>
                <a:lnTo>
                  <a:pt x="49226" y="5567070"/>
                </a:lnTo>
                <a:lnTo>
                  <a:pt x="12650" y="5509657"/>
                </a:lnTo>
                <a:lnTo>
                  <a:pt x="1581" y="5450948"/>
                </a:lnTo>
                <a:lnTo>
                  <a:pt x="197" y="5409521"/>
                </a:lnTo>
                <a:lnTo>
                  <a:pt x="0" y="535815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927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7115" y="2434046"/>
            <a:ext cx="11306175" cy="1357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状态代码由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三位数字组成</a:t>
            </a:r>
            <a:r>
              <a:rPr dirty="0" sz="3050" spc="50">
                <a:latin typeface="Microsoft JhengHei UI"/>
                <a:cs typeface="Microsoft JhengHei UI"/>
              </a:rPr>
              <a:t>，第⼀个数字定义了响应的类别，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共分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5 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种类别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4068" y="467824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534429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601035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67641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753490"/>
            <a:ext cx="10171430" cy="335597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5"/>
              </a:spcBef>
              <a:buClr>
                <a:srgbClr val="000000"/>
              </a:buClr>
              <a:buSzPct val="73770"/>
              <a:buChar char="•"/>
              <a:tabLst>
                <a:tab pos="442595" algn="l"/>
                <a:tab pos="443230" algn="l"/>
              </a:tabLst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1xx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050" spc="50">
                <a:latin typeface="Microsoft JhengHei UI"/>
                <a:cs typeface="Microsoft JhengHei UI"/>
              </a:rPr>
              <a:t>指示信息</a:t>
            </a:r>
            <a:r>
              <a:rPr dirty="0" sz="3050" spc="50">
                <a:latin typeface="Arial"/>
                <a:cs typeface="Arial"/>
              </a:rPr>
              <a:t>——</a:t>
            </a:r>
            <a:r>
              <a:rPr dirty="0" sz="3050" spc="50">
                <a:latin typeface="Microsoft JhengHei UI"/>
                <a:cs typeface="Microsoft JhengHei UI"/>
              </a:rPr>
              <a:t>表示请求已接收，继续处理；</a:t>
            </a:r>
            <a:endParaRPr sz="30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2xx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050" spc="50">
                <a:latin typeface="Microsoft JhengHei UI"/>
                <a:cs typeface="Microsoft JhengHei UI"/>
              </a:rPr>
              <a:t>成功</a:t>
            </a:r>
            <a:r>
              <a:rPr dirty="0" sz="3050" spc="50">
                <a:latin typeface="Arial"/>
                <a:cs typeface="Arial"/>
              </a:rPr>
              <a:t>——</a:t>
            </a:r>
            <a:r>
              <a:rPr dirty="0" sz="3050" spc="50">
                <a:latin typeface="Microsoft JhengHei UI"/>
                <a:cs typeface="Microsoft JhengHei UI"/>
              </a:rPr>
              <a:t>表示请求已被成功接收、理解和接受；</a:t>
            </a:r>
            <a:endParaRPr sz="30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3xx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050" spc="50">
                <a:latin typeface="Microsoft JhengHei UI"/>
                <a:cs typeface="Microsoft JhengHei UI"/>
              </a:rPr>
              <a:t>重定向</a:t>
            </a:r>
            <a:r>
              <a:rPr dirty="0" sz="3050" spc="50">
                <a:latin typeface="Arial"/>
                <a:cs typeface="Arial"/>
              </a:rPr>
              <a:t>——</a:t>
            </a:r>
            <a:r>
              <a:rPr dirty="0" sz="3050" spc="50">
                <a:latin typeface="Microsoft JhengHei UI"/>
                <a:cs typeface="Microsoft JhengHei UI"/>
              </a:rPr>
              <a:t>要完成请求必须进⾏更进⼀步的操作；</a:t>
            </a:r>
            <a:endParaRPr sz="30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4xx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050" spc="50">
                <a:latin typeface="Microsoft JhengHei UI"/>
                <a:cs typeface="Microsoft JhengHei UI"/>
              </a:rPr>
              <a:t>客户端错误</a:t>
            </a:r>
            <a:r>
              <a:rPr dirty="0" sz="3050" spc="50">
                <a:latin typeface="Arial"/>
                <a:cs typeface="Arial"/>
              </a:rPr>
              <a:t>——</a:t>
            </a:r>
            <a:r>
              <a:rPr dirty="0" sz="3050" spc="50">
                <a:latin typeface="Microsoft JhengHei UI"/>
                <a:cs typeface="Microsoft JhengHei UI"/>
              </a:rPr>
              <a:t>请求有语法错误或请求⽆法实现；</a:t>
            </a:r>
            <a:endParaRPr sz="30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5xx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050" spc="50">
                <a:latin typeface="Microsoft JhengHei UI"/>
                <a:cs typeface="Microsoft JhengHei UI"/>
              </a:rPr>
              <a:t>服务器端错误</a:t>
            </a:r>
            <a:r>
              <a:rPr dirty="0" sz="3050" spc="50">
                <a:latin typeface="Arial"/>
                <a:cs typeface="Arial"/>
              </a:rPr>
              <a:t>——</a:t>
            </a:r>
            <a:r>
              <a:rPr dirty="0" sz="3050" spc="50">
                <a:latin typeface="Microsoft JhengHei UI"/>
                <a:cs typeface="Microsoft JhengHei UI"/>
              </a:rPr>
              <a:t>服务器未能实现合法的请求。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响应报⽂格式（状态码）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9162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8367395"/>
          </a:xfrm>
          <a:custGeom>
            <a:avLst/>
            <a:gdLst/>
            <a:ahLst/>
            <a:cxnLst/>
            <a:rect l="l" t="t" r="r" b="b"/>
            <a:pathLst>
              <a:path w="12963525" h="83673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109014"/>
                </a:lnTo>
                <a:lnTo>
                  <a:pt x="197" y="8160383"/>
                </a:lnTo>
                <a:lnTo>
                  <a:pt x="1581" y="8201811"/>
                </a:lnTo>
                <a:lnTo>
                  <a:pt x="12649" y="8260519"/>
                </a:lnTo>
                <a:lnTo>
                  <a:pt x="49226" y="8317932"/>
                </a:lnTo>
                <a:lnTo>
                  <a:pt x="106640" y="8354509"/>
                </a:lnTo>
                <a:lnTo>
                  <a:pt x="165348" y="8365578"/>
                </a:lnTo>
                <a:lnTo>
                  <a:pt x="206776" y="8366961"/>
                </a:lnTo>
                <a:lnTo>
                  <a:pt x="258146" y="8367159"/>
                </a:lnTo>
                <a:lnTo>
                  <a:pt x="12705299" y="8367159"/>
                </a:lnTo>
                <a:lnTo>
                  <a:pt x="12756671" y="8366961"/>
                </a:lnTo>
                <a:lnTo>
                  <a:pt x="12798099" y="8365578"/>
                </a:lnTo>
                <a:lnTo>
                  <a:pt x="12856802" y="8354509"/>
                </a:lnTo>
                <a:lnTo>
                  <a:pt x="12914218" y="8317932"/>
                </a:lnTo>
                <a:lnTo>
                  <a:pt x="12950799" y="8260519"/>
                </a:lnTo>
                <a:lnTo>
                  <a:pt x="12961867" y="8201811"/>
                </a:lnTo>
                <a:lnTo>
                  <a:pt x="12963250" y="8160383"/>
                </a:lnTo>
                <a:lnTo>
                  <a:pt x="12963448" y="810901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8367395"/>
          </a:xfrm>
          <a:custGeom>
            <a:avLst/>
            <a:gdLst/>
            <a:ahLst/>
            <a:cxnLst/>
            <a:rect l="l" t="t" r="r" b="b"/>
            <a:pathLst>
              <a:path w="12963525" h="83673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109013"/>
                </a:lnTo>
                <a:lnTo>
                  <a:pt x="12963250" y="8160383"/>
                </a:lnTo>
                <a:lnTo>
                  <a:pt x="12961867" y="8201811"/>
                </a:lnTo>
                <a:lnTo>
                  <a:pt x="12950799" y="8260519"/>
                </a:lnTo>
                <a:lnTo>
                  <a:pt x="12914218" y="8317932"/>
                </a:lnTo>
                <a:lnTo>
                  <a:pt x="12856802" y="8354508"/>
                </a:lnTo>
                <a:lnTo>
                  <a:pt x="12798099" y="8365578"/>
                </a:lnTo>
                <a:lnTo>
                  <a:pt x="12756671" y="8366962"/>
                </a:lnTo>
                <a:lnTo>
                  <a:pt x="12705299" y="8367159"/>
                </a:lnTo>
                <a:lnTo>
                  <a:pt x="258145" y="8367159"/>
                </a:lnTo>
                <a:lnTo>
                  <a:pt x="206775" y="8366962"/>
                </a:lnTo>
                <a:lnTo>
                  <a:pt x="165348" y="8365578"/>
                </a:lnTo>
                <a:lnTo>
                  <a:pt x="106640" y="8354508"/>
                </a:lnTo>
                <a:lnTo>
                  <a:pt x="49226" y="8317932"/>
                </a:lnTo>
                <a:lnTo>
                  <a:pt x="12650" y="8260519"/>
                </a:lnTo>
                <a:lnTo>
                  <a:pt x="1581" y="8201811"/>
                </a:lnTo>
                <a:lnTo>
                  <a:pt x="197" y="8160383"/>
                </a:lnTo>
                <a:lnTo>
                  <a:pt x="0" y="810901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89156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7115" y="2628077"/>
            <a:ext cx="2099945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65">
                <a:solidFill>
                  <a:srgbClr val="FF2600"/>
                </a:solidFill>
                <a:latin typeface="Microsoft JhengHei UI"/>
                <a:cs typeface="Microsoft JhengHei UI"/>
              </a:rPr>
              <a:t>⼀些例⼦</a:t>
            </a:r>
            <a:r>
              <a:rPr dirty="0" sz="3200" spc="10">
                <a:latin typeface="Microsoft JhengHei UI"/>
                <a:cs typeface="Microsoft JhengHei UI"/>
              </a:rPr>
              <a:t>：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1491" y="4059542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1491" y="5429929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1491" y="6121801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1491" y="6813674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1491" y="8197420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1491" y="8889293"/>
            <a:ext cx="13271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1491" y="3104755"/>
            <a:ext cx="10985500" cy="6931025"/>
          </a:xfrm>
          <a:prstGeom prst="rect">
            <a:avLst/>
          </a:prstGeom>
        </p:spPr>
        <p:txBody>
          <a:bodyPr wrap="square" lIns="0" tIns="216535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705"/>
              </a:spcBef>
              <a:buClr>
                <a:srgbClr val="000000"/>
              </a:buClr>
              <a:buSzPct val="75000"/>
              <a:buChar char="•"/>
              <a:tabLst>
                <a:tab pos="442595" algn="l"/>
                <a:tab pos="443230" algn="l"/>
              </a:tabLst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200</a:t>
            </a:r>
            <a:r>
              <a:rPr dirty="0" sz="320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2600"/>
                </a:solidFill>
                <a:latin typeface="Arial"/>
                <a:cs typeface="Arial"/>
              </a:rPr>
              <a:t>OK</a:t>
            </a:r>
            <a:r>
              <a:rPr dirty="0" sz="3200" spc="60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客户端请求成功；</a:t>
            </a:r>
            <a:endParaRPr sz="3200">
              <a:latin typeface="Microsoft JhengHei UI"/>
              <a:cs typeface="Microsoft JhengHei UI"/>
            </a:endParaRPr>
          </a:p>
          <a:p>
            <a:pPr lvl="1" marL="442595" marR="175260">
              <a:lnSpc>
                <a:spcPts val="5450"/>
              </a:lnSpc>
              <a:spcBef>
                <a:spcPts val="445"/>
              </a:spcBef>
              <a:buAutoNum type="arabicPlain" startAt="400"/>
              <a:tabLst>
                <a:tab pos="1271270" algn="l"/>
              </a:tabLst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Bad</a:t>
            </a:r>
            <a:r>
              <a:rPr dirty="0" sz="3200" spc="20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2600"/>
                </a:solidFill>
                <a:latin typeface="Arial"/>
                <a:cs typeface="Arial"/>
              </a:rPr>
              <a:t>Request</a:t>
            </a:r>
            <a:r>
              <a:rPr dirty="0" sz="3200" spc="55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客户端请求有语法错误，不能被服务 器所理解；</a:t>
            </a:r>
            <a:endParaRPr sz="3200">
              <a:latin typeface="Microsoft JhengHei UI"/>
              <a:cs typeface="Microsoft JhengHei UI"/>
            </a:endParaRPr>
          </a:p>
          <a:p>
            <a:pPr lvl="1" marL="442595">
              <a:lnSpc>
                <a:spcPct val="100000"/>
              </a:lnSpc>
              <a:spcBef>
                <a:spcPts val="1050"/>
              </a:spcBef>
              <a:buAutoNum type="arabicPlain" startAt="400"/>
              <a:tabLst>
                <a:tab pos="1271270" algn="l"/>
              </a:tabLst>
            </a:pPr>
            <a:r>
              <a:rPr dirty="0" sz="3200" spc="55">
                <a:solidFill>
                  <a:srgbClr val="FF2600"/>
                </a:solidFill>
                <a:latin typeface="Arial"/>
                <a:cs typeface="Arial"/>
              </a:rPr>
              <a:t>Unauthorized</a:t>
            </a:r>
            <a:r>
              <a:rPr dirty="0" sz="3200" spc="55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认证失败，请求未被接受；</a:t>
            </a:r>
            <a:endParaRPr sz="32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610"/>
              </a:spcBef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403</a:t>
            </a:r>
            <a:r>
              <a:rPr dirty="0" sz="3200" spc="14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2600"/>
                </a:solidFill>
                <a:latin typeface="Arial"/>
                <a:cs typeface="Arial"/>
              </a:rPr>
              <a:t>Forbidden</a:t>
            </a:r>
            <a:r>
              <a:rPr dirty="0" sz="3200" spc="60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服务器收到请求，但是拒绝提供服务；</a:t>
            </a:r>
            <a:endParaRPr sz="3200">
              <a:latin typeface="Microsoft JhengHei UI"/>
              <a:cs typeface="Microsoft JhengHei UI"/>
            </a:endParaRPr>
          </a:p>
          <a:p>
            <a:pPr marL="442595" marR="645795">
              <a:lnSpc>
                <a:spcPts val="5450"/>
              </a:lnSpc>
              <a:spcBef>
                <a:spcPts val="445"/>
              </a:spcBef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404</a:t>
            </a:r>
            <a:r>
              <a:rPr dirty="0" sz="3200" spc="1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35">
                <a:solidFill>
                  <a:srgbClr val="FF2600"/>
                </a:solidFill>
                <a:latin typeface="Arial"/>
                <a:cs typeface="Arial"/>
              </a:rPr>
              <a:t>Not</a:t>
            </a:r>
            <a:r>
              <a:rPr dirty="0" sz="3200" spc="1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2600"/>
                </a:solidFill>
                <a:latin typeface="Arial"/>
                <a:cs typeface="Arial"/>
              </a:rPr>
              <a:t>Found</a:t>
            </a:r>
            <a:r>
              <a:rPr dirty="0" sz="3200" spc="6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请求资源不存在，或者输⼊了错误的 </a:t>
            </a:r>
            <a:r>
              <a:rPr dirty="0" sz="3200" spc="50">
                <a:latin typeface="Arial"/>
                <a:cs typeface="Arial"/>
              </a:rPr>
              <a:t>URL</a:t>
            </a:r>
            <a:r>
              <a:rPr dirty="0" sz="3200" spc="50">
                <a:latin typeface="Microsoft JhengHei UI"/>
                <a:cs typeface="Microsoft JhengHei UI"/>
              </a:rPr>
              <a:t>；</a:t>
            </a:r>
            <a:endParaRPr sz="32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160"/>
              </a:spcBef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500</a:t>
            </a:r>
            <a:r>
              <a:rPr dirty="0" sz="3200" spc="1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2600"/>
                </a:solidFill>
                <a:latin typeface="Arial"/>
                <a:cs typeface="Arial"/>
              </a:rPr>
              <a:t>Internal</a:t>
            </a:r>
            <a:r>
              <a:rPr dirty="0" sz="3200" spc="1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2600"/>
                </a:solidFill>
                <a:latin typeface="Arial"/>
                <a:cs typeface="Arial"/>
              </a:rPr>
              <a:t>Server</a:t>
            </a:r>
            <a:r>
              <a:rPr dirty="0" sz="3200" spc="1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2600"/>
                </a:solidFill>
                <a:latin typeface="Arial"/>
                <a:cs typeface="Arial"/>
              </a:rPr>
              <a:t>Error</a:t>
            </a:r>
            <a:r>
              <a:rPr dirty="0" sz="3200" spc="50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服务器发⽣不可预期的错误；</a:t>
            </a:r>
            <a:endParaRPr sz="3200">
              <a:latin typeface="Microsoft JhengHei UI"/>
              <a:cs typeface="Microsoft JhengHei UI"/>
            </a:endParaRPr>
          </a:p>
          <a:p>
            <a:pPr marL="442595" marR="278130">
              <a:lnSpc>
                <a:spcPts val="5450"/>
              </a:lnSpc>
              <a:spcBef>
                <a:spcPts val="445"/>
              </a:spcBef>
            </a:pPr>
            <a:r>
              <a:rPr dirty="0" sz="3200" spc="40">
                <a:solidFill>
                  <a:srgbClr val="FF2600"/>
                </a:solidFill>
                <a:latin typeface="Arial"/>
                <a:cs typeface="Arial"/>
              </a:rPr>
              <a:t>503</a:t>
            </a:r>
            <a:r>
              <a:rPr dirty="0" sz="3200" spc="1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2600"/>
                </a:solidFill>
                <a:latin typeface="Arial"/>
                <a:cs typeface="Arial"/>
              </a:rPr>
              <a:t>Server</a:t>
            </a:r>
            <a:r>
              <a:rPr dirty="0" sz="3200" spc="1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2600"/>
                </a:solidFill>
                <a:latin typeface="Arial"/>
                <a:cs typeface="Arial"/>
              </a:rPr>
              <a:t>Unavailable</a:t>
            </a:r>
            <a:r>
              <a:rPr dirty="0" sz="3200" spc="55">
                <a:latin typeface="Microsoft JhengHei UI"/>
                <a:cs typeface="Microsoft JhengHei UI"/>
              </a:rPr>
              <a:t>：</a:t>
            </a:r>
            <a:r>
              <a:rPr dirty="0" sz="3200" spc="65">
                <a:latin typeface="Microsoft JhengHei UI"/>
                <a:cs typeface="Microsoft JhengHei UI"/>
              </a:rPr>
              <a:t>服务器当前不能处理客户端的 请求，⼀段时间后可能恢复正常。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响应报⽂格式（状态码）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6998" y="3925609"/>
            <a:ext cx="2896235" cy="379730"/>
          </a:xfrm>
          <a:custGeom>
            <a:avLst/>
            <a:gdLst/>
            <a:ahLst/>
            <a:cxnLst/>
            <a:rect l="l" t="t" r="r" b="b"/>
            <a:pathLst>
              <a:path w="2896235" h="379729">
                <a:moveTo>
                  <a:pt x="0" y="0"/>
                </a:moveTo>
                <a:lnTo>
                  <a:pt x="2896111" y="0"/>
                </a:lnTo>
                <a:lnTo>
                  <a:pt x="2896111" y="379569"/>
                </a:lnTo>
                <a:lnTo>
                  <a:pt x="0" y="3795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15870" y="3925609"/>
            <a:ext cx="2896235" cy="235585"/>
          </a:xfrm>
          <a:custGeom>
            <a:avLst/>
            <a:gdLst/>
            <a:ahLst/>
            <a:cxnLst/>
            <a:rect l="l" t="t" r="r" b="b"/>
            <a:pathLst>
              <a:path w="2896234" h="235585">
                <a:moveTo>
                  <a:pt x="0" y="235200"/>
                </a:moveTo>
                <a:lnTo>
                  <a:pt x="2896111" y="235200"/>
                </a:lnTo>
                <a:lnTo>
                  <a:pt x="2896111" y="0"/>
                </a:lnTo>
                <a:lnTo>
                  <a:pt x="0" y="0"/>
                </a:lnTo>
                <a:lnTo>
                  <a:pt x="0" y="23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15870" y="3925609"/>
            <a:ext cx="2896235" cy="379730"/>
          </a:xfrm>
          <a:custGeom>
            <a:avLst/>
            <a:gdLst/>
            <a:ahLst/>
            <a:cxnLst/>
            <a:rect l="l" t="t" r="r" b="b"/>
            <a:pathLst>
              <a:path w="2896234" h="379729">
                <a:moveTo>
                  <a:pt x="0" y="0"/>
                </a:moveTo>
                <a:lnTo>
                  <a:pt x="2896111" y="0"/>
                </a:lnTo>
                <a:lnTo>
                  <a:pt x="2896111" y="379569"/>
                </a:lnTo>
                <a:lnTo>
                  <a:pt x="0" y="3795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34317" y="4160809"/>
            <a:ext cx="6330315" cy="166370"/>
          </a:xfrm>
          <a:custGeom>
            <a:avLst/>
            <a:gdLst/>
            <a:ahLst/>
            <a:cxnLst/>
            <a:rect l="l" t="t" r="r" b="b"/>
            <a:pathLst>
              <a:path w="6330315" h="166370">
                <a:moveTo>
                  <a:pt x="0" y="166291"/>
                </a:moveTo>
                <a:lnTo>
                  <a:pt x="6330302" y="166291"/>
                </a:lnTo>
                <a:lnTo>
                  <a:pt x="6330302" y="0"/>
                </a:lnTo>
                <a:lnTo>
                  <a:pt x="0" y="0"/>
                </a:lnTo>
                <a:lnTo>
                  <a:pt x="0" y="166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23879" y="2450886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19819" y="3070320"/>
            <a:ext cx="0" cy="858519"/>
          </a:xfrm>
          <a:custGeom>
            <a:avLst/>
            <a:gdLst/>
            <a:ahLst/>
            <a:cxnLst/>
            <a:rect l="l" t="t" r="r" b="b"/>
            <a:pathLst>
              <a:path w="0" h="858520">
                <a:moveTo>
                  <a:pt x="0" y="8580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71685" y="4104425"/>
            <a:ext cx="5556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5">
                <a:latin typeface="Arial"/>
                <a:cs typeface="Arial"/>
              </a:rPr>
              <a:t>rg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0949" y="4104425"/>
            <a:ext cx="7181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9597" y="4104425"/>
            <a:ext cx="6375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edu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48623" y="4622671"/>
            <a:ext cx="7149129" cy="5457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84953" y="5707798"/>
            <a:ext cx="6718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ABC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956" y="690017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X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0761" y="690017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66978" y="8175337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u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58480" y="8175337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6269" y="817026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w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1176" y="8175337"/>
            <a:ext cx="1130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1471" y="5224319"/>
            <a:ext cx="21437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域：</a:t>
            </a:r>
            <a:r>
              <a:rPr dirty="0" sz="2850" spc="10">
                <a:latin typeface="Arial"/>
                <a:cs typeface="Arial"/>
              </a:rPr>
              <a:t>abc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18960000">
            <a:off x="2172299" y="6551295"/>
            <a:ext cx="2149920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85"/>
              </a:lnSpc>
            </a:pPr>
            <a:r>
              <a:rPr dirty="0" sz="2850" spc="30">
                <a:latin typeface="Microsoft JhengHei UI"/>
                <a:cs typeface="Microsoft JhengHei UI"/>
              </a:rPr>
              <a:t>区：</a:t>
            </a:r>
            <a:r>
              <a:rPr dirty="0" sz="2850" spc="10">
                <a:latin typeface="Arial"/>
                <a:cs typeface="Arial"/>
              </a:rPr>
              <a:t>abc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01544" y="4905983"/>
            <a:ext cx="7135495" cy="5142865"/>
          </a:xfrm>
          <a:custGeom>
            <a:avLst/>
            <a:gdLst/>
            <a:ahLst/>
            <a:cxnLst/>
            <a:rect l="l" t="t" r="r" b="b"/>
            <a:pathLst>
              <a:path w="7135494" h="5142865">
                <a:moveTo>
                  <a:pt x="341186" y="0"/>
                </a:moveTo>
                <a:lnTo>
                  <a:pt x="6793709" y="0"/>
                </a:lnTo>
                <a:lnTo>
                  <a:pt x="6861603" y="261"/>
                </a:lnTo>
                <a:lnTo>
                  <a:pt x="6916357" y="2089"/>
                </a:lnTo>
                <a:lnTo>
                  <a:pt x="6959847" y="7053"/>
                </a:lnTo>
                <a:lnTo>
                  <a:pt x="7034762" y="36876"/>
                </a:lnTo>
                <a:lnTo>
                  <a:pt x="7069833" y="65062"/>
                </a:lnTo>
                <a:lnTo>
                  <a:pt x="7098019" y="100133"/>
                </a:lnTo>
                <a:lnTo>
                  <a:pt x="7118175" y="140944"/>
                </a:lnTo>
                <a:lnTo>
                  <a:pt x="7132805" y="218538"/>
                </a:lnTo>
                <a:lnTo>
                  <a:pt x="7134634" y="273292"/>
                </a:lnTo>
                <a:lnTo>
                  <a:pt x="7134895" y="341186"/>
                </a:lnTo>
                <a:lnTo>
                  <a:pt x="7134895" y="4801440"/>
                </a:lnTo>
                <a:lnTo>
                  <a:pt x="7134634" y="4869334"/>
                </a:lnTo>
                <a:lnTo>
                  <a:pt x="7132805" y="4924088"/>
                </a:lnTo>
                <a:lnTo>
                  <a:pt x="7127842" y="4967578"/>
                </a:lnTo>
                <a:lnTo>
                  <a:pt x="7098019" y="5042493"/>
                </a:lnTo>
                <a:lnTo>
                  <a:pt x="7069833" y="5077564"/>
                </a:lnTo>
                <a:lnTo>
                  <a:pt x="7034762" y="5105750"/>
                </a:lnTo>
                <a:lnTo>
                  <a:pt x="6993951" y="5125906"/>
                </a:lnTo>
                <a:lnTo>
                  <a:pt x="6916357" y="5140536"/>
                </a:lnTo>
                <a:lnTo>
                  <a:pt x="6861603" y="5142365"/>
                </a:lnTo>
                <a:lnTo>
                  <a:pt x="6793709" y="5142626"/>
                </a:lnTo>
                <a:lnTo>
                  <a:pt x="341186" y="5142626"/>
                </a:lnTo>
                <a:lnTo>
                  <a:pt x="273292" y="5142365"/>
                </a:lnTo>
                <a:lnTo>
                  <a:pt x="218538" y="5140536"/>
                </a:lnTo>
                <a:lnTo>
                  <a:pt x="175048" y="5135572"/>
                </a:lnTo>
                <a:lnTo>
                  <a:pt x="100133" y="5105750"/>
                </a:lnTo>
                <a:lnTo>
                  <a:pt x="65062" y="5077564"/>
                </a:lnTo>
                <a:lnTo>
                  <a:pt x="36876" y="5042493"/>
                </a:lnTo>
                <a:lnTo>
                  <a:pt x="16719" y="5001682"/>
                </a:lnTo>
                <a:lnTo>
                  <a:pt x="2089" y="4924088"/>
                </a:lnTo>
                <a:lnTo>
                  <a:pt x="261" y="4869334"/>
                </a:lnTo>
                <a:lnTo>
                  <a:pt x="0" y="4801440"/>
                </a:lnTo>
                <a:lnTo>
                  <a:pt x="0" y="341186"/>
                </a:lnTo>
                <a:lnTo>
                  <a:pt x="261" y="273292"/>
                </a:lnTo>
                <a:lnTo>
                  <a:pt x="2089" y="218538"/>
                </a:lnTo>
                <a:lnTo>
                  <a:pt x="7053" y="175048"/>
                </a:lnTo>
                <a:lnTo>
                  <a:pt x="36876" y="100133"/>
                </a:lnTo>
                <a:lnTo>
                  <a:pt x="65062" y="65062"/>
                </a:lnTo>
                <a:lnTo>
                  <a:pt x="100133" y="36876"/>
                </a:lnTo>
                <a:lnTo>
                  <a:pt x="140944" y="16719"/>
                </a:lnTo>
                <a:lnTo>
                  <a:pt x="218538" y="2089"/>
                </a:lnTo>
                <a:lnTo>
                  <a:pt x="273292" y="261"/>
                </a:lnTo>
                <a:lnTo>
                  <a:pt x="341186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219695" y="6417297"/>
            <a:ext cx="1393423" cy="2706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39630" y="4601729"/>
            <a:ext cx="5495611" cy="4498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983838" y="5707798"/>
            <a:ext cx="6718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ABC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31848" y="690017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X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799656" y="690017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5865" y="8175337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u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657364" y="8175337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05159" y="817026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w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860063" y="8175337"/>
            <a:ext cx="1130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59145" y="5220180"/>
            <a:ext cx="21437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域：</a:t>
            </a:r>
            <a:r>
              <a:rPr dirty="0" sz="2850" spc="10">
                <a:latin typeface="Arial"/>
                <a:cs typeface="Arial"/>
              </a:rPr>
              <a:t>abc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 rot="18960000">
            <a:off x="11974727" y="6523807"/>
            <a:ext cx="2149920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85"/>
              </a:lnSpc>
            </a:pPr>
            <a:r>
              <a:rPr dirty="0" sz="2850" spc="30">
                <a:latin typeface="Microsoft JhengHei UI"/>
                <a:cs typeface="Microsoft JhengHei UI"/>
              </a:rPr>
              <a:t>区：</a:t>
            </a:r>
            <a:r>
              <a:rPr dirty="0" sz="2850" spc="10">
                <a:latin typeface="Arial"/>
                <a:cs typeface="Arial"/>
              </a:rPr>
              <a:t>abc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536638" y="5342501"/>
            <a:ext cx="1668780" cy="9194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区：</a:t>
            </a:r>
            <a:endParaRPr sz="28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850" spc="-200">
                <a:latin typeface="Arial"/>
                <a:cs typeface="Arial"/>
              </a:rPr>
              <a:t>y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abc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424406" y="3904667"/>
            <a:ext cx="2896235" cy="379730"/>
          </a:xfrm>
          <a:custGeom>
            <a:avLst/>
            <a:gdLst/>
            <a:ahLst/>
            <a:cxnLst/>
            <a:rect l="l" t="t" r="r" b="b"/>
            <a:pathLst>
              <a:path w="2896234" h="379729">
                <a:moveTo>
                  <a:pt x="0" y="0"/>
                </a:moveTo>
                <a:lnTo>
                  <a:pt x="2896111" y="0"/>
                </a:lnTo>
                <a:lnTo>
                  <a:pt x="2896111" y="379569"/>
                </a:lnTo>
                <a:lnTo>
                  <a:pt x="0" y="3795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313282" y="3904667"/>
            <a:ext cx="2896235" cy="235585"/>
          </a:xfrm>
          <a:custGeom>
            <a:avLst/>
            <a:gdLst/>
            <a:ahLst/>
            <a:cxnLst/>
            <a:rect l="l" t="t" r="r" b="b"/>
            <a:pathLst>
              <a:path w="2896234" h="235585">
                <a:moveTo>
                  <a:pt x="0" y="235200"/>
                </a:moveTo>
                <a:lnTo>
                  <a:pt x="2896111" y="235200"/>
                </a:lnTo>
                <a:lnTo>
                  <a:pt x="2896111" y="0"/>
                </a:lnTo>
                <a:lnTo>
                  <a:pt x="0" y="0"/>
                </a:lnTo>
                <a:lnTo>
                  <a:pt x="0" y="23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313282" y="3904667"/>
            <a:ext cx="2896235" cy="379730"/>
          </a:xfrm>
          <a:custGeom>
            <a:avLst/>
            <a:gdLst/>
            <a:ahLst/>
            <a:cxnLst/>
            <a:rect l="l" t="t" r="r" b="b"/>
            <a:pathLst>
              <a:path w="2896234" h="379729">
                <a:moveTo>
                  <a:pt x="0" y="0"/>
                </a:moveTo>
                <a:lnTo>
                  <a:pt x="2896111" y="0"/>
                </a:lnTo>
                <a:lnTo>
                  <a:pt x="2896111" y="379569"/>
                </a:lnTo>
                <a:lnTo>
                  <a:pt x="0" y="3795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231721" y="4139868"/>
            <a:ext cx="6330315" cy="166370"/>
          </a:xfrm>
          <a:custGeom>
            <a:avLst/>
            <a:gdLst/>
            <a:ahLst/>
            <a:cxnLst/>
            <a:rect l="l" t="t" r="r" b="b"/>
            <a:pathLst>
              <a:path w="6330315" h="166370">
                <a:moveTo>
                  <a:pt x="0" y="166291"/>
                </a:moveTo>
                <a:lnTo>
                  <a:pt x="6330302" y="166291"/>
                </a:lnTo>
                <a:lnTo>
                  <a:pt x="6330302" y="0"/>
                </a:lnTo>
                <a:lnTo>
                  <a:pt x="0" y="0"/>
                </a:lnTo>
                <a:lnTo>
                  <a:pt x="0" y="166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121289" y="2429945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317229" y="3049379"/>
            <a:ext cx="0" cy="858519"/>
          </a:xfrm>
          <a:custGeom>
            <a:avLst/>
            <a:gdLst/>
            <a:ahLst/>
            <a:cxnLst/>
            <a:rect l="l" t="t" r="r" b="b"/>
            <a:pathLst>
              <a:path w="0" h="858520">
                <a:moveTo>
                  <a:pt x="0" y="8580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2179567" y="4083482"/>
            <a:ext cx="5556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5">
                <a:latin typeface="Arial"/>
                <a:cs typeface="Arial"/>
              </a:rPr>
              <a:t>rg</a:t>
            </a:r>
            <a:endParaRPr sz="28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58352" y="4083482"/>
            <a:ext cx="7181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887005" y="4083482"/>
            <a:ext cx="6375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edu</a:t>
            </a:r>
            <a:endParaRPr sz="2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92859" y="9369795"/>
            <a:ext cx="11766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区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187422" y="9369795"/>
            <a:ext cx="11633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区 </a:t>
            </a:r>
            <a:r>
              <a:rPr dirty="0" sz="2850" spc="10">
                <a:latin typeface="Arial"/>
                <a:cs typeface="Arial"/>
              </a:rPr>
              <a:t>≤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45610" y="3927595"/>
            <a:ext cx="878840" cy="0"/>
          </a:xfrm>
          <a:custGeom>
            <a:avLst/>
            <a:gdLst/>
            <a:ahLst/>
            <a:cxnLst/>
            <a:rect l="l" t="t" r="r" b="b"/>
            <a:pathLst>
              <a:path w="878839" h="0">
                <a:moveTo>
                  <a:pt x="0" y="0"/>
                </a:moveTo>
                <a:lnTo>
                  <a:pt x="87842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538518" y="3906653"/>
            <a:ext cx="878840" cy="0"/>
          </a:xfrm>
          <a:custGeom>
            <a:avLst/>
            <a:gdLst/>
            <a:ahLst/>
            <a:cxnLst/>
            <a:rect l="l" t="t" r="r" b="b"/>
            <a:pathLst>
              <a:path w="878840" h="0">
                <a:moveTo>
                  <a:pt x="0" y="0"/>
                </a:moveTo>
                <a:lnTo>
                  <a:pt x="87842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562739" y="4023847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87312B"/>
                </a:solidFill>
                <a:latin typeface="Lucida Sans Unicode"/>
                <a:cs typeface="Lucida Sans Unicode"/>
              </a:rPr>
              <a:t>…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157483" y="4002905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87312B"/>
                </a:solidFill>
                <a:latin typeface="Lucida Sans Unicode"/>
                <a:cs typeface="Lucida Sans Unicode"/>
              </a:rPr>
              <a:t>…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区的划分⽅法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53212" y="6881823"/>
            <a:ext cx="119951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0196" y="5733076"/>
            <a:ext cx="10254615" cy="450977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950" spc="0">
                <a:latin typeface="Arial"/>
                <a:cs typeface="Arial"/>
              </a:rPr>
              <a:t>Hypertext </a:t>
            </a:r>
            <a:r>
              <a:rPr dirty="0" sz="2950" spc="-10">
                <a:latin typeface="Arial"/>
                <a:cs typeface="Arial"/>
              </a:rPr>
              <a:t>Transfer</a:t>
            </a:r>
            <a:r>
              <a:rPr dirty="0" sz="2950" spc="-60">
                <a:latin typeface="Arial"/>
                <a:cs typeface="Arial"/>
              </a:rPr>
              <a:t> </a:t>
            </a:r>
            <a:r>
              <a:rPr dirty="0" sz="2950" spc="0">
                <a:latin typeface="Arial"/>
                <a:cs typeface="Arial"/>
              </a:rPr>
              <a:t>Protocol</a:t>
            </a:r>
            <a:endParaRPr sz="295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635"/>
              </a:spcBef>
              <a:tabLst>
                <a:tab pos="5407660" algn="l"/>
              </a:tabLst>
            </a:pPr>
            <a:r>
              <a:rPr dirty="0" sz="2950" spc="0">
                <a:latin typeface="Arial"/>
                <a:cs typeface="Arial"/>
              </a:rPr>
              <a:t>HTTP/1.1 </a:t>
            </a:r>
            <a:r>
              <a:rPr dirty="0" sz="2950" spc="5">
                <a:latin typeface="Arial"/>
                <a:cs typeface="Arial"/>
              </a:rPr>
              <a:t>200</a:t>
            </a:r>
            <a:r>
              <a:rPr dirty="0" sz="2950" spc="0">
                <a:latin typeface="Arial"/>
                <a:cs typeface="Arial"/>
              </a:rPr>
              <a:t> OK\r\n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状态⾏</a:t>
            </a:r>
            <a:endParaRPr sz="2950">
              <a:latin typeface="Microsoft JhengHei UI"/>
              <a:cs typeface="Microsoft JhengHei UI"/>
            </a:endParaRPr>
          </a:p>
          <a:p>
            <a:pPr marL="431165" marR="1181100">
              <a:lnSpc>
                <a:spcPct val="118000"/>
              </a:lnSpc>
              <a:spcBef>
                <a:spcPts val="80"/>
              </a:spcBef>
              <a:tabLst>
                <a:tab pos="6203950" algn="l"/>
              </a:tabLst>
            </a:pPr>
            <a:r>
              <a:rPr dirty="0" sz="2950" spc="0">
                <a:latin typeface="Arial"/>
                <a:cs typeface="Arial"/>
              </a:rPr>
              <a:t>Set-Cookie: SSID=Ap4GTEq; max-age=120000 </a:t>
            </a:r>
            <a:r>
              <a:rPr dirty="0" sz="2950">
                <a:latin typeface="Arial"/>
                <a:cs typeface="Arial"/>
              </a:rPr>
              <a:t>\r\n  </a:t>
            </a:r>
            <a:r>
              <a:rPr dirty="0" sz="2950" spc="-10">
                <a:latin typeface="Arial"/>
                <a:cs typeface="Arial"/>
              </a:rPr>
              <a:t>Content-Type: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text/html\r\n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⽂档类型</a:t>
            </a:r>
            <a:endParaRPr sz="2950">
              <a:latin typeface="Microsoft JhengHei UI"/>
              <a:cs typeface="Microsoft JhengHei UI"/>
            </a:endParaRPr>
          </a:p>
          <a:p>
            <a:pPr marL="431165">
              <a:lnSpc>
                <a:spcPct val="100000"/>
              </a:lnSpc>
              <a:spcBef>
                <a:spcPts val="1090"/>
              </a:spcBef>
              <a:tabLst>
                <a:tab pos="8733155" algn="l"/>
              </a:tabLst>
            </a:pPr>
            <a:r>
              <a:rPr dirty="0" sz="2950" spc="5">
                <a:latin typeface="Arial"/>
                <a:cs typeface="Arial"/>
              </a:rPr>
              <a:t>Da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0">
                <a:latin typeface="Arial"/>
                <a:cs typeface="Arial"/>
              </a:rPr>
              <a:t>e:</a:t>
            </a:r>
            <a:r>
              <a:rPr dirty="0" sz="2950" spc="-50">
                <a:latin typeface="Arial"/>
                <a:cs typeface="Arial"/>
              </a:rPr>
              <a:t> </a:t>
            </a:r>
            <a:r>
              <a:rPr dirty="0" sz="2950" spc="0">
                <a:latin typeface="Arial"/>
                <a:cs typeface="Arial"/>
              </a:rPr>
              <a:t>T</a:t>
            </a:r>
            <a:r>
              <a:rPr dirty="0" sz="2950" spc="0">
                <a:latin typeface="Arial"/>
                <a:cs typeface="Arial"/>
              </a:rPr>
              <a:t>hu,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31</a:t>
            </a:r>
            <a:r>
              <a:rPr dirty="0" sz="2950" spc="0">
                <a:latin typeface="Arial"/>
                <a:cs typeface="Arial"/>
              </a:rPr>
              <a:t> </a:t>
            </a:r>
            <a:r>
              <a:rPr dirty="0" sz="2950" spc="0">
                <a:latin typeface="Arial"/>
                <a:cs typeface="Arial"/>
              </a:rPr>
              <a:t>O</a:t>
            </a:r>
            <a:r>
              <a:rPr dirty="0" sz="2950" spc="0">
                <a:latin typeface="Arial"/>
                <a:cs typeface="Arial"/>
              </a:rPr>
              <a:t>ct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2019</a:t>
            </a:r>
            <a:r>
              <a:rPr dirty="0" sz="2950" spc="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07</a:t>
            </a:r>
            <a:r>
              <a:rPr dirty="0" sz="2950">
                <a:latin typeface="Arial"/>
                <a:cs typeface="Arial"/>
              </a:rPr>
              <a:t>:</a:t>
            </a:r>
            <a:r>
              <a:rPr dirty="0" sz="2950" spc="5">
                <a:latin typeface="Arial"/>
                <a:cs typeface="Arial"/>
              </a:rPr>
              <a:t>28</a:t>
            </a:r>
            <a:r>
              <a:rPr dirty="0" sz="2950">
                <a:latin typeface="Arial"/>
                <a:cs typeface="Arial"/>
              </a:rPr>
              <a:t>:</a:t>
            </a:r>
            <a:r>
              <a:rPr dirty="0" sz="2950" spc="5">
                <a:latin typeface="Arial"/>
                <a:cs typeface="Arial"/>
              </a:rPr>
              <a:t>10</a:t>
            </a:r>
            <a:r>
              <a:rPr dirty="0" sz="2950" spc="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GMT\r\</a:t>
            </a:r>
            <a:r>
              <a:rPr dirty="0" sz="2950" spc="5">
                <a:latin typeface="Arial"/>
                <a:cs typeface="Arial"/>
              </a:rPr>
              <a:t>n</a:t>
            </a:r>
            <a:r>
              <a:rPr dirty="0" sz="2950">
                <a:latin typeface="Arial"/>
                <a:cs typeface="Arial"/>
              </a:rPr>
              <a:t>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时间⽇期</a:t>
            </a:r>
            <a:endParaRPr sz="2950">
              <a:latin typeface="Microsoft JhengHei UI"/>
              <a:cs typeface="Microsoft JhengHei UI"/>
            </a:endParaRPr>
          </a:p>
          <a:p>
            <a:pPr marL="431165">
              <a:lnSpc>
                <a:spcPct val="100000"/>
              </a:lnSpc>
              <a:spcBef>
                <a:spcPts val="1095"/>
              </a:spcBef>
              <a:tabLst>
                <a:tab pos="6141720" algn="l"/>
              </a:tabLst>
            </a:pPr>
            <a:r>
              <a:rPr dirty="0" sz="2950" spc="0">
                <a:latin typeface="Arial"/>
                <a:cs typeface="Arial"/>
              </a:rPr>
              <a:t>Connection: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0">
                <a:latin typeface="Arial"/>
                <a:cs typeface="Arial"/>
              </a:rPr>
              <a:t>keep-alive\r\n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持续连接</a:t>
            </a:r>
            <a:endParaRPr sz="2950">
              <a:latin typeface="Microsoft JhengHei UI"/>
              <a:cs typeface="Microsoft JhengHei UI"/>
            </a:endParaRPr>
          </a:p>
          <a:p>
            <a:pPr marL="424180">
              <a:lnSpc>
                <a:spcPct val="100000"/>
              </a:lnSpc>
              <a:spcBef>
                <a:spcPts val="1090"/>
              </a:spcBef>
              <a:tabLst>
                <a:tab pos="6917055" algn="l"/>
              </a:tabLst>
            </a:pPr>
            <a:r>
              <a:rPr dirty="0" sz="2950">
                <a:latin typeface="Arial"/>
                <a:cs typeface="Arial"/>
              </a:rPr>
              <a:t>Transfer-Encoding:</a:t>
            </a:r>
            <a:r>
              <a:rPr dirty="0" sz="2950" spc="0">
                <a:latin typeface="Arial"/>
                <a:cs typeface="Arial"/>
              </a:rPr>
              <a:t> chunked\r\n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分块传输编码</a:t>
            </a:r>
            <a:endParaRPr sz="2950">
              <a:latin typeface="Microsoft JhengHei UI"/>
              <a:cs typeface="Microsoft JhengHei UI"/>
            </a:endParaRPr>
          </a:p>
          <a:p>
            <a:pPr marL="431165">
              <a:lnSpc>
                <a:spcPct val="100000"/>
              </a:lnSpc>
              <a:spcBef>
                <a:spcPts val="1090"/>
              </a:spcBef>
              <a:tabLst>
                <a:tab pos="2202815" algn="l"/>
              </a:tabLst>
            </a:pPr>
            <a:r>
              <a:rPr dirty="0" sz="2950">
                <a:latin typeface="Arial"/>
                <a:cs typeface="Arial"/>
              </a:rPr>
              <a:t>\r\n	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回⻋换⾏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48708" y="6624257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861282" y="651745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36147" y="7164671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48712" y="705786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44946" y="7695010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57520" y="758820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373915" y="8283240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186479" y="817643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782738" y="887147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595302" y="876466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557992" y="9459702"/>
            <a:ext cx="725170" cy="0"/>
          </a:xfrm>
          <a:custGeom>
            <a:avLst/>
            <a:gdLst/>
            <a:ahLst/>
            <a:cxnLst/>
            <a:rect l="l" t="t" r="r" b="b"/>
            <a:pathLst>
              <a:path w="725169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70555" y="935289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43330" y="10047933"/>
            <a:ext cx="725170" cy="0"/>
          </a:xfrm>
          <a:custGeom>
            <a:avLst/>
            <a:gdLst/>
            <a:ahLst/>
            <a:cxnLst/>
            <a:rect l="l" t="t" r="r" b="b"/>
            <a:pathLst>
              <a:path w="725170" h="0">
                <a:moveTo>
                  <a:pt x="725038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2853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55901" y="994112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2853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98932" y="6492731"/>
            <a:ext cx="242570" cy="3589020"/>
          </a:xfrm>
          <a:custGeom>
            <a:avLst/>
            <a:gdLst/>
            <a:ahLst/>
            <a:cxnLst/>
            <a:rect l="l" t="t" r="r" b="b"/>
            <a:pathLst>
              <a:path w="242570" h="3589020">
                <a:moveTo>
                  <a:pt x="242457" y="0"/>
                </a:moveTo>
                <a:lnTo>
                  <a:pt x="195269" y="25459"/>
                </a:lnTo>
                <a:lnTo>
                  <a:pt x="156735" y="94888"/>
                </a:lnTo>
                <a:lnTo>
                  <a:pt x="141932" y="142835"/>
                </a:lnTo>
                <a:lnTo>
                  <a:pt x="130755" y="197866"/>
                </a:lnTo>
                <a:lnTo>
                  <a:pt x="123691" y="258678"/>
                </a:lnTo>
                <a:lnTo>
                  <a:pt x="121228" y="323969"/>
                </a:lnTo>
                <a:lnTo>
                  <a:pt x="121228" y="1470310"/>
                </a:lnTo>
                <a:lnTo>
                  <a:pt x="118765" y="1535601"/>
                </a:lnTo>
                <a:lnTo>
                  <a:pt x="111702" y="1596413"/>
                </a:lnTo>
                <a:lnTo>
                  <a:pt x="100524" y="1651444"/>
                </a:lnTo>
                <a:lnTo>
                  <a:pt x="85721" y="1699391"/>
                </a:lnTo>
                <a:lnTo>
                  <a:pt x="67780" y="1738951"/>
                </a:lnTo>
                <a:lnTo>
                  <a:pt x="24431" y="1787698"/>
                </a:lnTo>
                <a:lnTo>
                  <a:pt x="0" y="1794280"/>
                </a:lnTo>
                <a:lnTo>
                  <a:pt x="24431" y="1800862"/>
                </a:lnTo>
                <a:lnTo>
                  <a:pt x="67780" y="1849609"/>
                </a:lnTo>
                <a:lnTo>
                  <a:pt x="85721" y="1889168"/>
                </a:lnTo>
                <a:lnTo>
                  <a:pt x="100524" y="1937115"/>
                </a:lnTo>
                <a:lnTo>
                  <a:pt x="111702" y="1992146"/>
                </a:lnTo>
                <a:lnTo>
                  <a:pt x="118765" y="2052958"/>
                </a:lnTo>
                <a:lnTo>
                  <a:pt x="121228" y="2118249"/>
                </a:lnTo>
                <a:lnTo>
                  <a:pt x="121228" y="3264594"/>
                </a:lnTo>
                <a:lnTo>
                  <a:pt x="123691" y="3329886"/>
                </a:lnTo>
                <a:lnTo>
                  <a:pt x="130755" y="3390698"/>
                </a:lnTo>
                <a:lnTo>
                  <a:pt x="141932" y="3445729"/>
                </a:lnTo>
                <a:lnTo>
                  <a:pt x="156735" y="3493676"/>
                </a:lnTo>
                <a:lnTo>
                  <a:pt x="174677" y="3533235"/>
                </a:lnTo>
                <a:lnTo>
                  <a:pt x="218025" y="3581983"/>
                </a:lnTo>
                <a:lnTo>
                  <a:pt x="242457" y="3588565"/>
                </a:lnTo>
              </a:path>
            </a:pathLst>
          </a:custGeom>
          <a:ln w="36648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27263" y="7372770"/>
            <a:ext cx="444500" cy="178498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75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响 应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ts val="2965"/>
              </a:lnSpc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⾸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ts val="3629"/>
              </a:lnSpc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部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438622" y="715916"/>
            <a:ext cx="52273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HTTP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响应报⽂实例</a:t>
            </a:r>
          </a:p>
        </p:txBody>
      </p:sp>
      <p:sp>
        <p:nvSpPr>
          <p:cNvPr id="22" name="object 2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74106" y="2513012"/>
            <a:ext cx="178879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版本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37906" y="2513012"/>
            <a:ext cx="1461770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状态码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74752" y="2513012"/>
            <a:ext cx="231203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短语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986273" y="2513012"/>
            <a:ext cx="107759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CRLF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452033" y="2578844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状态⾏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74106" y="2983982"/>
            <a:ext cx="206438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⾸部字段名：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13107" y="2983982"/>
            <a:ext cx="118681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值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399550" y="2983982"/>
            <a:ext cx="99631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CRLF</a:t>
            </a:r>
            <a:endParaRPr sz="2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657176" y="3515768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响应⾸部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57633" y="3509100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Arial"/>
                <a:cs typeface="Arial"/>
              </a:rPr>
              <a:t>……</a:t>
            </a:r>
            <a:endParaRPr sz="2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07989" y="3986517"/>
            <a:ext cx="15963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⾸部字段名：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62744" y="3986517"/>
            <a:ext cx="1732914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92810" algn="l"/>
              </a:tabLst>
            </a:pPr>
            <a:r>
              <a:rPr dirty="0" sz="2050" spc="5">
                <a:latin typeface="Microsoft JhengHei UI"/>
                <a:cs typeface="Microsoft JhengHei UI"/>
              </a:rPr>
              <a:t>值	</a:t>
            </a:r>
            <a:r>
              <a:rPr dirty="0" baseline="1355" sz="3075" spc="0">
                <a:latin typeface="Arial"/>
                <a:cs typeface="Arial"/>
              </a:rPr>
              <a:t>CRLF</a:t>
            </a:r>
            <a:endParaRPr baseline="1355" sz="3075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4106" y="4396891"/>
            <a:ext cx="178879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552450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CRLF</a:t>
            </a:r>
            <a:endParaRPr sz="2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916330" y="4462723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空⾏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74106" y="4867861"/>
            <a:ext cx="4521835" cy="4711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427990">
              <a:lnSpc>
                <a:spcPct val="100000"/>
              </a:lnSpc>
              <a:spcBef>
                <a:spcPts val="5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实体主体（有些响应报⽂不⽤）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88062" y="4933693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响应体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62705" y="2509078"/>
            <a:ext cx="0" cy="480695"/>
          </a:xfrm>
          <a:custGeom>
            <a:avLst/>
            <a:gdLst/>
            <a:ahLst/>
            <a:cxnLst/>
            <a:rect l="l" t="t" r="r" b="b"/>
            <a:pathLst>
              <a:path w="0" h="480694">
                <a:moveTo>
                  <a:pt x="0" y="0"/>
                </a:moveTo>
                <a:lnTo>
                  <a:pt x="0" y="48013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937906" y="2509278"/>
            <a:ext cx="0" cy="951230"/>
          </a:xfrm>
          <a:custGeom>
            <a:avLst/>
            <a:gdLst/>
            <a:ahLst/>
            <a:cxnLst/>
            <a:rect l="l" t="t" r="r" b="b"/>
            <a:pathLst>
              <a:path w="0" h="951229">
                <a:moveTo>
                  <a:pt x="0" y="0"/>
                </a:moveTo>
                <a:lnTo>
                  <a:pt x="0" y="95090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37906" y="3920685"/>
            <a:ext cx="0" cy="481965"/>
          </a:xfrm>
          <a:custGeom>
            <a:avLst/>
            <a:gdLst/>
            <a:ahLst/>
            <a:cxnLst/>
            <a:rect l="l" t="t" r="r" b="b"/>
            <a:pathLst>
              <a:path w="0" h="481964">
                <a:moveTo>
                  <a:pt x="0" y="0"/>
                </a:moveTo>
                <a:lnTo>
                  <a:pt x="0" y="4814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213107" y="3920685"/>
            <a:ext cx="0" cy="481965"/>
          </a:xfrm>
          <a:custGeom>
            <a:avLst/>
            <a:gdLst/>
            <a:ahLst/>
            <a:cxnLst/>
            <a:rect l="l" t="t" r="r" b="b"/>
            <a:pathLst>
              <a:path w="0" h="481964">
                <a:moveTo>
                  <a:pt x="0" y="0"/>
                </a:moveTo>
                <a:lnTo>
                  <a:pt x="0" y="48144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399550" y="2510341"/>
            <a:ext cx="0" cy="949960"/>
          </a:xfrm>
          <a:custGeom>
            <a:avLst/>
            <a:gdLst/>
            <a:ahLst/>
            <a:cxnLst/>
            <a:rect l="l" t="t" r="r" b="b"/>
            <a:pathLst>
              <a:path w="0" h="949960">
                <a:moveTo>
                  <a:pt x="0" y="0"/>
                </a:moveTo>
                <a:lnTo>
                  <a:pt x="0" y="949845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395339" y="3454951"/>
            <a:ext cx="0" cy="471170"/>
          </a:xfrm>
          <a:custGeom>
            <a:avLst/>
            <a:gdLst/>
            <a:ahLst/>
            <a:cxnLst/>
            <a:rect l="l" t="t" r="r" b="b"/>
            <a:pathLst>
              <a:path w="0" h="471170">
                <a:moveTo>
                  <a:pt x="0" y="0"/>
                </a:moveTo>
                <a:lnTo>
                  <a:pt x="0" y="47096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68870" y="3454951"/>
            <a:ext cx="4531995" cy="0"/>
          </a:xfrm>
          <a:custGeom>
            <a:avLst/>
            <a:gdLst/>
            <a:ahLst/>
            <a:cxnLst/>
            <a:rect l="l" t="t" r="r" b="b"/>
            <a:pathLst>
              <a:path w="4531995" h="0">
                <a:moveTo>
                  <a:pt x="0" y="0"/>
                </a:moveTo>
                <a:lnTo>
                  <a:pt x="453170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73951" y="3925921"/>
            <a:ext cx="4526915" cy="0"/>
          </a:xfrm>
          <a:custGeom>
            <a:avLst/>
            <a:gdLst/>
            <a:ahLst/>
            <a:cxnLst/>
            <a:rect l="l" t="t" r="r" b="b"/>
            <a:pathLst>
              <a:path w="4526915" h="0">
                <a:moveTo>
                  <a:pt x="0" y="0"/>
                </a:moveTo>
                <a:lnTo>
                  <a:pt x="45266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72257" y="4396891"/>
            <a:ext cx="4528820" cy="0"/>
          </a:xfrm>
          <a:custGeom>
            <a:avLst/>
            <a:gdLst/>
            <a:ahLst/>
            <a:cxnLst/>
            <a:rect l="l" t="t" r="r" b="b"/>
            <a:pathLst>
              <a:path w="4528820" h="0">
                <a:moveTo>
                  <a:pt x="0" y="0"/>
                </a:moveTo>
                <a:lnTo>
                  <a:pt x="452831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68870" y="2983982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 h="0">
                <a:moveTo>
                  <a:pt x="0" y="0"/>
                </a:moveTo>
                <a:lnTo>
                  <a:pt x="719975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74106" y="2507777"/>
            <a:ext cx="0" cy="952500"/>
          </a:xfrm>
          <a:custGeom>
            <a:avLst/>
            <a:gdLst/>
            <a:ahLst/>
            <a:cxnLst/>
            <a:rect l="l" t="t" r="r" b="b"/>
            <a:pathLst>
              <a:path w="0" h="952500">
                <a:moveTo>
                  <a:pt x="0" y="0"/>
                </a:moveTo>
                <a:lnTo>
                  <a:pt x="0" y="95240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74106" y="3920685"/>
            <a:ext cx="0" cy="1423670"/>
          </a:xfrm>
          <a:custGeom>
            <a:avLst/>
            <a:gdLst/>
            <a:ahLst/>
            <a:cxnLst/>
            <a:rect l="l" t="t" r="r" b="b"/>
            <a:pathLst>
              <a:path w="0" h="1423670">
                <a:moveTo>
                  <a:pt x="0" y="0"/>
                </a:moveTo>
                <a:lnTo>
                  <a:pt x="0" y="142338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68870" y="2513012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 h="0">
                <a:moveTo>
                  <a:pt x="0" y="0"/>
                </a:moveTo>
                <a:lnTo>
                  <a:pt x="719975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3750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954655"/>
          </a:xfrm>
          <a:custGeom>
            <a:avLst/>
            <a:gdLst/>
            <a:ahLst/>
            <a:cxnLst/>
            <a:rect l="l" t="t" r="r" b="b"/>
            <a:pathLst>
              <a:path w="12963525" h="29546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696151"/>
                </a:lnTo>
                <a:lnTo>
                  <a:pt x="197" y="2747521"/>
                </a:lnTo>
                <a:lnTo>
                  <a:pt x="1581" y="2788948"/>
                </a:lnTo>
                <a:lnTo>
                  <a:pt x="12649" y="2847656"/>
                </a:lnTo>
                <a:lnTo>
                  <a:pt x="49226" y="2905070"/>
                </a:lnTo>
                <a:lnTo>
                  <a:pt x="106640" y="2941646"/>
                </a:lnTo>
                <a:lnTo>
                  <a:pt x="165348" y="2952716"/>
                </a:lnTo>
                <a:lnTo>
                  <a:pt x="206776" y="2954099"/>
                </a:lnTo>
                <a:lnTo>
                  <a:pt x="258146" y="2954297"/>
                </a:lnTo>
                <a:lnTo>
                  <a:pt x="12705299" y="2954297"/>
                </a:lnTo>
                <a:lnTo>
                  <a:pt x="12756671" y="2954099"/>
                </a:lnTo>
                <a:lnTo>
                  <a:pt x="12798099" y="2952716"/>
                </a:lnTo>
                <a:lnTo>
                  <a:pt x="12856802" y="2941646"/>
                </a:lnTo>
                <a:lnTo>
                  <a:pt x="12914218" y="2905070"/>
                </a:lnTo>
                <a:lnTo>
                  <a:pt x="12950799" y="2847656"/>
                </a:lnTo>
                <a:lnTo>
                  <a:pt x="12961867" y="2788948"/>
                </a:lnTo>
                <a:lnTo>
                  <a:pt x="12963250" y="2747521"/>
                </a:lnTo>
                <a:lnTo>
                  <a:pt x="12963448" y="269615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954655"/>
          </a:xfrm>
          <a:custGeom>
            <a:avLst/>
            <a:gdLst/>
            <a:ahLst/>
            <a:cxnLst/>
            <a:rect l="l" t="t" r="r" b="b"/>
            <a:pathLst>
              <a:path w="12963525" h="29546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696151"/>
                </a:lnTo>
                <a:lnTo>
                  <a:pt x="12963250" y="2747521"/>
                </a:lnTo>
                <a:lnTo>
                  <a:pt x="12961867" y="2788948"/>
                </a:lnTo>
                <a:lnTo>
                  <a:pt x="12950799" y="2847656"/>
                </a:lnTo>
                <a:lnTo>
                  <a:pt x="12914218" y="2905070"/>
                </a:lnTo>
                <a:lnTo>
                  <a:pt x="12856802" y="2941646"/>
                </a:lnTo>
                <a:lnTo>
                  <a:pt x="12798099" y="2952716"/>
                </a:lnTo>
                <a:lnTo>
                  <a:pt x="12756671" y="2954099"/>
                </a:lnTo>
                <a:lnTo>
                  <a:pt x="12705299" y="2954297"/>
                </a:lnTo>
                <a:lnTo>
                  <a:pt x="258145" y="2954297"/>
                </a:lnTo>
                <a:lnTo>
                  <a:pt x="206775" y="2954099"/>
                </a:lnTo>
                <a:lnTo>
                  <a:pt x="165348" y="2952716"/>
                </a:lnTo>
                <a:lnTo>
                  <a:pt x="106640" y="2941646"/>
                </a:lnTo>
                <a:lnTo>
                  <a:pt x="49226" y="2905070"/>
                </a:lnTo>
                <a:lnTo>
                  <a:pt x="12650" y="2847656"/>
                </a:lnTo>
                <a:lnTo>
                  <a:pt x="1581" y="2788948"/>
                </a:lnTo>
                <a:lnTo>
                  <a:pt x="197" y="2747521"/>
                </a:lnTo>
                <a:lnTo>
                  <a:pt x="0" y="269615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521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41256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11620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420246"/>
            <a:ext cx="6279515" cy="216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50">
                <a:latin typeface="Arial"/>
                <a:cs typeface="Arial"/>
              </a:rPr>
              <a:t>HTTP</a:t>
            </a:r>
            <a:r>
              <a:rPr dirty="0" sz="3300" spc="50">
                <a:latin typeface="Microsoft JhengHei UI"/>
                <a:cs typeface="Microsoft JhengHei UI"/>
              </a:rPr>
              <a:t>协议结构（语法、语义）。 状态码。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50">
                <a:latin typeface="Arial"/>
                <a:cs typeface="Arial"/>
              </a:rPr>
              <a:t>HTTP</a:t>
            </a:r>
            <a:r>
              <a:rPr dirty="0" sz="3300" spc="50">
                <a:latin typeface="Microsoft JhengHei UI"/>
                <a:cs typeface="Microsoft JhengHei UI"/>
              </a:rPr>
              <a:t>实例分析。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402717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HTTP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请求报⽂实例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响应报⽂格式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响应报⽂实例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372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577205"/>
          </a:xfrm>
          <a:custGeom>
            <a:avLst/>
            <a:gdLst/>
            <a:ahLst/>
            <a:cxnLst/>
            <a:rect l="l" t="t" r="r" b="b"/>
            <a:pathLst>
              <a:path w="12963525" h="5577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318496"/>
                </a:lnTo>
                <a:lnTo>
                  <a:pt x="197" y="5369866"/>
                </a:lnTo>
                <a:lnTo>
                  <a:pt x="1581" y="5411293"/>
                </a:lnTo>
                <a:lnTo>
                  <a:pt x="12649" y="5470000"/>
                </a:lnTo>
                <a:lnTo>
                  <a:pt x="49226" y="5527415"/>
                </a:lnTo>
                <a:lnTo>
                  <a:pt x="106640" y="5563991"/>
                </a:lnTo>
                <a:lnTo>
                  <a:pt x="165348" y="5575060"/>
                </a:lnTo>
                <a:lnTo>
                  <a:pt x="206776" y="5576444"/>
                </a:lnTo>
                <a:lnTo>
                  <a:pt x="258146" y="5576641"/>
                </a:lnTo>
                <a:lnTo>
                  <a:pt x="12705299" y="5576641"/>
                </a:lnTo>
                <a:lnTo>
                  <a:pt x="12756671" y="5576444"/>
                </a:lnTo>
                <a:lnTo>
                  <a:pt x="12798099" y="5575060"/>
                </a:lnTo>
                <a:lnTo>
                  <a:pt x="12856802" y="5563991"/>
                </a:lnTo>
                <a:lnTo>
                  <a:pt x="12914218" y="5527415"/>
                </a:lnTo>
                <a:lnTo>
                  <a:pt x="12950799" y="5470000"/>
                </a:lnTo>
                <a:lnTo>
                  <a:pt x="12961867" y="5411293"/>
                </a:lnTo>
                <a:lnTo>
                  <a:pt x="12963250" y="5369866"/>
                </a:lnTo>
                <a:lnTo>
                  <a:pt x="12963448" y="53184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577205"/>
          </a:xfrm>
          <a:custGeom>
            <a:avLst/>
            <a:gdLst/>
            <a:ahLst/>
            <a:cxnLst/>
            <a:rect l="l" t="t" r="r" b="b"/>
            <a:pathLst>
              <a:path w="12963525" h="5577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318496"/>
                </a:lnTo>
                <a:lnTo>
                  <a:pt x="12963250" y="5369866"/>
                </a:lnTo>
                <a:lnTo>
                  <a:pt x="12961867" y="5411293"/>
                </a:lnTo>
                <a:lnTo>
                  <a:pt x="12950799" y="5470000"/>
                </a:lnTo>
                <a:lnTo>
                  <a:pt x="12914218" y="5527415"/>
                </a:lnTo>
                <a:lnTo>
                  <a:pt x="12856802" y="5563991"/>
                </a:lnTo>
                <a:lnTo>
                  <a:pt x="12798099" y="5575060"/>
                </a:lnTo>
                <a:lnTo>
                  <a:pt x="12756671" y="5576444"/>
                </a:lnTo>
                <a:lnTo>
                  <a:pt x="12705299" y="5576641"/>
                </a:lnTo>
                <a:lnTo>
                  <a:pt x="258145" y="5576641"/>
                </a:lnTo>
                <a:lnTo>
                  <a:pt x="206775" y="5576444"/>
                </a:lnTo>
                <a:lnTo>
                  <a:pt x="165348" y="5575060"/>
                </a:lnTo>
                <a:lnTo>
                  <a:pt x="106640" y="5563991"/>
                </a:lnTo>
                <a:lnTo>
                  <a:pt x="49226" y="5527415"/>
                </a:lnTo>
                <a:lnTo>
                  <a:pt x="12650" y="5470000"/>
                </a:lnTo>
                <a:lnTo>
                  <a:pt x="1581" y="5411293"/>
                </a:lnTo>
                <a:lnTo>
                  <a:pt x="197" y="5369866"/>
                </a:lnTo>
                <a:lnTo>
                  <a:pt x="0" y="53184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16529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3654" y="2314457"/>
            <a:ext cx="451167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互联⽹上最早的应⽤之⼀。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两个重要标准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439667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3545833"/>
            <a:ext cx="9150985" cy="12573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简单邮件传送协议；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互联⽹报⽂交换格式</a:t>
            </a:r>
            <a:r>
              <a:rPr dirty="0" sz="2850" spc="55">
                <a:latin typeface="Microsoft JhengHei UI"/>
                <a:cs typeface="Microsoft JhengHei UI"/>
              </a:rPr>
              <a:t>（</a:t>
            </a:r>
            <a:r>
              <a:rPr dirty="0" sz="2850" spc="55">
                <a:latin typeface="Arial"/>
                <a:cs typeface="Arial"/>
              </a:rPr>
              <a:t>Internet</a:t>
            </a:r>
            <a:r>
              <a:rPr dirty="0" sz="2850" spc="175">
                <a:latin typeface="Arial"/>
                <a:cs typeface="Arial"/>
              </a:rPr>
              <a:t> </a:t>
            </a:r>
            <a:r>
              <a:rPr dirty="0" sz="2850" spc="55">
                <a:latin typeface="Arial"/>
                <a:cs typeface="Arial"/>
              </a:rPr>
              <a:t>Message</a:t>
            </a:r>
            <a:r>
              <a:rPr dirty="0" sz="2850" spc="160">
                <a:latin typeface="Arial"/>
                <a:cs typeface="Arial"/>
              </a:rPr>
              <a:t> </a:t>
            </a:r>
            <a:r>
              <a:rPr dirty="0" sz="2850" spc="65">
                <a:latin typeface="Arial"/>
                <a:cs typeface="Arial"/>
              </a:rPr>
              <a:t>Format</a:t>
            </a:r>
            <a:r>
              <a:rPr dirty="0" sz="2850" spc="65">
                <a:latin typeface="Microsoft JhengHei UI"/>
                <a:cs typeface="Microsoft JhengHei UI"/>
              </a:rPr>
              <a:t>）</a:t>
            </a:r>
            <a:r>
              <a:rPr dirty="0" sz="2850" spc="8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6994" y="50243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3654" y="4965110"/>
            <a:ext cx="26352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三个主要构件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625573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4417" y="687141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34417" y="5404887"/>
            <a:ext cx="395224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1311275" indent="-376555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⽤户代理；  </a:t>
            </a:r>
            <a:r>
              <a:rPr dirty="0" sz="2850" spc="85">
                <a:latin typeface="Microsoft JhengHei UI"/>
                <a:cs typeface="Microsoft JhengHei UI"/>
              </a:rPr>
              <a:t>邮件服务器；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30"/>
              </a:spcBef>
            </a:pPr>
            <a:r>
              <a:rPr dirty="0" sz="2850" spc="65">
                <a:latin typeface="Arial"/>
                <a:cs typeface="Arial"/>
              </a:rPr>
              <a:t>SMTP</a:t>
            </a:r>
            <a:r>
              <a:rPr dirty="0" sz="2850" spc="80">
                <a:latin typeface="Microsoft JhengHei UI"/>
                <a:cs typeface="Microsoft JhengHei UI"/>
              </a:rPr>
              <a:t>和</a:t>
            </a:r>
            <a:r>
              <a:rPr dirty="0" sz="2850" spc="65">
                <a:latin typeface="Arial"/>
                <a:cs typeface="Arial"/>
              </a:rPr>
              <a:t>POP3</a:t>
            </a:r>
            <a:r>
              <a:rPr dirty="0" sz="2850" spc="80">
                <a:latin typeface="Microsoft JhengHei UI"/>
                <a:cs typeface="Microsoft JhengHei UI"/>
              </a:rPr>
              <a:t>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电⼦邮件的主要构成构件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842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7626984"/>
          </a:xfrm>
          <a:custGeom>
            <a:avLst/>
            <a:gdLst/>
            <a:ahLst/>
            <a:cxnLst/>
            <a:rect l="l" t="t" r="r" b="b"/>
            <a:pathLst>
              <a:path w="12963525" h="76269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68693"/>
                </a:lnTo>
                <a:lnTo>
                  <a:pt x="197" y="7420063"/>
                </a:lnTo>
                <a:lnTo>
                  <a:pt x="1581" y="7461491"/>
                </a:lnTo>
                <a:lnTo>
                  <a:pt x="12649" y="7520199"/>
                </a:lnTo>
                <a:lnTo>
                  <a:pt x="49226" y="7577612"/>
                </a:lnTo>
                <a:lnTo>
                  <a:pt x="106640" y="7614189"/>
                </a:lnTo>
                <a:lnTo>
                  <a:pt x="165348" y="7625258"/>
                </a:lnTo>
                <a:lnTo>
                  <a:pt x="206776" y="7626642"/>
                </a:lnTo>
                <a:lnTo>
                  <a:pt x="258146" y="7626840"/>
                </a:lnTo>
                <a:lnTo>
                  <a:pt x="12705299" y="7626840"/>
                </a:lnTo>
                <a:lnTo>
                  <a:pt x="12756671" y="7626642"/>
                </a:lnTo>
                <a:lnTo>
                  <a:pt x="12798099" y="7625258"/>
                </a:lnTo>
                <a:lnTo>
                  <a:pt x="12856802" y="7614189"/>
                </a:lnTo>
                <a:lnTo>
                  <a:pt x="12914218" y="7577612"/>
                </a:lnTo>
                <a:lnTo>
                  <a:pt x="12950799" y="7520199"/>
                </a:lnTo>
                <a:lnTo>
                  <a:pt x="12961867" y="7461491"/>
                </a:lnTo>
                <a:lnTo>
                  <a:pt x="12963250" y="7420063"/>
                </a:lnTo>
                <a:lnTo>
                  <a:pt x="12963448" y="736869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626984"/>
          </a:xfrm>
          <a:custGeom>
            <a:avLst/>
            <a:gdLst/>
            <a:ahLst/>
            <a:cxnLst/>
            <a:rect l="l" t="t" r="r" b="b"/>
            <a:pathLst>
              <a:path w="12963525" h="76269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68693"/>
                </a:lnTo>
                <a:lnTo>
                  <a:pt x="12963250" y="7420063"/>
                </a:lnTo>
                <a:lnTo>
                  <a:pt x="12961867" y="7461491"/>
                </a:lnTo>
                <a:lnTo>
                  <a:pt x="12950799" y="7520199"/>
                </a:lnTo>
                <a:lnTo>
                  <a:pt x="12914218" y="7577612"/>
                </a:lnTo>
                <a:lnTo>
                  <a:pt x="12856802" y="7614189"/>
                </a:lnTo>
                <a:lnTo>
                  <a:pt x="12798099" y="7625258"/>
                </a:lnTo>
                <a:lnTo>
                  <a:pt x="12756671" y="7626642"/>
                </a:lnTo>
                <a:lnTo>
                  <a:pt x="12705299" y="7626840"/>
                </a:lnTo>
                <a:lnTo>
                  <a:pt x="258145" y="7626840"/>
                </a:lnTo>
                <a:lnTo>
                  <a:pt x="206775" y="7626642"/>
                </a:lnTo>
                <a:lnTo>
                  <a:pt x="165348" y="7625258"/>
                </a:lnTo>
                <a:lnTo>
                  <a:pt x="106640" y="7614189"/>
                </a:lnTo>
                <a:lnTo>
                  <a:pt x="49226" y="7577612"/>
                </a:lnTo>
                <a:lnTo>
                  <a:pt x="12650" y="7520199"/>
                </a:lnTo>
                <a:lnTo>
                  <a:pt x="1581" y="7461491"/>
                </a:lnTo>
                <a:lnTo>
                  <a:pt x="197" y="7420063"/>
                </a:lnTo>
                <a:lnTo>
                  <a:pt x="0" y="736869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631847"/>
            <a:ext cx="26092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⽤户代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理</a:t>
            </a:r>
            <a:r>
              <a:rPr dirty="0" sz="2850" spc="1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40">
                <a:solidFill>
                  <a:srgbClr val="FF2600"/>
                </a:solidFill>
                <a:latin typeface="Arial"/>
                <a:cs typeface="Arial"/>
              </a:rPr>
              <a:t>UA</a:t>
            </a:r>
            <a:r>
              <a:rPr dirty="0" sz="2850" spc="-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3187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4538" y="3259524"/>
            <a:ext cx="71278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⽤户与电⼦邮件系统的接⼝，客户端软件；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1491" y="39344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71961" y="3875212"/>
            <a:ext cx="32924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0">
                <a:latin typeface="Arial"/>
                <a:cs typeface="Arial"/>
              </a:rPr>
              <a:t>foxmail</a:t>
            </a:r>
            <a:r>
              <a:rPr dirty="0" sz="2850" spc="80">
                <a:latin typeface="Microsoft JhengHei UI"/>
                <a:cs typeface="Microsoft JhengHei UI"/>
              </a:rPr>
              <a:t>、</a:t>
            </a:r>
            <a:r>
              <a:rPr dirty="0" sz="2850" spc="55">
                <a:latin typeface="Arial"/>
                <a:cs typeface="Arial"/>
              </a:rPr>
              <a:t>Outlook</a:t>
            </a:r>
            <a:r>
              <a:rPr dirty="0" sz="2850" spc="5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456213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4538" y="4502891"/>
            <a:ext cx="45116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撰写、显示、处理和通信。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51778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7115" y="5118579"/>
            <a:ext cx="22612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邮件服务器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4068" y="579351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4068" y="64091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4068" y="702488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4538" y="5558356"/>
            <a:ext cx="376364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发送和接收邮件；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报告邮件传送的情况； </a:t>
            </a:r>
            <a:r>
              <a:rPr dirty="0" sz="2850" spc="80">
                <a:latin typeface="Microsoft JhengHei UI"/>
                <a:cs typeface="Microsoft JhengHei UI"/>
              </a:rPr>
              <a:t>采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18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C/S</a:t>
            </a:r>
            <a:r>
              <a:rPr dirty="0" sz="2850" spc="10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⽅式⼯作。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66645" y="765256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97115" y="7593321"/>
            <a:ext cx="1139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54068" y="826825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54068" y="889592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84538" y="8021108"/>
            <a:ext cx="1052258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邮件发送协议（如</a:t>
            </a:r>
            <a:r>
              <a:rPr dirty="0" sz="2850" spc="75">
                <a:latin typeface="Arial"/>
                <a:cs typeface="Arial"/>
              </a:rPr>
              <a:t>SMTP</a:t>
            </a:r>
            <a:r>
              <a:rPr dirty="0" sz="2850" spc="75">
                <a:latin typeface="Microsoft JhengHei UI"/>
                <a:cs typeface="Microsoft JhengHei UI"/>
              </a:rPr>
              <a:t>）：</a:t>
            </a:r>
            <a:r>
              <a:rPr dirty="0" sz="2850" spc="80">
                <a:latin typeface="Microsoft JhengHei UI"/>
                <a:cs typeface="Microsoft JhengHei UI"/>
              </a:rPr>
              <a:t>客户和</a:t>
            </a:r>
            <a:r>
              <a:rPr dirty="0" sz="2850" spc="65">
                <a:latin typeface="Arial"/>
                <a:cs typeface="Arial"/>
              </a:rPr>
              <a:t>SMTP</a:t>
            </a:r>
            <a:r>
              <a:rPr dirty="0" sz="2850" spc="80">
                <a:latin typeface="Microsoft JhengHei UI"/>
                <a:cs typeface="Microsoft JhengHei UI"/>
              </a:rPr>
              <a:t>服务器的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推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dirty="0" sz="2850" spc="80">
                <a:latin typeface="Microsoft JhengHei UI"/>
                <a:cs typeface="Microsoft JhengHei UI"/>
              </a:rPr>
              <a:t>操作；  邮件读取协议（如</a:t>
            </a:r>
            <a:r>
              <a:rPr dirty="0" sz="2850" spc="75">
                <a:latin typeface="Arial"/>
                <a:cs typeface="Arial"/>
              </a:rPr>
              <a:t>POP3</a:t>
            </a:r>
            <a:r>
              <a:rPr dirty="0" sz="2850" spc="75">
                <a:latin typeface="Microsoft JhengHei UI"/>
                <a:cs typeface="Microsoft JhengHei UI"/>
              </a:rPr>
              <a:t>）：</a:t>
            </a:r>
            <a:r>
              <a:rPr dirty="0" sz="2850" spc="80">
                <a:latin typeface="Microsoft JhengHei UI"/>
                <a:cs typeface="Microsoft JhengHei UI"/>
              </a:rPr>
              <a:t>客户从</a:t>
            </a:r>
            <a:r>
              <a:rPr dirty="0" sz="2850" spc="65">
                <a:latin typeface="Arial"/>
                <a:cs typeface="Arial"/>
              </a:rPr>
              <a:t>POP3</a:t>
            </a:r>
            <a:r>
              <a:rPr dirty="0" sz="2850" spc="80">
                <a:latin typeface="Microsoft JhengHei UI"/>
                <a:cs typeface="Microsoft JhengHei UI"/>
              </a:rPr>
              <a:t>服务器上的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拉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dirty="0" sz="2850" spc="80">
                <a:latin typeface="Microsoft JhengHei UI"/>
                <a:cs typeface="Microsoft JhengHei UI"/>
              </a:rPr>
              <a:t>操作。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电⼦邮件的主要构成构件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760119"/>
            <a:ext cx="191198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558" y="3551704"/>
            <a:ext cx="3345815" cy="49447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latin typeface="Arial"/>
                <a:cs typeface="Arial"/>
              </a:rPr>
              <a:t>SMTP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marL="516255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75598" y="3845164"/>
            <a:ext cx="1673357" cy="2566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07891" y="3845164"/>
            <a:ext cx="1673357" cy="2566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34348" y="4077712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70" h="892175">
                <a:moveTo>
                  <a:pt x="980346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0" y="738225"/>
                </a:lnTo>
                <a:lnTo>
                  <a:pt x="11766" y="792829"/>
                </a:lnTo>
                <a:lnTo>
                  <a:pt x="45785" y="846228"/>
                </a:lnTo>
                <a:lnTo>
                  <a:pt x="99184" y="880247"/>
                </a:lnTo>
                <a:lnTo>
                  <a:pt x="153788" y="890542"/>
                </a:lnTo>
                <a:lnTo>
                  <a:pt x="192319" y="891829"/>
                </a:lnTo>
                <a:lnTo>
                  <a:pt x="240097" y="892013"/>
                </a:lnTo>
                <a:lnTo>
                  <a:pt x="980346" y="892013"/>
                </a:lnTo>
                <a:lnTo>
                  <a:pt x="1028124" y="891829"/>
                </a:lnTo>
                <a:lnTo>
                  <a:pt x="1066654" y="890542"/>
                </a:lnTo>
                <a:lnTo>
                  <a:pt x="1121259" y="880247"/>
                </a:lnTo>
                <a:lnTo>
                  <a:pt x="1174658" y="846228"/>
                </a:lnTo>
                <a:lnTo>
                  <a:pt x="1208677" y="792829"/>
                </a:lnTo>
                <a:lnTo>
                  <a:pt x="1218972" y="738225"/>
                </a:lnTo>
                <a:lnTo>
                  <a:pt x="1220259" y="699694"/>
                </a:lnTo>
                <a:lnTo>
                  <a:pt x="1220443" y="651916"/>
                </a:lnTo>
                <a:lnTo>
                  <a:pt x="1220443" y="240097"/>
                </a:lnTo>
                <a:lnTo>
                  <a:pt x="1220259" y="192319"/>
                </a:lnTo>
                <a:lnTo>
                  <a:pt x="1218972" y="153788"/>
                </a:lnTo>
                <a:lnTo>
                  <a:pt x="1208677" y="99184"/>
                </a:lnTo>
                <a:lnTo>
                  <a:pt x="1174658" y="45785"/>
                </a:lnTo>
                <a:lnTo>
                  <a:pt x="1121259" y="11766"/>
                </a:lnTo>
                <a:lnTo>
                  <a:pt x="1066654" y="1470"/>
                </a:lnTo>
                <a:lnTo>
                  <a:pt x="1028124" y="183"/>
                </a:lnTo>
                <a:lnTo>
                  <a:pt x="980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70543" y="4162323"/>
            <a:ext cx="753110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</a:t>
            </a:r>
            <a:r>
              <a:rPr dirty="0" sz="2050">
                <a:latin typeface="Arial"/>
                <a:cs typeface="Arial"/>
              </a:rPr>
              <a:t>T</a:t>
            </a:r>
            <a:r>
              <a:rPr dirty="0" sz="2050" spc="0">
                <a:latin typeface="Arial"/>
                <a:cs typeface="Arial"/>
              </a:rPr>
              <a:t>P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72753" y="3845164"/>
            <a:ext cx="1673357" cy="2566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99210" y="4077712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70" h="892175">
                <a:moveTo>
                  <a:pt x="980350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4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0" y="738225"/>
                </a:lnTo>
                <a:lnTo>
                  <a:pt x="11766" y="792828"/>
                </a:lnTo>
                <a:lnTo>
                  <a:pt x="45785" y="846228"/>
                </a:lnTo>
                <a:lnTo>
                  <a:pt x="99184" y="880247"/>
                </a:lnTo>
                <a:lnTo>
                  <a:pt x="153788" y="890542"/>
                </a:lnTo>
                <a:lnTo>
                  <a:pt x="192319" y="891829"/>
                </a:lnTo>
                <a:lnTo>
                  <a:pt x="240097" y="892013"/>
                </a:lnTo>
                <a:lnTo>
                  <a:pt x="980350" y="892013"/>
                </a:lnTo>
                <a:lnTo>
                  <a:pt x="1028124" y="891829"/>
                </a:lnTo>
                <a:lnTo>
                  <a:pt x="1066655" y="890542"/>
                </a:lnTo>
                <a:lnTo>
                  <a:pt x="1121256" y="880247"/>
                </a:lnTo>
                <a:lnTo>
                  <a:pt x="1174658" y="846228"/>
                </a:lnTo>
                <a:lnTo>
                  <a:pt x="1208678" y="792828"/>
                </a:lnTo>
                <a:lnTo>
                  <a:pt x="1218976" y="738225"/>
                </a:lnTo>
                <a:lnTo>
                  <a:pt x="1220263" y="699694"/>
                </a:lnTo>
                <a:lnTo>
                  <a:pt x="1220447" y="651916"/>
                </a:lnTo>
                <a:lnTo>
                  <a:pt x="1220447" y="240097"/>
                </a:lnTo>
                <a:lnTo>
                  <a:pt x="1220263" y="192319"/>
                </a:lnTo>
                <a:lnTo>
                  <a:pt x="1218976" y="153788"/>
                </a:lnTo>
                <a:lnTo>
                  <a:pt x="1208678" y="99184"/>
                </a:lnTo>
                <a:lnTo>
                  <a:pt x="1174658" y="45784"/>
                </a:lnTo>
                <a:lnTo>
                  <a:pt x="1121256" y="11766"/>
                </a:lnTo>
                <a:lnTo>
                  <a:pt x="1066655" y="1470"/>
                </a:lnTo>
                <a:lnTo>
                  <a:pt x="1028124" y="183"/>
                </a:lnTo>
                <a:lnTo>
                  <a:pt x="980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204108" y="4162323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SMTP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99210" y="5278651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70" h="892175">
                <a:moveTo>
                  <a:pt x="980350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5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0" y="738225"/>
                </a:lnTo>
                <a:lnTo>
                  <a:pt x="11766" y="792829"/>
                </a:lnTo>
                <a:lnTo>
                  <a:pt x="45785" y="846228"/>
                </a:lnTo>
                <a:lnTo>
                  <a:pt x="99184" y="880247"/>
                </a:lnTo>
                <a:lnTo>
                  <a:pt x="153788" y="890542"/>
                </a:lnTo>
                <a:lnTo>
                  <a:pt x="192319" y="891829"/>
                </a:lnTo>
                <a:lnTo>
                  <a:pt x="240097" y="892013"/>
                </a:lnTo>
                <a:lnTo>
                  <a:pt x="980350" y="892013"/>
                </a:lnTo>
                <a:lnTo>
                  <a:pt x="1028124" y="891829"/>
                </a:lnTo>
                <a:lnTo>
                  <a:pt x="1066655" y="890542"/>
                </a:lnTo>
                <a:lnTo>
                  <a:pt x="1121256" y="880247"/>
                </a:lnTo>
                <a:lnTo>
                  <a:pt x="1174658" y="846228"/>
                </a:lnTo>
                <a:lnTo>
                  <a:pt x="1208678" y="792829"/>
                </a:lnTo>
                <a:lnTo>
                  <a:pt x="1218976" y="738225"/>
                </a:lnTo>
                <a:lnTo>
                  <a:pt x="1220263" y="699694"/>
                </a:lnTo>
                <a:lnTo>
                  <a:pt x="1220447" y="651916"/>
                </a:lnTo>
                <a:lnTo>
                  <a:pt x="1220447" y="240097"/>
                </a:lnTo>
                <a:lnTo>
                  <a:pt x="1220263" y="192319"/>
                </a:lnTo>
                <a:lnTo>
                  <a:pt x="1218976" y="153788"/>
                </a:lnTo>
                <a:lnTo>
                  <a:pt x="1208678" y="99185"/>
                </a:lnTo>
                <a:lnTo>
                  <a:pt x="1174658" y="45785"/>
                </a:lnTo>
                <a:lnTo>
                  <a:pt x="1121256" y="11766"/>
                </a:lnTo>
                <a:lnTo>
                  <a:pt x="1066655" y="1470"/>
                </a:lnTo>
                <a:lnTo>
                  <a:pt x="1028124" y="183"/>
                </a:lnTo>
                <a:lnTo>
                  <a:pt x="980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235405" y="5363262"/>
            <a:ext cx="753110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</a:t>
            </a:r>
            <a:r>
              <a:rPr dirty="0" sz="2050">
                <a:latin typeface="Arial"/>
                <a:cs typeface="Arial"/>
              </a:rPr>
              <a:t>T</a:t>
            </a:r>
            <a:r>
              <a:rPr dirty="0" sz="2050" spc="0">
                <a:latin typeface="Arial"/>
                <a:cs typeface="Arial"/>
              </a:rPr>
              <a:t>P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802051" y="4077712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69" h="892175">
                <a:moveTo>
                  <a:pt x="98034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9" y="45784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1" y="738225"/>
                </a:lnTo>
                <a:lnTo>
                  <a:pt x="11769" y="792828"/>
                </a:lnTo>
                <a:lnTo>
                  <a:pt x="45789" y="846228"/>
                </a:lnTo>
                <a:lnTo>
                  <a:pt x="99190" y="880247"/>
                </a:lnTo>
                <a:lnTo>
                  <a:pt x="153788" y="890542"/>
                </a:lnTo>
                <a:lnTo>
                  <a:pt x="192318" y="891829"/>
                </a:lnTo>
                <a:lnTo>
                  <a:pt x="240097" y="892013"/>
                </a:lnTo>
                <a:lnTo>
                  <a:pt x="980347" y="892013"/>
                </a:lnTo>
                <a:lnTo>
                  <a:pt x="1028126" y="891829"/>
                </a:lnTo>
                <a:lnTo>
                  <a:pt x="1066657" y="890542"/>
                </a:lnTo>
                <a:lnTo>
                  <a:pt x="1121264" y="880247"/>
                </a:lnTo>
                <a:lnTo>
                  <a:pt x="1174660" y="846228"/>
                </a:lnTo>
                <a:lnTo>
                  <a:pt x="1208675" y="792828"/>
                </a:lnTo>
                <a:lnTo>
                  <a:pt x="1218973" y="738225"/>
                </a:lnTo>
                <a:lnTo>
                  <a:pt x="1220260" y="699694"/>
                </a:lnTo>
                <a:lnTo>
                  <a:pt x="1220444" y="651916"/>
                </a:lnTo>
                <a:lnTo>
                  <a:pt x="1220444" y="240097"/>
                </a:lnTo>
                <a:lnTo>
                  <a:pt x="1220260" y="192319"/>
                </a:lnTo>
                <a:lnTo>
                  <a:pt x="1218973" y="153788"/>
                </a:lnTo>
                <a:lnTo>
                  <a:pt x="1208675" y="99184"/>
                </a:lnTo>
                <a:lnTo>
                  <a:pt x="1174660" y="45784"/>
                </a:lnTo>
                <a:lnTo>
                  <a:pt x="1121264" y="11766"/>
                </a:lnTo>
                <a:lnTo>
                  <a:pt x="1066657" y="1470"/>
                </a:lnTo>
                <a:lnTo>
                  <a:pt x="1028126" y="183"/>
                </a:lnTo>
                <a:lnTo>
                  <a:pt x="9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006947" y="4162323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POP3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802051" y="5278651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69" h="892175">
                <a:moveTo>
                  <a:pt x="98034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9" y="45785"/>
                </a:lnTo>
                <a:lnTo>
                  <a:pt x="11769" y="99185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1" y="738225"/>
                </a:lnTo>
                <a:lnTo>
                  <a:pt x="11769" y="792829"/>
                </a:lnTo>
                <a:lnTo>
                  <a:pt x="45789" y="846228"/>
                </a:lnTo>
                <a:lnTo>
                  <a:pt x="99190" y="880247"/>
                </a:lnTo>
                <a:lnTo>
                  <a:pt x="153788" y="890542"/>
                </a:lnTo>
                <a:lnTo>
                  <a:pt x="192318" y="891829"/>
                </a:lnTo>
                <a:lnTo>
                  <a:pt x="240097" y="892013"/>
                </a:lnTo>
                <a:lnTo>
                  <a:pt x="980347" y="892013"/>
                </a:lnTo>
                <a:lnTo>
                  <a:pt x="1028126" y="891829"/>
                </a:lnTo>
                <a:lnTo>
                  <a:pt x="1066657" y="890542"/>
                </a:lnTo>
                <a:lnTo>
                  <a:pt x="1121264" y="880247"/>
                </a:lnTo>
                <a:lnTo>
                  <a:pt x="1174660" y="846228"/>
                </a:lnTo>
                <a:lnTo>
                  <a:pt x="1208675" y="792829"/>
                </a:lnTo>
                <a:lnTo>
                  <a:pt x="1218973" y="738225"/>
                </a:lnTo>
                <a:lnTo>
                  <a:pt x="1220260" y="699694"/>
                </a:lnTo>
                <a:lnTo>
                  <a:pt x="1220444" y="651916"/>
                </a:lnTo>
                <a:lnTo>
                  <a:pt x="1220444" y="240097"/>
                </a:lnTo>
                <a:lnTo>
                  <a:pt x="1220260" y="192319"/>
                </a:lnTo>
                <a:lnTo>
                  <a:pt x="1218973" y="153788"/>
                </a:lnTo>
                <a:lnTo>
                  <a:pt x="1208675" y="99185"/>
                </a:lnTo>
                <a:lnTo>
                  <a:pt x="1174660" y="45785"/>
                </a:lnTo>
                <a:lnTo>
                  <a:pt x="1121264" y="11766"/>
                </a:lnTo>
                <a:lnTo>
                  <a:pt x="1066657" y="1470"/>
                </a:lnTo>
                <a:lnTo>
                  <a:pt x="1028126" y="183"/>
                </a:lnTo>
                <a:lnTo>
                  <a:pt x="9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006947" y="5363262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SMTP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485520" y="3845164"/>
            <a:ext cx="1673357" cy="2566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711983" y="4077712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69" h="892175">
                <a:moveTo>
                  <a:pt x="98034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4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69" y="738225"/>
                </a:lnTo>
                <a:lnTo>
                  <a:pt x="11758" y="792828"/>
                </a:lnTo>
                <a:lnTo>
                  <a:pt x="45782" y="846228"/>
                </a:lnTo>
                <a:lnTo>
                  <a:pt x="99180" y="880247"/>
                </a:lnTo>
                <a:lnTo>
                  <a:pt x="153787" y="890542"/>
                </a:lnTo>
                <a:lnTo>
                  <a:pt x="192318" y="891829"/>
                </a:lnTo>
                <a:lnTo>
                  <a:pt x="240097" y="892013"/>
                </a:lnTo>
                <a:lnTo>
                  <a:pt x="980347" y="892013"/>
                </a:lnTo>
                <a:lnTo>
                  <a:pt x="1028121" y="891829"/>
                </a:lnTo>
                <a:lnTo>
                  <a:pt x="1066652" y="890542"/>
                </a:lnTo>
                <a:lnTo>
                  <a:pt x="1121253" y="880247"/>
                </a:lnTo>
                <a:lnTo>
                  <a:pt x="1174655" y="846228"/>
                </a:lnTo>
                <a:lnTo>
                  <a:pt x="1208675" y="792828"/>
                </a:lnTo>
                <a:lnTo>
                  <a:pt x="1218973" y="738225"/>
                </a:lnTo>
                <a:lnTo>
                  <a:pt x="1220260" y="699694"/>
                </a:lnTo>
                <a:lnTo>
                  <a:pt x="1220444" y="651916"/>
                </a:lnTo>
                <a:lnTo>
                  <a:pt x="1220444" y="240097"/>
                </a:lnTo>
                <a:lnTo>
                  <a:pt x="1220260" y="192319"/>
                </a:lnTo>
                <a:lnTo>
                  <a:pt x="1218973" y="153788"/>
                </a:lnTo>
                <a:lnTo>
                  <a:pt x="1208675" y="99184"/>
                </a:lnTo>
                <a:lnTo>
                  <a:pt x="1174655" y="45784"/>
                </a:lnTo>
                <a:lnTo>
                  <a:pt x="1121253" y="11766"/>
                </a:lnTo>
                <a:lnTo>
                  <a:pt x="1066652" y="1470"/>
                </a:lnTo>
                <a:lnTo>
                  <a:pt x="1028121" y="183"/>
                </a:lnTo>
                <a:lnTo>
                  <a:pt x="9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960187" y="4162323"/>
            <a:ext cx="723900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>
                <a:latin typeface="Arial"/>
                <a:cs typeface="Arial"/>
              </a:rPr>
              <a:t>O</a:t>
            </a:r>
            <a:r>
              <a:rPr dirty="0" sz="2050" spc="0">
                <a:latin typeface="Arial"/>
                <a:cs typeface="Arial"/>
              </a:rPr>
              <a:t>P3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54791" y="4523718"/>
            <a:ext cx="1489710" cy="0"/>
          </a:xfrm>
          <a:custGeom>
            <a:avLst/>
            <a:gdLst/>
            <a:ahLst/>
            <a:cxnLst/>
            <a:rect l="l" t="t" r="r" b="b"/>
            <a:pathLst>
              <a:path w="1489709" h="0">
                <a:moveTo>
                  <a:pt x="0" y="0"/>
                </a:moveTo>
                <a:lnTo>
                  <a:pt x="1468509" y="0"/>
                </a:lnTo>
                <a:lnTo>
                  <a:pt x="148945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23299" y="443576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640757" y="3843388"/>
            <a:ext cx="1072515" cy="5930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225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发送邮件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225"/>
              </a:lnSpc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SMTP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02529" y="4533291"/>
            <a:ext cx="551815" cy="6330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4604">
              <a:lnSpc>
                <a:spcPts val="2385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85"/>
              </a:lnSpc>
            </a:pP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85782" y="5398879"/>
            <a:ext cx="1072515" cy="6413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415"/>
              </a:lnSpc>
              <a:spcBef>
                <a:spcPts val="11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发件⼈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415"/>
              </a:lnSpc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⽤户代理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42302" y="3044849"/>
            <a:ext cx="1334770" cy="6413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261620">
              <a:lnSpc>
                <a:spcPts val="2370"/>
              </a:lnSpc>
              <a:spcBef>
                <a:spcPts val="265"/>
              </a:spcBef>
            </a:pPr>
            <a:r>
              <a:rPr dirty="0" sz="2050" spc="5">
                <a:latin typeface="Microsoft JhengHei UI"/>
                <a:cs typeface="Microsoft JhengHei UI"/>
              </a:rPr>
              <a:t>发送⽅ </a:t>
            </a:r>
            <a:r>
              <a:rPr dirty="0" sz="2050" spc="5">
                <a:latin typeface="Microsoft JhengHei UI"/>
                <a:cs typeface="Microsoft JhengHei UI"/>
              </a:rPr>
              <a:t>邮件服务器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022496" y="4523718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4" h="0">
                <a:moveTo>
                  <a:pt x="0" y="0"/>
                </a:moveTo>
                <a:lnTo>
                  <a:pt x="0" y="0"/>
                </a:lnTo>
                <a:lnTo>
                  <a:pt x="1513572" y="0"/>
                </a:lnTo>
                <a:lnTo>
                  <a:pt x="1534514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536073" y="443576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19658" y="5724659"/>
            <a:ext cx="3427729" cy="0"/>
          </a:xfrm>
          <a:custGeom>
            <a:avLst/>
            <a:gdLst/>
            <a:ahLst/>
            <a:cxnLst/>
            <a:rect l="l" t="t" r="r" b="b"/>
            <a:pathLst>
              <a:path w="3427730" h="0">
                <a:moveTo>
                  <a:pt x="0" y="0"/>
                </a:moveTo>
                <a:lnTo>
                  <a:pt x="0" y="0"/>
                </a:lnTo>
                <a:lnTo>
                  <a:pt x="3406489" y="0"/>
                </a:lnTo>
                <a:lnTo>
                  <a:pt x="342743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626141" y="563670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2224256" y="5326221"/>
            <a:ext cx="18002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发送邮件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587837" y="5759616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330990" y="3857285"/>
            <a:ext cx="1072515" cy="5930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225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读取邮件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225"/>
              </a:lnSpc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endParaRPr sz="2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592762" y="4547188"/>
            <a:ext cx="551815" cy="6330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4604">
              <a:lnSpc>
                <a:spcPts val="2385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85"/>
              </a:lnSpc>
            </a:pP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763418" y="5398879"/>
            <a:ext cx="1072515" cy="6413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415"/>
              </a:lnSpc>
              <a:spcBef>
                <a:spcPts val="11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收件⼈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415"/>
              </a:lnSpc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⽤户代理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94726" y="6511326"/>
            <a:ext cx="1029969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163</a:t>
            </a: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70362" y="6511326"/>
            <a:ext cx="883919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qq</a:t>
            </a: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745143" y="3044849"/>
            <a:ext cx="1334770" cy="6413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261620">
              <a:lnSpc>
                <a:spcPts val="2370"/>
              </a:lnSpc>
              <a:spcBef>
                <a:spcPts val="265"/>
              </a:spcBef>
            </a:pPr>
            <a:r>
              <a:rPr dirty="0" sz="2050" spc="5">
                <a:latin typeface="Microsoft JhengHei UI"/>
                <a:cs typeface="Microsoft JhengHei UI"/>
              </a:rPr>
              <a:t>接收⽅ </a:t>
            </a:r>
            <a:r>
              <a:rPr dirty="0" sz="2050" spc="5">
                <a:latin typeface="Microsoft JhengHei UI"/>
                <a:cs typeface="Microsoft JhengHei UI"/>
              </a:rPr>
              <a:t>邮件服务器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72636" y="7983249"/>
            <a:ext cx="77216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邮件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不会</a:t>
            </a:r>
            <a:r>
              <a:rPr dirty="0" sz="2850" spc="30">
                <a:latin typeface="Microsoft JhengHei UI"/>
                <a:cs typeface="Microsoft JhengHei UI"/>
              </a:rPr>
              <a:t>在互联⽹中的某个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中间邮件服务器落地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04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248785"/>
          </a:xfrm>
          <a:custGeom>
            <a:avLst/>
            <a:gdLst/>
            <a:ahLst/>
            <a:cxnLst/>
            <a:rect l="l" t="t" r="r" b="b"/>
            <a:pathLst>
              <a:path w="12963525" h="42487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90202"/>
                </a:lnTo>
                <a:lnTo>
                  <a:pt x="197" y="4041571"/>
                </a:lnTo>
                <a:lnTo>
                  <a:pt x="1581" y="4082999"/>
                </a:lnTo>
                <a:lnTo>
                  <a:pt x="12649" y="4141707"/>
                </a:lnTo>
                <a:lnTo>
                  <a:pt x="49226" y="4199121"/>
                </a:lnTo>
                <a:lnTo>
                  <a:pt x="106640" y="4235697"/>
                </a:lnTo>
                <a:lnTo>
                  <a:pt x="165348" y="4246766"/>
                </a:lnTo>
                <a:lnTo>
                  <a:pt x="206776" y="4248150"/>
                </a:lnTo>
                <a:lnTo>
                  <a:pt x="258146" y="4248348"/>
                </a:lnTo>
                <a:lnTo>
                  <a:pt x="12705299" y="4248348"/>
                </a:lnTo>
                <a:lnTo>
                  <a:pt x="12756671" y="4248150"/>
                </a:lnTo>
                <a:lnTo>
                  <a:pt x="12798099" y="4246766"/>
                </a:lnTo>
                <a:lnTo>
                  <a:pt x="12856802" y="4235697"/>
                </a:lnTo>
                <a:lnTo>
                  <a:pt x="12914218" y="4199121"/>
                </a:lnTo>
                <a:lnTo>
                  <a:pt x="12950799" y="4141707"/>
                </a:lnTo>
                <a:lnTo>
                  <a:pt x="12961867" y="4082999"/>
                </a:lnTo>
                <a:lnTo>
                  <a:pt x="12963250" y="4041571"/>
                </a:lnTo>
                <a:lnTo>
                  <a:pt x="12963448" y="399020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248785"/>
          </a:xfrm>
          <a:custGeom>
            <a:avLst/>
            <a:gdLst/>
            <a:ahLst/>
            <a:cxnLst/>
            <a:rect l="l" t="t" r="r" b="b"/>
            <a:pathLst>
              <a:path w="12963525" h="42487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90202"/>
                </a:lnTo>
                <a:lnTo>
                  <a:pt x="12963250" y="4041571"/>
                </a:lnTo>
                <a:lnTo>
                  <a:pt x="12961867" y="4082999"/>
                </a:lnTo>
                <a:lnTo>
                  <a:pt x="12950799" y="4141707"/>
                </a:lnTo>
                <a:lnTo>
                  <a:pt x="12914218" y="4199121"/>
                </a:lnTo>
                <a:lnTo>
                  <a:pt x="12856802" y="4235697"/>
                </a:lnTo>
                <a:lnTo>
                  <a:pt x="12798099" y="4246766"/>
                </a:lnTo>
                <a:lnTo>
                  <a:pt x="12756671" y="4248150"/>
                </a:lnTo>
                <a:lnTo>
                  <a:pt x="12705299" y="4248348"/>
                </a:lnTo>
                <a:lnTo>
                  <a:pt x="258145" y="4248348"/>
                </a:lnTo>
                <a:lnTo>
                  <a:pt x="206775" y="4248150"/>
                </a:lnTo>
                <a:lnTo>
                  <a:pt x="165348" y="4246766"/>
                </a:lnTo>
                <a:lnTo>
                  <a:pt x="106640" y="4235697"/>
                </a:lnTo>
                <a:lnTo>
                  <a:pt x="49226" y="4199121"/>
                </a:lnTo>
                <a:lnTo>
                  <a:pt x="12650" y="4141707"/>
                </a:lnTo>
                <a:lnTo>
                  <a:pt x="1581" y="4082999"/>
                </a:lnTo>
                <a:lnTo>
                  <a:pt x="197" y="4041571"/>
                </a:lnTo>
                <a:lnTo>
                  <a:pt x="0" y="399020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⼯作流程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400" y="2476491"/>
            <a:ext cx="11467465" cy="3447415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2700" spc="15">
                <a:latin typeface="Microsoft JhengHei UI"/>
                <a:cs typeface="Microsoft JhengHei UI"/>
              </a:rPr>
              <a:t>发件⼈撰写和编辑邮件；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700" spc="15">
                <a:latin typeface="Microsoft JhengHei UI"/>
                <a:cs typeface="Microsoft JhengHei UI"/>
              </a:rPr>
              <a:t>⽤户代理把邮件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发给发送⽅邮件服务器</a:t>
            </a:r>
            <a:r>
              <a:rPr dirty="0" sz="2700" spc="15">
                <a:latin typeface="Microsoft JhengHei UI"/>
                <a:cs typeface="Microsoft JhengHei UI"/>
              </a:rPr>
              <a:t>；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700" spc="15">
                <a:latin typeface="Microsoft JhengHei UI"/>
                <a:cs typeface="Microsoft JhengHei UI"/>
              </a:rPr>
              <a:t>服务器将邮件临时存放在邮件缓存队列中，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等待发送</a:t>
            </a:r>
            <a:r>
              <a:rPr dirty="0" sz="2700" spc="15">
                <a:latin typeface="Microsoft JhengHei UI"/>
                <a:cs typeface="Microsoft JhengHei UI"/>
              </a:rPr>
              <a:t>；</a:t>
            </a:r>
            <a:endParaRPr sz="2700">
              <a:latin typeface="Microsoft JhengHei UI"/>
              <a:cs typeface="Microsoft JhengHei UI"/>
            </a:endParaRPr>
          </a:p>
          <a:p>
            <a:pPr marL="12700" marR="901065">
              <a:lnSpc>
                <a:spcPts val="4560"/>
              </a:lnSpc>
              <a:spcBef>
                <a:spcPts val="285"/>
              </a:spcBef>
            </a:pPr>
            <a:r>
              <a:rPr dirty="0" sz="2700" spc="15">
                <a:latin typeface="Microsoft JhengHei UI"/>
                <a:cs typeface="Microsoft JhengHei UI"/>
              </a:rPr>
              <a:t>发送与接收⽅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邮件服务器间建⽴</a:t>
            </a:r>
            <a:r>
              <a:rPr dirty="0" sz="2700" spc="-1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700" spc="5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700" spc="-8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连接</a:t>
            </a:r>
            <a:r>
              <a:rPr dirty="0" sz="2700" spc="15">
                <a:latin typeface="Microsoft JhengHei UI"/>
                <a:cs typeface="Microsoft JhengHei UI"/>
              </a:rPr>
              <a:t>，发送缓存队列中的邮件；  接收⽅邮件服务器将收到的邮件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放⼊接收者邮箱</a:t>
            </a:r>
            <a:r>
              <a:rPr dirty="0" sz="2700" spc="15">
                <a:latin typeface="Microsoft JhengHei UI"/>
                <a:cs typeface="Microsoft JhengHei UI"/>
              </a:rPr>
              <a:t>；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2700" spc="15">
                <a:latin typeface="Microsoft JhengHei UI"/>
                <a:cs typeface="Microsoft JhengHei UI"/>
              </a:rPr>
              <a:t>接收⽅⽤户代理采⽤</a:t>
            </a:r>
            <a:r>
              <a:rPr dirty="0" sz="2700" spc="5">
                <a:latin typeface="Arial"/>
                <a:cs typeface="Arial"/>
              </a:rPr>
              <a:t>POP3</a:t>
            </a:r>
            <a:r>
              <a:rPr dirty="0" sz="2700" spc="5">
                <a:latin typeface="Microsoft JhengHei UI"/>
                <a:cs typeface="Microsoft JhengHei UI"/>
              </a:rPr>
              <a:t>（</a:t>
            </a:r>
            <a:r>
              <a:rPr dirty="0" sz="2700" spc="15">
                <a:latin typeface="Microsoft JhengHei UI"/>
                <a:cs typeface="Microsoft JhengHei UI"/>
              </a:rPr>
              <a:t>或</a:t>
            </a:r>
            <a:r>
              <a:rPr dirty="0" sz="2700" spc="5">
                <a:latin typeface="Arial"/>
                <a:cs typeface="Arial"/>
              </a:rPr>
              <a:t>IMAP</a:t>
            </a:r>
            <a:r>
              <a:rPr dirty="0" sz="2700" spc="5">
                <a:latin typeface="Microsoft JhengHei UI"/>
                <a:cs typeface="Microsoft JhengHei UI"/>
              </a:rPr>
              <a:t>）</a:t>
            </a:r>
            <a:r>
              <a:rPr dirty="0" sz="2700" spc="15">
                <a:latin typeface="Microsoft JhengHei UI"/>
                <a:cs typeface="Microsoft JhengHei UI"/>
              </a:rPr>
              <a:t>协议从接收⽅邮件服务器</a:t>
            </a:r>
            <a:r>
              <a:rPr dirty="0" sz="2700" spc="15">
                <a:solidFill>
                  <a:srgbClr val="FF2600"/>
                </a:solidFill>
                <a:latin typeface="Microsoft JhengHei UI"/>
                <a:cs typeface="Microsoft JhengHei UI"/>
              </a:rPr>
              <a:t>取回邮</a:t>
            </a:r>
            <a:r>
              <a:rPr dirty="0" sz="2700" spc="10">
                <a:solidFill>
                  <a:srgbClr val="FF2600"/>
                </a:solidFill>
                <a:latin typeface="Microsoft JhengHei UI"/>
                <a:cs typeface="Microsoft JhengHei UI"/>
              </a:rPr>
              <a:t>件</a:t>
            </a:r>
            <a:r>
              <a:rPr dirty="0" sz="2700" spc="15">
                <a:latin typeface="Microsoft JhengHei UI"/>
                <a:cs typeface="Microsoft JhengHei UI"/>
              </a:rPr>
              <a:t>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528915" y="8003932"/>
            <a:ext cx="2847889" cy="1512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74004" y="8025115"/>
            <a:ext cx="2773034" cy="1420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50875" y="7892340"/>
            <a:ext cx="2847476" cy="15123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218484" y="7913523"/>
            <a:ext cx="3550104" cy="1420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53165" y="8519633"/>
            <a:ext cx="855344" cy="79375"/>
          </a:xfrm>
          <a:custGeom>
            <a:avLst/>
            <a:gdLst/>
            <a:ahLst/>
            <a:cxnLst/>
            <a:rect l="l" t="t" r="r" b="b"/>
            <a:pathLst>
              <a:path w="855345" h="79375">
                <a:moveTo>
                  <a:pt x="855030" y="78925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19739" y="866658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4" h="0">
                <a:moveTo>
                  <a:pt x="87640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53136" y="7699974"/>
            <a:ext cx="71691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发送⽅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7399" y="9627085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邮件缓存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1479" y="9620629"/>
            <a:ext cx="117729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9870">
              <a:lnSpc>
                <a:spcPct val="114500"/>
              </a:lnSpc>
              <a:spcBef>
                <a:spcPts val="95"/>
              </a:spcBef>
            </a:pPr>
            <a:r>
              <a:rPr dirty="0" sz="1800" spc="5">
                <a:latin typeface="Microsoft JhengHei UI"/>
                <a:cs typeface="Microsoft JhengHei UI"/>
              </a:rPr>
              <a:t>接收⽅ </a:t>
            </a:r>
            <a:r>
              <a:rPr dirty="0" sz="1800" spc="5">
                <a:latin typeface="Microsoft JhengHei UI"/>
                <a:cs typeface="Microsoft JhengHei UI"/>
              </a:rPr>
              <a:t>邮件服务器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196334" y="8093147"/>
            <a:ext cx="527658" cy="488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183243" y="8080059"/>
            <a:ext cx="512445" cy="473075"/>
          </a:xfrm>
          <a:custGeom>
            <a:avLst/>
            <a:gdLst/>
            <a:ahLst/>
            <a:cxnLst/>
            <a:rect l="l" t="t" r="r" b="b"/>
            <a:pathLst>
              <a:path w="512444" h="473075">
                <a:moveTo>
                  <a:pt x="0" y="472460"/>
                </a:moveTo>
                <a:lnTo>
                  <a:pt x="511952" y="472460"/>
                </a:lnTo>
                <a:lnTo>
                  <a:pt x="511952" y="0"/>
                </a:lnTo>
                <a:lnTo>
                  <a:pt x="0" y="0"/>
                </a:lnTo>
                <a:lnTo>
                  <a:pt x="0" y="472460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183245" y="8080059"/>
            <a:ext cx="512445" cy="473075"/>
          </a:xfrm>
          <a:custGeom>
            <a:avLst/>
            <a:gdLst/>
            <a:ahLst/>
            <a:cxnLst/>
            <a:rect l="l" t="t" r="r" b="b"/>
            <a:pathLst>
              <a:path w="512444" h="473075">
                <a:moveTo>
                  <a:pt x="0" y="472460"/>
                </a:moveTo>
                <a:lnTo>
                  <a:pt x="0" y="0"/>
                </a:lnTo>
                <a:lnTo>
                  <a:pt x="511952" y="0"/>
                </a:lnTo>
                <a:lnTo>
                  <a:pt x="511952" y="472460"/>
                </a:lnTo>
                <a:lnTo>
                  <a:pt x="0" y="472460"/>
                </a:lnTo>
                <a:close/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82177" y="8459618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4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182177" y="8364470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4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182177" y="8270415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4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182177" y="8175266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4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592865" y="8080088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490471" y="8080088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388087" y="8080088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285691" y="8080088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80315" y="8666883"/>
            <a:ext cx="829874" cy="4840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064609" y="8651176"/>
            <a:ext cx="819785" cy="473709"/>
          </a:xfrm>
          <a:custGeom>
            <a:avLst/>
            <a:gdLst/>
            <a:ahLst/>
            <a:cxnLst/>
            <a:rect l="l" t="t" r="r" b="b"/>
            <a:pathLst>
              <a:path w="819784" h="473709">
                <a:moveTo>
                  <a:pt x="0" y="473555"/>
                </a:moveTo>
                <a:lnTo>
                  <a:pt x="819403" y="473555"/>
                </a:lnTo>
                <a:lnTo>
                  <a:pt x="819403" y="0"/>
                </a:lnTo>
                <a:lnTo>
                  <a:pt x="0" y="0"/>
                </a:lnTo>
                <a:lnTo>
                  <a:pt x="0" y="473555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64609" y="8651177"/>
            <a:ext cx="819785" cy="473709"/>
          </a:xfrm>
          <a:custGeom>
            <a:avLst/>
            <a:gdLst/>
            <a:ahLst/>
            <a:cxnLst/>
            <a:rect l="l" t="t" r="r" b="b"/>
            <a:pathLst>
              <a:path w="819784" h="473709">
                <a:moveTo>
                  <a:pt x="0" y="0"/>
                </a:moveTo>
                <a:lnTo>
                  <a:pt x="819403" y="0"/>
                </a:lnTo>
                <a:lnTo>
                  <a:pt x="819403" y="473555"/>
                </a:lnTo>
                <a:lnTo>
                  <a:pt x="0" y="4735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274551" y="8737150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274551" y="8737149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74551" y="8737149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473880" y="0"/>
                </a:moveTo>
                <a:lnTo>
                  <a:pt x="0" y="0"/>
                </a:lnTo>
                <a:lnTo>
                  <a:pt x="236935" y="134648"/>
                </a:lnTo>
                <a:lnTo>
                  <a:pt x="4738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274551" y="8737149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272683" y="8845902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555697" y="8845902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274551" y="8737149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5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221903" y="8780237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221903" y="8780237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221903" y="8780237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473870" y="0"/>
                </a:moveTo>
                <a:lnTo>
                  <a:pt x="0" y="0"/>
                </a:lnTo>
                <a:lnTo>
                  <a:pt x="236935" y="134647"/>
                </a:lnTo>
                <a:lnTo>
                  <a:pt x="47387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221903" y="8780237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220035" y="8888989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503038" y="8888989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221903" y="8780237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5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169244" y="8823324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169244" y="8823324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4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69244" y="8823324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473880" y="0"/>
                </a:moveTo>
                <a:lnTo>
                  <a:pt x="0" y="0"/>
                </a:lnTo>
                <a:lnTo>
                  <a:pt x="236935" y="134647"/>
                </a:lnTo>
                <a:lnTo>
                  <a:pt x="4738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169244" y="8823324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167376" y="8932077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450391" y="8932077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4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169244" y="8823324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5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905977" y="8125004"/>
            <a:ext cx="1187738" cy="11220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6613767" y="9572291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⽤户代理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6548920" y="7967152"/>
            <a:ext cx="1181842" cy="8596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622691" y="7967152"/>
            <a:ext cx="1455420" cy="1343660"/>
          </a:xfrm>
          <a:custGeom>
            <a:avLst/>
            <a:gdLst/>
            <a:ahLst/>
            <a:cxnLst/>
            <a:rect l="l" t="t" r="r" b="b"/>
            <a:pathLst>
              <a:path w="1455420" h="1343659">
                <a:moveTo>
                  <a:pt x="727666" y="0"/>
                </a:moveTo>
                <a:lnTo>
                  <a:pt x="681135" y="1366"/>
                </a:lnTo>
                <a:lnTo>
                  <a:pt x="634758" y="5464"/>
                </a:lnTo>
                <a:lnTo>
                  <a:pt x="588687" y="12295"/>
                </a:lnTo>
                <a:lnTo>
                  <a:pt x="543075" y="21859"/>
                </a:lnTo>
                <a:lnTo>
                  <a:pt x="498077" y="34155"/>
                </a:lnTo>
                <a:lnTo>
                  <a:pt x="453845" y="49183"/>
                </a:lnTo>
                <a:lnTo>
                  <a:pt x="410533" y="66944"/>
                </a:lnTo>
                <a:lnTo>
                  <a:pt x="368293" y="87437"/>
                </a:lnTo>
                <a:lnTo>
                  <a:pt x="327280" y="110663"/>
                </a:lnTo>
                <a:lnTo>
                  <a:pt x="287646" y="136621"/>
                </a:lnTo>
                <a:lnTo>
                  <a:pt x="249544" y="165311"/>
                </a:lnTo>
                <a:lnTo>
                  <a:pt x="213129" y="196734"/>
                </a:lnTo>
                <a:lnTo>
                  <a:pt x="179087" y="230348"/>
                </a:lnTo>
                <a:lnTo>
                  <a:pt x="148006" y="265519"/>
                </a:lnTo>
                <a:lnTo>
                  <a:pt x="119885" y="302104"/>
                </a:lnTo>
                <a:lnTo>
                  <a:pt x="94724" y="339963"/>
                </a:lnTo>
                <a:lnTo>
                  <a:pt x="72523" y="378954"/>
                </a:lnTo>
                <a:lnTo>
                  <a:pt x="53282" y="418934"/>
                </a:lnTo>
                <a:lnTo>
                  <a:pt x="37001" y="459764"/>
                </a:lnTo>
                <a:lnTo>
                  <a:pt x="23681" y="501301"/>
                </a:lnTo>
                <a:lnTo>
                  <a:pt x="13320" y="543404"/>
                </a:lnTo>
                <a:lnTo>
                  <a:pt x="5920" y="585931"/>
                </a:lnTo>
                <a:lnTo>
                  <a:pt x="1480" y="628742"/>
                </a:lnTo>
                <a:lnTo>
                  <a:pt x="0" y="671694"/>
                </a:lnTo>
                <a:lnTo>
                  <a:pt x="1480" y="714645"/>
                </a:lnTo>
                <a:lnTo>
                  <a:pt x="5920" y="757456"/>
                </a:lnTo>
                <a:lnTo>
                  <a:pt x="13320" y="799983"/>
                </a:lnTo>
                <a:lnTo>
                  <a:pt x="23681" y="842086"/>
                </a:lnTo>
                <a:lnTo>
                  <a:pt x="37001" y="883623"/>
                </a:lnTo>
                <a:lnTo>
                  <a:pt x="53282" y="924453"/>
                </a:lnTo>
                <a:lnTo>
                  <a:pt x="72523" y="964433"/>
                </a:lnTo>
                <a:lnTo>
                  <a:pt x="94724" y="1003424"/>
                </a:lnTo>
                <a:lnTo>
                  <a:pt x="119885" y="1041282"/>
                </a:lnTo>
                <a:lnTo>
                  <a:pt x="148006" y="1077868"/>
                </a:lnTo>
                <a:lnTo>
                  <a:pt x="179087" y="1113038"/>
                </a:lnTo>
                <a:lnTo>
                  <a:pt x="213129" y="1146653"/>
                </a:lnTo>
                <a:lnTo>
                  <a:pt x="249544" y="1178075"/>
                </a:lnTo>
                <a:lnTo>
                  <a:pt x="287646" y="1206766"/>
                </a:lnTo>
                <a:lnTo>
                  <a:pt x="327280" y="1232724"/>
                </a:lnTo>
                <a:lnTo>
                  <a:pt x="368293" y="1255949"/>
                </a:lnTo>
                <a:lnTo>
                  <a:pt x="410533" y="1276443"/>
                </a:lnTo>
                <a:lnTo>
                  <a:pt x="453845" y="1294203"/>
                </a:lnTo>
                <a:lnTo>
                  <a:pt x="498077" y="1309232"/>
                </a:lnTo>
                <a:lnTo>
                  <a:pt x="543075" y="1321527"/>
                </a:lnTo>
                <a:lnTo>
                  <a:pt x="588687" y="1331091"/>
                </a:lnTo>
                <a:lnTo>
                  <a:pt x="634758" y="1337922"/>
                </a:lnTo>
                <a:lnTo>
                  <a:pt x="681135" y="1342021"/>
                </a:lnTo>
                <a:lnTo>
                  <a:pt x="727666" y="1343387"/>
                </a:lnTo>
                <a:lnTo>
                  <a:pt x="774197" y="1342021"/>
                </a:lnTo>
                <a:lnTo>
                  <a:pt x="820575" y="1337922"/>
                </a:lnTo>
                <a:lnTo>
                  <a:pt x="866646" y="1331091"/>
                </a:lnTo>
                <a:lnTo>
                  <a:pt x="912257" y="1321527"/>
                </a:lnTo>
                <a:lnTo>
                  <a:pt x="957255" y="1309232"/>
                </a:lnTo>
                <a:lnTo>
                  <a:pt x="1001487" y="1294203"/>
                </a:lnTo>
                <a:lnTo>
                  <a:pt x="1044799" y="1276443"/>
                </a:lnTo>
                <a:lnTo>
                  <a:pt x="1087039" y="1255949"/>
                </a:lnTo>
                <a:lnTo>
                  <a:pt x="1128052" y="1232724"/>
                </a:lnTo>
                <a:lnTo>
                  <a:pt x="1167686" y="1206766"/>
                </a:lnTo>
                <a:lnTo>
                  <a:pt x="1205787" y="1178075"/>
                </a:lnTo>
                <a:lnTo>
                  <a:pt x="1242202" y="1146653"/>
                </a:lnTo>
                <a:lnTo>
                  <a:pt x="1276245" y="1113038"/>
                </a:lnTo>
                <a:lnTo>
                  <a:pt x="1307327" y="1077868"/>
                </a:lnTo>
                <a:lnTo>
                  <a:pt x="1335449" y="1041282"/>
                </a:lnTo>
                <a:lnTo>
                  <a:pt x="1360611" y="1003424"/>
                </a:lnTo>
                <a:lnTo>
                  <a:pt x="1382812" y="964433"/>
                </a:lnTo>
                <a:lnTo>
                  <a:pt x="1402053" y="924453"/>
                </a:lnTo>
                <a:lnTo>
                  <a:pt x="1418335" y="883623"/>
                </a:lnTo>
                <a:lnTo>
                  <a:pt x="1431655" y="842086"/>
                </a:lnTo>
                <a:lnTo>
                  <a:pt x="1442016" y="799983"/>
                </a:lnTo>
                <a:lnTo>
                  <a:pt x="1449417" y="757456"/>
                </a:lnTo>
                <a:lnTo>
                  <a:pt x="1453857" y="714645"/>
                </a:lnTo>
                <a:lnTo>
                  <a:pt x="1455337" y="671694"/>
                </a:lnTo>
                <a:lnTo>
                  <a:pt x="1453857" y="628742"/>
                </a:lnTo>
                <a:lnTo>
                  <a:pt x="1449417" y="585931"/>
                </a:lnTo>
                <a:lnTo>
                  <a:pt x="1442016" y="543404"/>
                </a:lnTo>
                <a:lnTo>
                  <a:pt x="1431655" y="501301"/>
                </a:lnTo>
                <a:lnTo>
                  <a:pt x="1418335" y="459764"/>
                </a:lnTo>
                <a:lnTo>
                  <a:pt x="1402053" y="418934"/>
                </a:lnTo>
                <a:lnTo>
                  <a:pt x="1382812" y="378954"/>
                </a:lnTo>
                <a:lnTo>
                  <a:pt x="1360611" y="339963"/>
                </a:lnTo>
                <a:lnTo>
                  <a:pt x="1335449" y="302104"/>
                </a:lnTo>
                <a:lnTo>
                  <a:pt x="1307327" y="265519"/>
                </a:lnTo>
                <a:lnTo>
                  <a:pt x="1276245" y="230348"/>
                </a:lnTo>
                <a:lnTo>
                  <a:pt x="1242202" y="196734"/>
                </a:lnTo>
                <a:lnTo>
                  <a:pt x="1205787" y="165311"/>
                </a:lnTo>
                <a:lnTo>
                  <a:pt x="1167686" y="136621"/>
                </a:lnTo>
                <a:lnTo>
                  <a:pt x="1128052" y="110663"/>
                </a:lnTo>
                <a:lnTo>
                  <a:pt x="1087039" y="87437"/>
                </a:lnTo>
                <a:lnTo>
                  <a:pt x="1044799" y="66944"/>
                </a:lnTo>
                <a:lnTo>
                  <a:pt x="1001487" y="49183"/>
                </a:lnTo>
                <a:lnTo>
                  <a:pt x="957255" y="34155"/>
                </a:lnTo>
                <a:lnTo>
                  <a:pt x="912257" y="21859"/>
                </a:lnTo>
                <a:lnTo>
                  <a:pt x="866646" y="12295"/>
                </a:lnTo>
                <a:lnTo>
                  <a:pt x="820575" y="5464"/>
                </a:lnTo>
                <a:lnTo>
                  <a:pt x="774197" y="1366"/>
                </a:lnTo>
                <a:lnTo>
                  <a:pt x="727666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622692" y="7967152"/>
            <a:ext cx="1455420" cy="1343660"/>
          </a:xfrm>
          <a:custGeom>
            <a:avLst/>
            <a:gdLst/>
            <a:ahLst/>
            <a:cxnLst/>
            <a:rect l="l" t="t" r="r" b="b"/>
            <a:pathLst>
              <a:path w="1455420" h="1343659">
                <a:moveTo>
                  <a:pt x="1242206" y="196734"/>
                </a:moveTo>
                <a:lnTo>
                  <a:pt x="1276247" y="230348"/>
                </a:lnTo>
                <a:lnTo>
                  <a:pt x="1307329" y="265519"/>
                </a:lnTo>
                <a:lnTo>
                  <a:pt x="1335450" y="302104"/>
                </a:lnTo>
                <a:lnTo>
                  <a:pt x="1360611" y="339963"/>
                </a:lnTo>
                <a:lnTo>
                  <a:pt x="1382812" y="378953"/>
                </a:lnTo>
                <a:lnTo>
                  <a:pt x="1402053" y="418934"/>
                </a:lnTo>
                <a:lnTo>
                  <a:pt x="1418333" y="459764"/>
                </a:lnTo>
                <a:lnTo>
                  <a:pt x="1431654" y="501301"/>
                </a:lnTo>
                <a:lnTo>
                  <a:pt x="1442014" y="543404"/>
                </a:lnTo>
                <a:lnTo>
                  <a:pt x="1449415" y="585931"/>
                </a:lnTo>
                <a:lnTo>
                  <a:pt x="1453855" y="628741"/>
                </a:lnTo>
                <a:lnTo>
                  <a:pt x="1455335" y="671693"/>
                </a:lnTo>
                <a:lnTo>
                  <a:pt x="1453855" y="714645"/>
                </a:lnTo>
                <a:lnTo>
                  <a:pt x="1449415" y="757455"/>
                </a:lnTo>
                <a:lnTo>
                  <a:pt x="1442014" y="799983"/>
                </a:lnTo>
                <a:lnTo>
                  <a:pt x="1431654" y="842086"/>
                </a:lnTo>
                <a:lnTo>
                  <a:pt x="1418333" y="883623"/>
                </a:lnTo>
                <a:lnTo>
                  <a:pt x="1402053" y="924452"/>
                </a:lnTo>
                <a:lnTo>
                  <a:pt x="1382812" y="964433"/>
                </a:lnTo>
                <a:lnTo>
                  <a:pt x="1360611" y="1003423"/>
                </a:lnTo>
                <a:lnTo>
                  <a:pt x="1335450" y="1041282"/>
                </a:lnTo>
                <a:lnTo>
                  <a:pt x="1307329" y="1077868"/>
                </a:lnTo>
                <a:lnTo>
                  <a:pt x="1276247" y="1113038"/>
                </a:lnTo>
                <a:lnTo>
                  <a:pt x="1242206" y="1146653"/>
                </a:lnTo>
                <a:lnTo>
                  <a:pt x="1205790" y="1178075"/>
                </a:lnTo>
                <a:lnTo>
                  <a:pt x="1167689" y="1206766"/>
                </a:lnTo>
                <a:lnTo>
                  <a:pt x="1128055" y="1232724"/>
                </a:lnTo>
                <a:lnTo>
                  <a:pt x="1087041" y="1255949"/>
                </a:lnTo>
                <a:lnTo>
                  <a:pt x="1044802" y="1276443"/>
                </a:lnTo>
                <a:lnTo>
                  <a:pt x="1001489" y="1294203"/>
                </a:lnTo>
                <a:lnTo>
                  <a:pt x="957257" y="1309232"/>
                </a:lnTo>
                <a:lnTo>
                  <a:pt x="912259" y="1321527"/>
                </a:lnTo>
                <a:lnTo>
                  <a:pt x="866647" y="1331091"/>
                </a:lnTo>
                <a:lnTo>
                  <a:pt x="820576" y="1337922"/>
                </a:lnTo>
                <a:lnTo>
                  <a:pt x="774198" y="1342021"/>
                </a:lnTo>
                <a:lnTo>
                  <a:pt x="727667" y="1343387"/>
                </a:lnTo>
                <a:lnTo>
                  <a:pt x="681136" y="1342021"/>
                </a:lnTo>
                <a:lnTo>
                  <a:pt x="634758" y="1337922"/>
                </a:lnTo>
                <a:lnTo>
                  <a:pt x="588687" y="1331091"/>
                </a:lnTo>
                <a:lnTo>
                  <a:pt x="543076" y="1321527"/>
                </a:lnTo>
                <a:lnTo>
                  <a:pt x="498077" y="1309232"/>
                </a:lnTo>
                <a:lnTo>
                  <a:pt x="453845" y="1294203"/>
                </a:lnTo>
                <a:lnTo>
                  <a:pt x="410533" y="1276443"/>
                </a:lnTo>
                <a:lnTo>
                  <a:pt x="368293" y="1255949"/>
                </a:lnTo>
                <a:lnTo>
                  <a:pt x="327279" y="1232724"/>
                </a:lnTo>
                <a:lnTo>
                  <a:pt x="287645" y="1206766"/>
                </a:lnTo>
                <a:lnTo>
                  <a:pt x="249544" y="1178075"/>
                </a:lnTo>
                <a:lnTo>
                  <a:pt x="213128" y="1146653"/>
                </a:lnTo>
                <a:lnTo>
                  <a:pt x="179087" y="1113038"/>
                </a:lnTo>
                <a:lnTo>
                  <a:pt x="148006" y="1077868"/>
                </a:lnTo>
                <a:lnTo>
                  <a:pt x="119885" y="1041282"/>
                </a:lnTo>
                <a:lnTo>
                  <a:pt x="94723" y="1003423"/>
                </a:lnTo>
                <a:lnTo>
                  <a:pt x="72523" y="964433"/>
                </a:lnTo>
                <a:lnTo>
                  <a:pt x="53282" y="924452"/>
                </a:lnTo>
                <a:lnTo>
                  <a:pt x="37001" y="883623"/>
                </a:lnTo>
                <a:lnTo>
                  <a:pt x="23680" y="842086"/>
                </a:lnTo>
                <a:lnTo>
                  <a:pt x="13320" y="799983"/>
                </a:lnTo>
                <a:lnTo>
                  <a:pt x="5920" y="757455"/>
                </a:lnTo>
                <a:lnTo>
                  <a:pt x="1480" y="714645"/>
                </a:lnTo>
                <a:lnTo>
                  <a:pt x="0" y="671693"/>
                </a:lnTo>
                <a:lnTo>
                  <a:pt x="1480" y="628741"/>
                </a:lnTo>
                <a:lnTo>
                  <a:pt x="5920" y="585931"/>
                </a:lnTo>
                <a:lnTo>
                  <a:pt x="13320" y="543404"/>
                </a:lnTo>
                <a:lnTo>
                  <a:pt x="23680" y="501301"/>
                </a:lnTo>
                <a:lnTo>
                  <a:pt x="37001" y="459764"/>
                </a:lnTo>
                <a:lnTo>
                  <a:pt x="53282" y="418934"/>
                </a:lnTo>
                <a:lnTo>
                  <a:pt x="72523" y="378953"/>
                </a:lnTo>
                <a:lnTo>
                  <a:pt x="94723" y="339963"/>
                </a:lnTo>
                <a:lnTo>
                  <a:pt x="119885" y="302104"/>
                </a:lnTo>
                <a:lnTo>
                  <a:pt x="148006" y="265519"/>
                </a:lnTo>
                <a:lnTo>
                  <a:pt x="179087" y="230348"/>
                </a:lnTo>
                <a:lnTo>
                  <a:pt x="213128" y="196734"/>
                </a:lnTo>
                <a:lnTo>
                  <a:pt x="249544" y="165311"/>
                </a:lnTo>
                <a:lnTo>
                  <a:pt x="287645" y="136621"/>
                </a:lnTo>
                <a:lnTo>
                  <a:pt x="327279" y="110663"/>
                </a:lnTo>
                <a:lnTo>
                  <a:pt x="368293" y="87437"/>
                </a:lnTo>
                <a:lnTo>
                  <a:pt x="410533" y="66944"/>
                </a:lnTo>
                <a:lnTo>
                  <a:pt x="453845" y="49183"/>
                </a:lnTo>
                <a:lnTo>
                  <a:pt x="498077" y="34155"/>
                </a:lnTo>
                <a:lnTo>
                  <a:pt x="543076" y="21859"/>
                </a:lnTo>
                <a:lnTo>
                  <a:pt x="588687" y="12295"/>
                </a:lnTo>
                <a:lnTo>
                  <a:pt x="634758" y="5464"/>
                </a:lnTo>
                <a:lnTo>
                  <a:pt x="681136" y="1366"/>
                </a:lnTo>
                <a:lnTo>
                  <a:pt x="727667" y="0"/>
                </a:lnTo>
                <a:lnTo>
                  <a:pt x="774198" y="1366"/>
                </a:lnTo>
                <a:lnTo>
                  <a:pt x="820576" y="5464"/>
                </a:lnTo>
                <a:lnTo>
                  <a:pt x="866647" y="12295"/>
                </a:lnTo>
                <a:lnTo>
                  <a:pt x="912259" y="21859"/>
                </a:lnTo>
                <a:lnTo>
                  <a:pt x="957257" y="34155"/>
                </a:lnTo>
                <a:lnTo>
                  <a:pt x="1001489" y="49183"/>
                </a:lnTo>
                <a:lnTo>
                  <a:pt x="1044802" y="66944"/>
                </a:lnTo>
                <a:lnTo>
                  <a:pt x="1087041" y="87437"/>
                </a:lnTo>
                <a:lnTo>
                  <a:pt x="1128055" y="110663"/>
                </a:lnTo>
                <a:lnTo>
                  <a:pt x="1167689" y="136621"/>
                </a:lnTo>
                <a:lnTo>
                  <a:pt x="1205790" y="165311"/>
                </a:lnTo>
                <a:lnTo>
                  <a:pt x="1242206" y="196734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066144" y="8094792"/>
            <a:ext cx="527658" cy="48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053055" y="8081704"/>
            <a:ext cx="512445" cy="473075"/>
          </a:xfrm>
          <a:custGeom>
            <a:avLst/>
            <a:gdLst/>
            <a:ahLst/>
            <a:cxnLst/>
            <a:rect l="l" t="t" r="r" b="b"/>
            <a:pathLst>
              <a:path w="512445" h="473075">
                <a:moveTo>
                  <a:pt x="0" y="472460"/>
                </a:moveTo>
                <a:lnTo>
                  <a:pt x="511952" y="472460"/>
                </a:lnTo>
                <a:lnTo>
                  <a:pt x="511952" y="0"/>
                </a:lnTo>
                <a:lnTo>
                  <a:pt x="0" y="0"/>
                </a:lnTo>
                <a:lnTo>
                  <a:pt x="0" y="472460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053055" y="8081704"/>
            <a:ext cx="512445" cy="473075"/>
          </a:xfrm>
          <a:custGeom>
            <a:avLst/>
            <a:gdLst/>
            <a:ahLst/>
            <a:cxnLst/>
            <a:rect l="l" t="t" r="r" b="b"/>
            <a:pathLst>
              <a:path w="512445" h="473075">
                <a:moveTo>
                  <a:pt x="0" y="472460"/>
                </a:moveTo>
                <a:lnTo>
                  <a:pt x="0" y="0"/>
                </a:lnTo>
                <a:lnTo>
                  <a:pt x="511952" y="0"/>
                </a:lnTo>
                <a:lnTo>
                  <a:pt x="511952" y="472460"/>
                </a:lnTo>
                <a:lnTo>
                  <a:pt x="0" y="472460"/>
                </a:lnTo>
                <a:close/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051987" y="8461262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051987" y="8366114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51987" y="8272059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51987" y="8176910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511952" y="0"/>
                </a:moveTo>
                <a:lnTo>
                  <a:pt x="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462673" y="8081732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360283" y="8081732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257893" y="8081732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155502" y="8081732"/>
            <a:ext cx="0" cy="473075"/>
          </a:xfrm>
          <a:custGeom>
            <a:avLst/>
            <a:gdLst/>
            <a:ahLst/>
            <a:cxnLst/>
            <a:rect l="l" t="t" r="r" b="b"/>
            <a:pathLst>
              <a:path w="0" h="473075">
                <a:moveTo>
                  <a:pt x="0" y="0"/>
                </a:moveTo>
                <a:lnTo>
                  <a:pt x="0" y="47246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950129" y="8668529"/>
            <a:ext cx="829874" cy="484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934423" y="8652823"/>
            <a:ext cx="819785" cy="473709"/>
          </a:xfrm>
          <a:custGeom>
            <a:avLst/>
            <a:gdLst/>
            <a:ahLst/>
            <a:cxnLst/>
            <a:rect l="l" t="t" r="r" b="b"/>
            <a:pathLst>
              <a:path w="819784" h="473709">
                <a:moveTo>
                  <a:pt x="0" y="473555"/>
                </a:moveTo>
                <a:lnTo>
                  <a:pt x="819403" y="473555"/>
                </a:lnTo>
                <a:lnTo>
                  <a:pt x="819403" y="0"/>
                </a:lnTo>
                <a:lnTo>
                  <a:pt x="0" y="0"/>
                </a:lnTo>
                <a:lnTo>
                  <a:pt x="0" y="473555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934423" y="8652823"/>
            <a:ext cx="819785" cy="473709"/>
          </a:xfrm>
          <a:custGeom>
            <a:avLst/>
            <a:gdLst/>
            <a:ahLst/>
            <a:cxnLst/>
            <a:rect l="l" t="t" r="r" b="b"/>
            <a:pathLst>
              <a:path w="819784" h="473709">
                <a:moveTo>
                  <a:pt x="0" y="0"/>
                </a:moveTo>
                <a:lnTo>
                  <a:pt x="819403" y="0"/>
                </a:lnTo>
                <a:lnTo>
                  <a:pt x="819403" y="473555"/>
                </a:lnTo>
                <a:lnTo>
                  <a:pt x="0" y="4735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144365" y="8738796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144365" y="8738796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144365" y="8738796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473876" y="0"/>
                </a:moveTo>
                <a:lnTo>
                  <a:pt x="0" y="0"/>
                </a:lnTo>
                <a:lnTo>
                  <a:pt x="236938" y="134647"/>
                </a:lnTo>
                <a:lnTo>
                  <a:pt x="47387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144365" y="8738796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142497" y="8847548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425507" y="8847548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144365" y="8738796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4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091712" y="8781882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091712" y="8781883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091712" y="8781883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473881" y="0"/>
                </a:moveTo>
                <a:lnTo>
                  <a:pt x="0" y="0"/>
                </a:lnTo>
                <a:lnTo>
                  <a:pt x="236938" y="134647"/>
                </a:lnTo>
                <a:lnTo>
                  <a:pt x="473881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91712" y="8781883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89844" y="8890635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372859" y="8890635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091712" y="8781883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4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039060" y="8824970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215433"/>
                </a:moveTo>
                <a:lnTo>
                  <a:pt x="473875" y="215433"/>
                </a:lnTo>
                <a:lnTo>
                  <a:pt x="473875" y="0"/>
                </a:lnTo>
                <a:lnTo>
                  <a:pt x="0" y="0"/>
                </a:lnTo>
                <a:lnTo>
                  <a:pt x="0" y="215433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039060" y="8824969"/>
            <a:ext cx="474345" cy="215900"/>
          </a:xfrm>
          <a:custGeom>
            <a:avLst/>
            <a:gdLst/>
            <a:ahLst/>
            <a:cxnLst/>
            <a:rect l="l" t="t" r="r" b="b"/>
            <a:pathLst>
              <a:path w="474345" h="215900">
                <a:moveTo>
                  <a:pt x="0" y="0"/>
                </a:moveTo>
                <a:lnTo>
                  <a:pt x="473875" y="0"/>
                </a:lnTo>
                <a:lnTo>
                  <a:pt x="473875" y="215433"/>
                </a:lnTo>
                <a:lnTo>
                  <a:pt x="0" y="215433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039060" y="8824969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473876" y="0"/>
                </a:moveTo>
                <a:lnTo>
                  <a:pt x="0" y="0"/>
                </a:lnTo>
                <a:lnTo>
                  <a:pt x="236938" y="134647"/>
                </a:lnTo>
                <a:lnTo>
                  <a:pt x="47387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039060" y="8824969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5" h="135254">
                <a:moveTo>
                  <a:pt x="0" y="0"/>
                </a:moveTo>
                <a:lnTo>
                  <a:pt x="236938" y="134647"/>
                </a:lnTo>
                <a:lnTo>
                  <a:pt x="473877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037191" y="8933722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0" y="103229"/>
                </a:moveTo>
                <a:lnTo>
                  <a:pt x="190866" y="0"/>
                </a:lnTo>
                <a:lnTo>
                  <a:pt x="194602" y="6907"/>
                </a:lnTo>
                <a:lnTo>
                  <a:pt x="3735" y="110136"/>
                </a:lnTo>
                <a:lnTo>
                  <a:pt x="0" y="103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320201" y="8933722"/>
            <a:ext cx="194945" cy="110489"/>
          </a:xfrm>
          <a:custGeom>
            <a:avLst/>
            <a:gdLst/>
            <a:ahLst/>
            <a:cxnLst/>
            <a:rect l="l" t="t" r="r" b="b"/>
            <a:pathLst>
              <a:path w="194945" h="110490">
                <a:moveTo>
                  <a:pt x="190866" y="110136"/>
                </a:moveTo>
                <a:lnTo>
                  <a:pt x="0" y="6907"/>
                </a:lnTo>
                <a:lnTo>
                  <a:pt x="3735" y="0"/>
                </a:lnTo>
                <a:lnTo>
                  <a:pt x="194602" y="103229"/>
                </a:lnTo>
                <a:lnTo>
                  <a:pt x="190866" y="110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039060" y="8824969"/>
            <a:ext cx="465455" cy="0"/>
          </a:xfrm>
          <a:custGeom>
            <a:avLst/>
            <a:gdLst/>
            <a:ahLst/>
            <a:cxnLst/>
            <a:rect l="l" t="t" r="r" b="b"/>
            <a:pathLst>
              <a:path w="465454" h="0">
                <a:moveTo>
                  <a:pt x="0" y="0"/>
                </a:moveTo>
                <a:lnTo>
                  <a:pt x="465100" y="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60782" y="8331878"/>
            <a:ext cx="1266190" cy="309880"/>
          </a:xfrm>
          <a:custGeom>
            <a:avLst/>
            <a:gdLst/>
            <a:ahLst/>
            <a:cxnLst/>
            <a:rect l="l" t="t" r="r" b="b"/>
            <a:pathLst>
              <a:path w="1266190" h="309879">
                <a:moveTo>
                  <a:pt x="0" y="151583"/>
                </a:moveTo>
                <a:lnTo>
                  <a:pt x="27416" y="141374"/>
                </a:lnTo>
                <a:lnTo>
                  <a:pt x="63365" y="126916"/>
                </a:lnTo>
                <a:lnTo>
                  <a:pt x="106087" y="109440"/>
                </a:lnTo>
                <a:lnTo>
                  <a:pt x="153823" y="90178"/>
                </a:lnTo>
                <a:lnTo>
                  <a:pt x="204814" y="70361"/>
                </a:lnTo>
                <a:lnTo>
                  <a:pt x="257301" y="51220"/>
                </a:lnTo>
                <a:lnTo>
                  <a:pt x="309523" y="33988"/>
                </a:lnTo>
                <a:lnTo>
                  <a:pt x="359723" y="19895"/>
                </a:lnTo>
                <a:lnTo>
                  <a:pt x="406140" y="10174"/>
                </a:lnTo>
                <a:lnTo>
                  <a:pt x="456208" y="3853"/>
                </a:lnTo>
                <a:lnTo>
                  <a:pt x="507090" y="616"/>
                </a:lnTo>
                <a:lnTo>
                  <a:pt x="558098" y="0"/>
                </a:lnTo>
                <a:lnTo>
                  <a:pt x="608542" y="1541"/>
                </a:lnTo>
                <a:lnTo>
                  <a:pt x="657733" y="4778"/>
                </a:lnTo>
                <a:lnTo>
                  <a:pt x="704983" y="9249"/>
                </a:lnTo>
                <a:lnTo>
                  <a:pt x="749603" y="14490"/>
                </a:lnTo>
                <a:lnTo>
                  <a:pt x="790904" y="20039"/>
                </a:lnTo>
                <a:lnTo>
                  <a:pt x="848618" y="28721"/>
                </a:lnTo>
                <a:lnTo>
                  <a:pt x="898210" y="38587"/>
                </a:lnTo>
                <a:lnTo>
                  <a:pt x="943527" y="52004"/>
                </a:lnTo>
                <a:lnTo>
                  <a:pt x="988416" y="71341"/>
                </a:lnTo>
                <a:lnTo>
                  <a:pt x="1036725" y="98965"/>
                </a:lnTo>
                <a:lnTo>
                  <a:pt x="1071289" y="123086"/>
                </a:lnTo>
                <a:lnTo>
                  <a:pt x="1108262" y="152571"/>
                </a:lnTo>
                <a:lnTo>
                  <a:pt x="1146356" y="185790"/>
                </a:lnTo>
                <a:lnTo>
                  <a:pt x="1184282" y="221116"/>
                </a:lnTo>
                <a:lnTo>
                  <a:pt x="1220752" y="256922"/>
                </a:lnTo>
                <a:lnTo>
                  <a:pt x="1254478" y="291579"/>
                </a:lnTo>
                <a:lnTo>
                  <a:pt x="1265752" y="309281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875242" y="8610241"/>
            <a:ext cx="175260" cy="225425"/>
          </a:xfrm>
          <a:custGeom>
            <a:avLst/>
            <a:gdLst/>
            <a:ahLst/>
            <a:cxnLst/>
            <a:rect l="l" t="t" r="r" b="b"/>
            <a:pathLst>
              <a:path w="175259" h="225425">
                <a:moveTo>
                  <a:pt x="106333" y="0"/>
                </a:moveTo>
                <a:lnTo>
                  <a:pt x="0" y="67724"/>
                </a:lnTo>
                <a:lnTo>
                  <a:pt x="174966" y="225098"/>
                </a:lnTo>
                <a:lnTo>
                  <a:pt x="10633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392220" y="7707597"/>
            <a:ext cx="4792980" cy="1049020"/>
          </a:xfrm>
          <a:custGeom>
            <a:avLst/>
            <a:gdLst/>
            <a:ahLst/>
            <a:cxnLst/>
            <a:rect l="l" t="t" r="r" b="b"/>
            <a:pathLst>
              <a:path w="4792980" h="1049020">
                <a:moveTo>
                  <a:pt x="0" y="1048814"/>
                </a:moveTo>
                <a:lnTo>
                  <a:pt x="50021" y="1014775"/>
                </a:lnTo>
                <a:lnTo>
                  <a:pt x="115600" y="969657"/>
                </a:lnTo>
                <a:lnTo>
                  <a:pt x="153268" y="943676"/>
                </a:lnTo>
                <a:lnTo>
                  <a:pt x="193680" y="915803"/>
                </a:lnTo>
                <a:lnTo>
                  <a:pt x="236453" y="886333"/>
                </a:lnTo>
                <a:lnTo>
                  <a:pt x="281204" y="855558"/>
                </a:lnTo>
                <a:lnTo>
                  <a:pt x="327554" y="823771"/>
                </a:lnTo>
                <a:lnTo>
                  <a:pt x="375118" y="791265"/>
                </a:lnTo>
                <a:lnTo>
                  <a:pt x="423516" y="758332"/>
                </a:lnTo>
                <a:lnTo>
                  <a:pt x="472365" y="725267"/>
                </a:lnTo>
                <a:lnTo>
                  <a:pt x="521283" y="692361"/>
                </a:lnTo>
                <a:lnTo>
                  <a:pt x="569888" y="659908"/>
                </a:lnTo>
                <a:lnTo>
                  <a:pt x="617799" y="628201"/>
                </a:lnTo>
                <a:lnTo>
                  <a:pt x="664633" y="597532"/>
                </a:lnTo>
                <a:lnTo>
                  <a:pt x="710008" y="568195"/>
                </a:lnTo>
                <a:lnTo>
                  <a:pt x="753542" y="540483"/>
                </a:lnTo>
                <a:lnTo>
                  <a:pt x="794854" y="514688"/>
                </a:lnTo>
                <a:lnTo>
                  <a:pt x="833561" y="491104"/>
                </a:lnTo>
                <a:lnTo>
                  <a:pt x="869281" y="470023"/>
                </a:lnTo>
                <a:lnTo>
                  <a:pt x="926556" y="437375"/>
                </a:lnTo>
                <a:lnTo>
                  <a:pt x="979533" y="408210"/>
                </a:lnTo>
                <a:lnTo>
                  <a:pt x="1028959" y="382105"/>
                </a:lnTo>
                <a:lnTo>
                  <a:pt x="1075584" y="358638"/>
                </a:lnTo>
                <a:lnTo>
                  <a:pt x="1120155" y="337385"/>
                </a:lnTo>
                <a:lnTo>
                  <a:pt x="1163421" y="317926"/>
                </a:lnTo>
                <a:lnTo>
                  <a:pt x="1206130" y="299837"/>
                </a:lnTo>
                <a:lnTo>
                  <a:pt x="1249031" y="282696"/>
                </a:lnTo>
                <a:lnTo>
                  <a:pt x="1292872" y="266080"/>
                </a:lnTo>
                <a:lnTo>
                  <a:pt x="1338402" y="249566"/>
                </a:lnTo>
                <a:lnTo>
                  <a:pt x="1386368" y="232733"/>
                </a:lnTo>
                <a:lnTo>
                  <a:pt x="1437520" y="215158"/>
                </a:lnTo>
                <a:lnTo>
                  <a:pt x="1483119" y="199668"/>
                </a:lnTo>
                <a:lnTo>
                  <a:pt x="1529115" y="184262"/>
                </a:lnTo>
                <a:lnTo>
                  <a:pt x="1575579" y="169020"/>
                </a:lnTo>
                <a:lnTo>
                  <a:pt x="1622580" y="154027"/>
                </a:lnTo>
                <a:lnTo>
                  <a:pt x="1670188" y="139364"/>
                </a:lnTo>
                <a:lnTo>
                  <a:pt x="1718475" y="125115"/>
                </a:lnTo>
                <a:lnTo>
                  <a:pt x="1767509" y="111362"/>
                </a:lnTo>
                <a:lnTo>
                  <a:pt x="1817361" y="98188"/>
                </a:lnTo>
                <a:lnTo>
                  <a:pt x="1868101" y="85675"/>
                </a:lnTo>
                <a:lnTo>
                  <a:pt x="1919800" y="73907"/>
                </a:lnTo>
                <a:lnTo>
                  <a:pt x="1972527" y="62966"/>
                </a:lnTo>
                <a:lnTo>
                  <a:pt x="2026352" y="52934"/>
                </a:lnTo>
                <a:lnTo>
                  <a:pt x="2081345" y="43895"/>
                </a:lnTo>
                <a:lnTo>
                  <a:pt x="2137577" y="35930"/>
                </a:lnTo>
                <a:lnTo>
                  <a:pt x="2182376" y="30390"/>
                </a:lnTo>
                <a:lnTo>
                  <a:pt x="2228241" y="25284"/>
                </a:lnTo>
                <a:lnTo>
                  <a:pt x="2275085" y="20622"/>
                </a:lnTo>
                <a:lnTo>
                  <a:pt x="2322819" y="16411"/>
                </a:lnTo>
                <a:lnTo>
                  <a:pt x="2371357" y="12660"/>
                </a:lnTo>
                <a:lnTo>
                  <a:pt x="2420608" y="9378"/>
                </a:lnTo>
                <a:lnTo>
                  <a:pt x="2470487" y="6573"/>
                </a:lnTo>
                <a:lnTo>
                  <a:pt x="2520905" y="4253"/>
                </a:lnTo>
                <a:lnTo>
                  <a:pt x="2571773" y="2428"/>
                </a:lnTo>
                <a:lnTo>
                  <a:pt x="2623004" y="1105"/>
                </a:lnTo>
                <a:lnTo>
                  <a:pt x="2674510" y="292"/>
                </a:lnTo>
                <a:lnTo>
                  <a:pt x="2726203" y="0"/>
                </a:lnTo>
                <a:lnTo>
                  <a:pt x="2777995" y="234"/>
                </a:lnTo>
                <a:lnTo>
                  <a:pt x="2829797" y="1005"/>
                </a:lnTo>
                <a:lnTo>
                  <a:pt x="2881523" y="2321"/>
                </a:lnTo>
                <a:lnTo>
                  <a:pt x="2933084" y="4190"/>
                </a:lnTo>
                <a:lnTo>
                  <a:pt x="2984392" y="6621"/>
                </a:lnTo>
                <a:lnTo>
                  <a:pt x="3035359" y="9622"/>
                </a:lnTo>
                <a:lnTo>
                  <a:pt x="3083401" y="12866"/>
                </a:lnTo>
                <a:lnTo>
                  <a:pt x="3131357" y="16389"/>
                </a:lnTo>
                <a:lnTo>
                  <a:pt x="3179261" y="20224"/>
                </a:lnTo>
                <a:lnTo>
                  <a:pt x="3227143" y="24404"/>
                </a:lnTo>
                <a:lnTo>
                  <a:pt x="3275039" y="28963"/>
                </a:lnTo>
                <a:lnTo>
                  <a:pt x="3322979" y="33933"/>
                </a:lnTo>
                <a:lnTo>
                  <a:pt x="3370998" y="39347"/>
                </a:lnTo>
                <a:lnTo>
                  <a:pt x="3419127" y="45239"/>
                </a:lnTo>
                <a:lnTo>
                  <a:pt x="3467399" y="51642"/>
                </a:lnTo>
                <a:lnTo>
                  <a:pt x="3515848" y="58588"/>
                </a:lnTo>
                <a:lnTo>
                  <a:pt x="3564505" y="66112"/>
                </a:lnTo>
                <a:lnTo>
                  <a:pt x="3613404" y="74245"/>
                </a:lnTo>
                <a:lnTo>
                  <a:pt x="3662577" y="83020"/>
                </a:lnTo>
                <a:lnTo>
                  <a:pt x="3712057" y="92472"/>
                </a:lnTo>
                <a:lnTo>
                  <a:pt x="3761876" y="102634"/>
                </a:lnTo>
                <a:lnTo>
                  <a:pt x="3812069" y="113537"/>
                </a:lnTo>
                <a:lnTo>
                  <a:pt x="3862666" y="125215"/>
                </a:lnTo>
                <a:lnTo>
                  <a:pt x="3913701" y="137702"/>
                </a:lnTo>
                <a:lnTo>
                  <a:pt x="3965207" y="151031"/>
                </a:lnTo>
                <a:lnTo>
                  <a:pt x="4007975" y="162836"/>
                </a:lnTo>
                <a:lnTo>
                  <a:pt x="4052378" y="175898"/>
                </a:lnTo>
                <a:lnTo>
                  <a:pt x="4098207" y="190095"/>
                </a:lnTo>
                <a:lnTo>
                  <a:pt x="4145254" y="205308"/>
                </a:lnTo>
                <a:lnTo>
                  <a:pt x="4193310" y="221413"/>
                </a:lnTo>
                <a:lnTo>
                  <a:pt x="4242167" y="238291"/>
                </a:lnTo>
                <a:lnTo>
                  <a:pt x="4291618" y="255820"/>
                </a:lnTo>
                <a:lnTo>
                  <a:pt x="4341454" y="273878"/>
                </a:lnTo>
                <a:lnTo>
                  <a:pt x="4391467" y="292345"/>
                </a:lnTo>
                <a:lnTo>
                  <a:pt x="4441449" y="311099"/>
                </a:lnTo>
                <a:lnTo>
                  <a:pt x="4491192" y="330019"/>
                </a:lnTo>
                <a:lnTo>
                  <a:pt x="4540487" y="348984"/>
                </a:lnTo>
                <a:lnTo>
                  <a:pt x="4589127" y="367872"/>
                </a:lnTo>
                <a:lnTo>
                  <a:pt x="4636903" y="386563"/>
                </a:lnTo>
                <a:lnTo>
                  <a:pt x="4683607" y="404935"/>
                </a:lnTo>
                <a:lnTo>
                  <a:pt x="4729031" y="422867"/>
                </a:lnTo>
                <a:lnTo>
                  <a:pt x="4772967" y="440237"/>
                </a:lnTo>
                <a:lnTo>
                  <a:pt x="4792556" y="447814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5165297" y="8097880"/>
            <a:ext cx="234315" cy="140970"/>
          </a:xfrm>
          <a:custGeom>
            <a:avLst/>
            <a:gdLst/>
            <a:ahLst/>
            <a:cxnLst/>
            <a:rect l="l" t="t" r="r" b="b"/>
            <a:pathLst>
              <a:path w="234315" h="140970">
                <a:moveTo>
                  <a:pt x="45475" y="0"/>
                </a:moveTo>
                <a:lnTo>
                  <a:pt x="0" y="117581"/>
                </a:lnTo>
                <a:lnTo>
                  <a:pt x="234202" y="140580"/>
                </a:lnTo>
                <a:lnTo>
                  <a:pt x="454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509935" y="8005381"/>
            <a:ext cx="1106170" cy="225425"/>
          </a:xfrm>
          <a:custGeom>
            <a:avLst/>
            <a:gdLst/>
            <a:ahLst/>
            <a:cxnLst/>
            <a:rect l="l" t="t" r="r" b="b"/>
            <a:pathLst>
              <a:path w="1106169" h="225425">
                <a:moveTo>
                  <a:pt x="0" y="208414"/>
                </a:moveTo>
                <a:lnTo>
                  <a:pt x="29276" y="191050"/>
                </a:lnTo>
                <a:lnTo>
                  <a:pt x="70922" y="165966"/>
                </a:lnTo>
                <a:lnTo>
                  <a:pt x="119793" y="136681"/>
                </a:lnTo>
                <a:lnTo>
                  <a:pt x="170742" y="106711"/>
                </a:lnTo>
                <a:lnTo>
                  <a:pt x="218623" y="79573"/>
                </a:lnTo>
                <a:lnTo>
                  <a:pt x="258290" y="58783"/>
                </a:lnTo>
                <a:lnTo>
                  <a:pt x="303463" y="38846"/>
                </a:lnTo>
                <a:lnTo>
                  <a:pt x="340453" y="26308"/>
                </a:lnTo>
                <a:lnTo>
                  <a:pt x="407920" y="11098"/>
                </a:lnTo>
                <a:lnTo>
                  <a:pt x="478728" y="2466"/>
                </a:lnTo>
                <a:lnTo>
                  <a:pt x="546863" y="1233"/>
                </a:lnTo>
                <a:lnTo>
                  <a:pt x="579261" y="616"/>
                </a:lnTo>
                <a:lnTo>
                  <a:pt x="610990" y="0"/>
                </a:lnTo>
                <a:lnTo>
                  <a:pt x="644056" y="1233"/>
                </a:lnTo>
                <a:lnTo>
                  <a:pt x="680462" y="6166"/>
                </a:lnTo>
                <a:lnTo>
                  <a:pt x="715281" y="10482"/>
                </a:lnTo>
                <a:lnTo>
                  <a:pt x="792935" y="28364"/>
                </a:lnTo>
                <a:lnTo>
                  <a:pt x="856812" y="60427"/>
                </a:lnTo>
                <a:lnTo>
                  <a:pt x="892938" y="82208"/>
                </a:lnTo>
                <a:lnTo>
                  <a:pt x="936108" y="109912"/>
                </a:lnTo>
                <a:lnTo>
                  <a:pt x="984389" y="142013"/>
                </a:lnTo>
                <a:lnTo>
                  <a:pt x="1035847" y="176986"/>
                </a:lnTo>
                <a:lnTo>
                  <a:pt x="1088549" y="213307"/>
                </a:lnTo>
                <a:lnTo>
                  <a:pt x="1105796" y="22526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582699" y="8180822"/>
            <a:ext cx="222885" cy="180975"/>
          </a:xfrm>
          <a:custGeom>
            <a:avLst/>
            <a:gdLst/>
            <a:ahLst/>
            <a:cxnLst/>
            <a:rect l="l" t="t" r="r" b="b"/>
            <a:pathLst>
              <a:path w="222884" h="180975">
                <a:moveTo>
                  <a:pt x="71809" y="0"/>
                </a:moveTo>
                <a:lnTo>
                  <a:pt x="0" y="103616"/>
                </a:lnTo>
                <a:lnTo>
                  <a:pt x="222255" y="180959"/>
                </a:lnTo>
                <a:lnTo>
                  <a:pt x="7180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10686670" y="9620629"/>
            <a:ext cx="117729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9870">
              <a:lnSpc>
                <a:spcPct val="114500"/>
              </a:lnSpc>
              <a:spcBef>
                <a:spcPts val="95"/>
              </a:spcBef>
            </a:pPr>
            <a:r>
              <a:rPr dirty="0" sz="1800" spc="5">
                <a:latin typeface="Microsoft JhengHei UI"/>
                <a:cs typeface="Microsoft JhengHei UI"/>
              </a:rPr>
              <a:t>发送⽅ </a:t>
            </a:r>
            <a:r>
              <a:rPr dirty="0" sz="1800" spc="5">
                <a:latin typeface="Microsoft JhengHei UI"/>
                <a:cs typeface="Microsoft JhengHei UI"/>
              </a:rPr>
              <a:t>邮件服务器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6863654" y="8388027"/>
            <a:ext cx="140970" cy="1113790"/>
          </a:xfrm>
          <a:custGeom>
            <a:avLst/>
            <a:gdLst/>
            <a:ahLst/>
            <a:cxnLst/>
            <a:rect l="l" t="t" r="r" b="b"/>
            <a:pathLst>
              <a:path w="140969" h="1113790">
                <a:moveTo>
                  <a:pt x="140812" y="1113246"/>
                </a:moveTo>
                <a:lnTo>
                  <a:pt x="656" y="5194"/>
                </a:ln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840880" y="8304231"/>
            <a:ext cx="45085" cy="83185"/>
          </a:xfrm>
          <a:custGeom>
            <a:avLst/>
            <a:gdLst/>
            <a:ahLst/>
            <a:cxnLst/>
            <a:rect l="l" t="t" r="r" b="b"/>
            <a:pathLst>
              <a:path w="45084" h="83184">
                <a:moveTo>
                  <a:pt x="12167" y="0"/>
                </a:moveTo>
                <a:lnTo>
                  <a:pt x="0" y="83159"/>
                </a:lnTo>
                <a:lnTo>
                  <a:pt x="44668" y="77509"/>
                </a:lnTo>
                <a:lnTo>
                  <a:pt x="121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537189" y="9050480"/>
            <a:ext cx="622300" cy="574675"/>
          </a:xfrm>
          <a:custGeom>
            <a:avLst/>
            <a:gdLst/>
            <a:ahLst/>
            <a:cxnLst/>
            <a:rect l="l" t="t" r="r" b="b"/>
            <a:pathLst>
              <a:path w="622300" h="574675">
                <a:moveTo>
                  <a:pt x="0" y="574115"/>
                </a:moveTo>
                <a:lnTo>
                  <a:pt x="618111" y="3551"/>
                </a:lnTo>
                <a:lnTo>
                  <a:pt x="62195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146444" y="8993189"/>
            <a:ext cx="74930" cy="71755"/>
          </a:xfrm>
          <a:custGeom>
            <a:avLst/>
            <a:gdLst/>
            <a:ahLst/>
            <a:cxnLst/>
            <a:rect l="l" t="t" r="r" b="b"/>
            <a:pathLst>
              <a:path w="74929" h="71754">
                <a:moveTo>
                  <a:pt x="74770" y="0"/>
                </a:moveTo>
                <a:lnTo>
                  <a:pt x="0" y="38381"/>
                </a:lnTo>
                <a:lnTo>
                  <a:pt x="30539" y="71465"/>
                </a:lnTo>
                <a:lnTo>
                  <a:pt x="7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482650" y="8584144"/>
            <a:ext cx="176530" cy="825500"/>
          </a:xfrm>
          <a:custGeom>
            <a:avLst/>
            <a:gdLst/>
            <a:ahLst/>
            <a:cxnLst/>
            <a:rect l="l" t="t" r="r" b="b"/>
            <a:pathLst>
              <a:path w="176529" h="825500">
                <a:moveTo>
                  <a:pt x="0" y="825052"/>
                </a:moveTo>
                <a:lnTo>
                  <a:pt x="175399" y="5119"/>
                </a:lnTo>
                <a:lnTo>
                  <a:pt x="17649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637861" y="8501547"/>
            <a:ext cx="44450" cy="84455"/>
          </a:xfrm>
          <a:custGeom>
            <a:avLst/>
            <a:gdLst/>
            <a:ahLst/>
            <a:cxnLst/>
            <a:rect l="l" t="t" r="r" b="b"/>
            <a:pathLst>
              <a:path w="44450" h="84454">
                <a:moveTo>
                  <a:pt x="38952" y="0"/>
                </a:moveTo>
                <a:lnTo>
                  <a:pt x="0" y="74474"/>
                </a:lnTo>
                <a:lnTo>
                  <a:pt x="44027" y="83892"/>
                </a:lnTo>
                <a:lnTo>
                  <a:pt x="3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7931130" y="9432218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⽤户代理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4355564" y="7243686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⽤户邮箱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4923881" y="7572522"/>
            <a:ext cx="431800" cy="403225"/>
          </a:xfrm>
          <a:custGeom>
            <a:avLst/>
            <a:gdLst/>
            <a:ahLst/>
            <a:cxnLst/>
            <a:rect l="l" t="t" r="r" b="b"/>
            <a:pathLst>
              <a:path w="431800" h="403225">
                <a:moveTo>
                  <a:pt x="0" y="0"/>
                </a:moveTo>
                <a:lnTo>
                  <a:pt x="427840" y="399206"/>
                </a:lnTo>
                <a:lnTo>
                  <a:pt x="431668" y="40277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342747" y="7961222"/>
            <a:ext cx="74930" cy="71755"/>
          </a:xfrm>
          <a:custGeom>
            <a:avLst/>
            <a:gdLst/>
            <a:ahLst/>
            <a:cxnLst/>
            <a:rect l="l" t="t" r="r" b="b"/>
            <a:pathLst>
              <a:path w="74930" h="71754">
                <a:moveTo>
                  <a:pt x="30711" y="0"/>
                </a:moveTo>
                <a:lnTo>
                  <a:pt x="0" y="32919"/>
                </a:lnTo>
                <a:lnTo>
                  <a:pt x="74563" y="71702"/>
                </a:lnTo>
                <a:lnTo>
                  <a:pt x="30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17051849" y="7575010"/>
            <a:ext cx="71691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接收⽅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4496364" y="9309276"/>
            <a:ext cx="596900" cy="373380"/>
          </a:xfrm>
          <a:custGeom>
            <a:avLst/>
            <a:gdLst/>
            <a:ahLst/>
            <a:cxnLst/>
            <a:rect l="l" t="t" r="r" b="b"/>
            <a:pathLst>
              <a:path w="596900" h="373379">
                <a:moveTo>
                  <a:pt x="0" y="372872"/>
                </a:moveTo>
                <a:lnTo>
                  <a:pt x="591935" y="2775"/>
                </a:lnTo>
                <a:lnTo>
                  <a:pt x="596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083770" y="9264498"/>
            <a:ext cx="80645" cy="62230"/>
          </a:xfrm>
          <a:custGeom>
            <a:avLst/>
            <a:gdLst/>
            <a:ahLst/>
            <a:cxnLst/>
            <a:rect l="l" t="t" r="r" b="b"/>
            <a:pathLst>
              <a:path w="80644" h="62229">
                <a:moveTo>
                  <a:pt x="80594" y="0"/>
                </a:moveTo>
                <a:lnTo>
                  <a:pt x="0" y="23839"/>
                </a:lnTo>
                <a:lnTo>
                  <a:pt x="23863" y="62015"/>
                </a:lnTo>
                <a:lnTo>
                  <a:pt x="8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629741" y="9360951"/>
            <a:ext cx="425450" cy="332740"/>
          </a:xfrm>
          <a:custGeom>
            <a:avLst/>
            <a:gdLst/>
            <a:ahLst/>
            <a:cxnLst/>
            <a:rect l="l" t="t" r="r" b="b"/>
            <a:pathLst>
              <a:path w="425450" h="332740">
                <a:moveTo>
                  <a:pt x="425126" y="332707"/>
                </a:moveTo>
                <a:lnTo>
                  <a:pt x="4122" y="3226"/>
                </a:ln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563228" y="9308894"/>
            <a:ext cx="78105" cy="67945"/>
          </a:xfrm>
          <a:custGeom>
            <a:avLst/>
            <a:gdLst/>
            <a:ahLst/>
            <a:cxnLst/>
            <a:rect l="l" t="t" r="r" b="b"/>
            <a:pathLst>
              <a:path w="78104" h="67945">
                <a:moveTo>
                  <a:pt x="0" y="0"/>
                </a:moveTo>
                <a:lnTo>
                  <a:pt x="49893" y="67633"/>
                </a:lnTo>
                <a:lnTo>
                  <a:pt x="77641" y="321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8791359" y="7674915"/>
            <a:ext cx="1100455" cy="5918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9870" marR="5080" indent="-217804">
              <a:lnSpc>
                <a:spcPts val="2280"/>
              </a:lnSpc>
              <a:spcBef>
                <a:spcPts val="90"/>
              </a:spcBef>
            </a:pP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5">
                <a:latin typeface="Microsoft JhengHei UI"/>
                <a:cs typeface="Microsoft JhengHei UI"/>
              </a:rPr>
              <a:t>发送邮件</a:t>
            </a:r>
            <a:r>
              <a:rPr dirty="0" sz="1800">
                <a:latin typeface="Arial"/>
                <a:cs typeface="Arial"/>
              </a:rPr>
              <a:t>)  </a:t>
            </a:r>
            <a:r>
              <a:rPr dirty="0" sz="1800" spc="0">
                <a:latin typeface="Arial"/>
                <a:cs typeface="Arial"/>
              </a:rPr>
              <a:t>SMTP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2220833" y="7048107"/>
            <a:ext cx="1407795" cy="61404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800" spc="5">
                <a:latin typeface="Microsoft JhengHei UI"/>
                <a:cs typeface="Microsoft JhengHei UI"/>
              </a:rPr>
              <a:t>（发送邮件）</a:t>
            </a:r>
            <a:endParaRPr sz="180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dirty="0" sz="1800" spc="0">
                <a:latin typeface="Arial"/>
                <a:cs typeface="Arial"/>
              </a:rPr>
              <a:t>SMTP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5591432" y="7317657"/>
            <a:ext cx="1100455" cy="5918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2570" marR="5080" indent="-230504">
              <a:lnSpc>
                <a:spcPts val="2280"/>
              </a:lnSpc>
              <a:spcBef>
                <a:spcPts val="90"/>
              </a:spcBef>
            </a:pP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5">
                <a:latin typeface="Microsoft JhengHei UI"/>
                <a:cs typeface="Microsoft JhengHei UI"/>
              </a:rPr>
              <a:t>读取邮件</a:t>
            </a:r>
            <a:r>
              <a:rPr dirty="0" sz="1800">
                <a:latin typeface="Arial"/>
                <a:cs typeface="Arial"/>
              </a:rPr>
              <a:t>)  </a:t>
            </a:r>
            <a:r>
              <a:rPr dirty="0" sz="1800" spc="0">
                <a:latin typeface="Arial"/>
                <a:cs typeface="Arial"/>
              </a:rPr>
              <a:t>POP3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2566372" y="8532583"/>
            <a:ext cx="71691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Microsoft JhengHei UI"/>
                <a:cs typeface="Microsoft JhengHei UI"/>
              </a:rPr>
              <a:t>互联⽹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7036529" y="8619936"/>
            <a:ext cx="620395" cy="255270"/>
          </a:xfrm>
          <a:custGeom>
            <a:avLst/>
            <a:gdLst/>
            <a:ahLst/>
            <a:cxnLst/>
            <a:rect l="l" t="t" r="r" b="b"/>
            <a:pathLst>
              <a:path w="620394" h="255270">
                <a:moveTo>
                  <a:pt x="290525" y="46264"/>
                </a:moveTo>
                <a:lnTo>
                  <a:pt x="284598" y="51465"/>
                </a:lnTo>
                <a:lnTo>
                  <a:pt x="281038" y="56667"/>
                </a:lnTo>
                <a:lnTo>
                  <a:pt x="245468" y="56667"/>
                </a:lnTo>
                <a:lnTo>
                  <a:pt x="136362" y="81031"/>
                </a:lnTo>
                <a:lnTo>
                  <a:pt x="62249" y="105942"/>
                </a:lnTo>
                <a:lnTo>
                  <a:pt x="2659" y="147004"/>
                </a:lnTo>
                <a:lnTo>
                  <a:pt x="0" y="190258"/>
                </a:lnTo>
                <a:lnTo>
                  <a:pt x="1476" y="247746"/>
                </a:lnTo>
                <a:lnTo>
                  <a:pt x="53956" y="253769"/>
                </a:lnTo>
                <a:lnTo>
                  <a:pt x="114425" y="254864"/>
                </a:lnTo>
                <a:lnTo>
                  <a:pt x="305645" y="229131"/>
                </a:lnTo>
                <a:lnTo>
                  <a:pt x="342471" y="229131"/>
                </a:lnTo>
                <a:lnTo>
                  <a:pt x="356345" y="222287"/>
                </a:lnTo>
                <a:lnTo>
                  <a:pt x="475817" y="222287"/>
                </a:lnTo>
                <a:lnTo>
                  <a:pt x="499827" y="215169"/>
                </a:lnTo>
                <a:lnTo>
                  <a:pt x="520874" y="206409"/>
                </a:lnTo>
                <a:lnTo>
                  <a:pt x="533920" y="196280"/>
                </a:lnTo>
                <a:lnTo>
                  <a:pt x="544883" y="184235"/>
                </a:lnTo>
                <a:lnTo>
                  <a:pt x="587877" y="172190"/>
                </a:lnTo>
                <a:lnTo>
                  <a:pt x="599730" y="166989"/>
                </a:lnTo>
                <a:lnTo>
                  <a:pt x="608630" y="152480"/>
                </a:lnTo>
                <a:lnTo>
                  <a:pt x="615740" y="135233"/>
                </a:lnTo>
                <a:lnTo>
                  <a:pt x="619897" y="116892"/>
                </a:lnTo>
                <a:lnTo>
                  <a:pt x="616630" y="85958"/>
                </a:lnTo>
                <a:lnTo>
                  <a:pt x="609837" y="56667"/>
                </a:lnTo>
                <a:lnTo>
                  <a:pt x="281038" y="56667"/>
                </a:lnTo>
                <a:lnTo>
                  <a:pt x="266808" y="55024"/>
                </a:lnTo>
                <a:lnTo>
                  <a:pt x="609456" y="55024"/>
                </a:lnTo>
                <a:lnTo>
                  <a:pt x="608630" y="51465"/>
                </a:lnTo>
                <a:lnTo>
                  <a:pt x="607900" y="48180"/>
                </a:lnTo>
                <a:lnTo>
                  <a:pt x="306828" y="48180"/>
                </a:lnTo>
                <a:lnTo>
                  <a:pt x="297341" y="47359"/>
                </a:lnTo>
                <a:lnTo>
                  <a:pt x="290525" y="46264"/>
                </a:lnTo>
                <a:close/>
              </a:path>
              <a:path w="620394" h="255270">
                <a:moveTo>
                  <a:pt x="342471" y="229131"/>
                </a:moveTo>
                <a:lnTo>
                  <a:pt x="305645" y="229131"/>
                </a:lnTo>
                <a:lnTo>
                  <a:pt x="339141" y="230774"/>
                </a:lnTo>
                <a:lnTo>
                  <a:pt x="342471" y="229131"/>
                </a:lnTo>
                <a:close/>
              </a:path>
              <a:path w="620394" h="255270">
                <a:moveTo>
                  <a:pt x="475817" y="222287"/>
                </a:moveTo>
                <a:lnTo>
                  <a:pt x="356345" y="222287"/>
                </a:lnTo>
                <a:lnTo>
                  <a:pt x="379171" y="223930"/>
                </a:lnTo>
                <a:lnTo>
                  <a:pt x="404364" y="226394"/>
                </a:lnTo>
                <a:lnTo>
                  <a:pt x="437274" y="226394"/>
                </a:lnTo>
                <a:lnTo>
                  <a:pt x="475817" y="222287"/>
                </a:lnTo>
                <a:close/>
              </a:path>
              <a:path w="620394" h="255270">
                <a:moveTo>
                  <a:pt x="350408" y="0"/>
                </a:moveTo>
                <a:lnTo>
                  <a:pt x="337371" y="22447"/>
                </a:lnTo>
                <a:lnTo>
                  <a:pt x="339141" y="30660"/>
                </a:lnTo>
                <a:lnTo>
                  <a:pt x="327885" y="30660"/>
                </a:lnTo>
                <a:lnTo>
                  <a:pt x="319278" y="32302"/>
                </a:lnTo>
                <a:lnTo>
                  <a:pt x="310985" y="37777"/>
                </a:lnTo>
                <a:lnTo>
                  <a:pt x="306828" y="48180"/>
                </a:lnTo>
                <a:lnTo>
                  <a:pt x="607900" y="48180"/>
                </a:lnTo>
                <a:lnTo>
                  <a:pt x="603887" y="30113"/>
                </a:lnTo>
                <a:lnTo>
                  <a:pt x="604777" y="6022"/>
                </a:lnTo>
                <a:lnTo>
                  <a:pt x="350408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036529" y="8619936"/>
            <a:ext cx="620395" cy="255270"/>
          </a:xfrm>
          <a:custGeom>
            <a:avLst/>
            <a:gdLst/>
            <a:ahLst/>
            <a:cxnLst/>
            <a:rect l="l" t="t" r="r" b="b"/>
            <a:pathLst>
              <a:path w="620394" h="255270">
                <a:moveTo>
                  <a:pt x="53955" y="253768"/>
                </a:moveTo>
                <a:lnTo>
                  <a:pt x="1482" y="247746"/>
                </a:lnTo>
                <a:lnTo>
                  <a:pt x="0" y="190258"/>
                </a:lnTo>
                <a:lnTo>
                  <a:pt x="2668" y="147005"/>
                </a:lnTo>
                <a:lnTo>
                  <a:pt x="62256" y="105942"/>
                </a:lnTo>
                <a:lnTo>
                  <a:pt x="136371" y="81030"/>
                </a:lnTo>
                <a:lnTo>
                  <a:pt x="245468" y="56666"/>
                </a:lnTo>
                <a:lnTo>
                  <a:pt x="266813" y="55024"/>
                </a:lnTo>
                <a:lnTo>
                  <a:pt x="281043" y="56666"/>
                </a:lnTo>
                <a:lnTo>
                  <a:pt x="284601" y="51465"/>
                </a:lnTo>
                <a:lnTo>
                  <a:pt x="290530" y="46264"/>
                </a:lnTo>
                <a:lnTo>
                  <a:pt x="297349" y="47359"/>
                </a:lnTo>
                <a:lnTo>
                  <a:pt x="306835" y="48180"/>
                </a:lnTo>
                <a:lnTo>
                  <a:pt x="310986" y="37777"/>
                </a:lnTo>
                <a:lnTo>
                  <a:pt x="319287" y="32302"/>
                </a:lnTo>
                <a:lnTo>
                  <a:pt x="327884" y="30660"/>
                </a:lnTo>
                <a:lnTo>
                  <a:pt x="339150" y="30660"/>
                </a:lnTo>
                <a:lnTo>
                  <a:pt x="337371" y="22447"/>
                </a:lnTo>
                <a:lnTo>
                  <a:pt x="350415" y="0"/>
                </a:lnTo>
                <a:lnTo>
                  <a:pt x="604778" y="6022"/>
                </a:lnTo>
                <a:lnTo>
                  <a:pt x="603888" y="30112"/>
                </a:lnTo>
                <a:lnTo>
                  <a:pt x="608632" y="51465"/>
                </a:lnTo>
                <a:lnTo>
                  <a:pt x="616636" y="85958"/>
                </a:lnTo>
                <a:lnTo>
                  <a:pt x="619897" y="116892"/>
                </a:lnTo>
                <a:lnTo>
                  <a:pt x="615747" y="135233"/>
                </a:lnTo>
                <a:lnTo>
                  <a:pt x="587879" y="172190"/>
                </a:lnTo>
                <a:lnTo>
                  <a:pt x="544893" y="184235"/>
                </a:lnTo>
                <a:lnTo>
                  <a:pt x="533924" y="196280"/>
                </a:lnTo>
                <a:lnTo>
                  <a:pt x="520879" y="206409"/>
                </a:lnTo>
                <a:lnTo>
                  <a:pt x="499831" y="215169"/>
                </a:lnTo>
                <a:lnTo>
                  <a:pt x="475818" y="222287"/>
                </a:lnTo>
                <a:lnTo>
                  <a:pt x="437278" y="226393"/>
                </a:lnTo>
                <a:lnTo>
                  <a:pt x="404371" y="226393"/>
                </a:lnTo>
                <a:lnTo>
                  <a:pt x="379172" y="223929"/>
                </a:lnTo>
                <a:lnTo>
                  <a:pt x="356344" y="222287"/>
                </a:lnTo>
                <a:lnTo>
                  <a:pt x="339150" y="230773"/>
                </a:lnTo>
                <a:lnTo>
                  <a:pt x="305650" y="229131"/>
                </a:lnTo>
                <a:lnTo>
                  <a:pt x="172539" y="246651"/>
                </a:lnTo>
                <a:lnTo>
                  <a:pt x="114433" y="254863"/>
                </a:lnTo>
                <a:lnTo>
                  <a:pt x="53955" y="2537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040088" y="8642956"/>
            <a:ext cx="609600" cy="227329"/>
          </a:xfrm>
          <a:custGeom>
            <a:avLst/>
            <a:gdLst/>
            <a:ahLst/>
            <a:cxnLst/>
            <a:rect l="l" t="t" r="r" b="b"/>
            <a:pathLst>
              <a:path w="609600" h="227329">
                <a:moveTo>
                  <a:pt x="272640" y="36951"/>
                </a:moveTo>
                <a:lnTo>
                  <a:pt x="170068" y="56659"/>
                </a:lnTo>
                <a:lnTo>
                  <a:pt x="88007" y="81567"/>
                </a:lnTo>
                <a:lnTo>
                  <a:pt x="46082" y="99084"/>
                </a:lnTo>
                <a:lnTo>
                  <a:pt x="11894" y="119066"/>
                </a:lnTo>
                <a:lnTo>
                  <a:pt x="0" y="184484"/>
                </a:lnTo>
                <a:lnTo>
                  <a:pt x="6837" y="212951"/>
                </a:lnTo>
                <a:lnTo>
                  <a:pt x="17538" y="217057"/>
                </a:lnTo>
                <a:lnTo>
                  <a:pt x="71652" y="226911"/>
                </a:lnTo>
                <a:lnTo>
                  <a:pt x="54113" y="204192"/>
                </a:lnTo>
                <a:lnTo>
                  <a:pt x="41621" y="191874"/>
                </a:lnTo>
                <a:lnTo>
                  <a:pt x="104577" y="191874"/>
                </a:lnTo>
                <a:lnTo>
                  <a:pt x="106740" y="189412"/>
                </a:lnTo>
                <a:lnTo>
                  <a:pt x="140634" y="183115"/>
                </a:lnTo>
                <a:lnTo>
                  <a:pt x="315536" y="183115"/>
                </a:lnTo>
                <a:lnTo>
                  <a:pt x="329728" y="178462"/>
                </a:lnTo>
                <a:lnTo>
                  <a:pt x="366156" y="178462"/>
                </a:lnTo>
                <a:lnTo>
                  <a:pt x="382648" y="161219"/>
                </a:lnTo>
                <a:lnTo>
                  <a:pt x="532451" y="161219"/>
                </a:lnTo>
                <a:lnTo>
                  <a:pt x="539334" y="155197"/>
                </a:lnTo>
                <a:lnTo>
                  <a:pt x="559553" y="140142"/>
                </a:lnTo>
                <a:lnTo>
                  <a:pt x="593154" y="140142"/>
                </a:lnTo>
                <a:lnTo>
                  <a:pt x="609206" y="96622"/>
                </a:lnTo>
                <a:lnTo>
                  <a:pt x="607629" y="78009"/>
                </a:lnTo>
                <a:lnTo>
                  <a:pt x="333885" y="78009"/>
                </a:lnTo>
                <a:lnTo>
                  <a:pt x="287802" y="56659"/>
                </a:lnTo>
                <a:lnTo>
                  <a:pt x="272640" y="36951"/>
                </a:lnTo>
                <a:close/>
              </a:path>
              <a:path w="609600" h="227329">
                <a:moveTo>
                  <a:pt x="104577" y="191874"/>
                </a:moveTo>
                <a:lnTo>
                  <a:pt x="41621" y="191874"/>
                </a:lnTo>
                <a:lnTo>
                  <a:pt x="63621" y="203097"/>
                </a:lnTo>
                <a:lnTo>
                  <a:pt x="85327" y="226911"/>
                </a:lnTo>
                <a:lnTo>
                  <a:pt x="89191" y="209392"/>
                </a:lnTo>
                <a:lnTo>
                  <a:pt x="104577" y="191874"/>
                </a:lnTo>
                <a:close/>
              </a:path>
              <a:path w="609600" h="227329">
                <a:moveTo>
                  <a:pt x="315536" y="183115"/>
                </a:moveTo>
                <a:lnTo>
                  <a:pt x="140634" y="183115"/>
                </a:lnTo>
                <a:lnTo>
                  <a:pt x="114760" y="197075"/>
                </a:lnTo>
                <a:lnTo>
                  <a:pt x="94845" y="223079"/>
                </a:lnTo>
                <a:lnTo>
                  <a:pt x="123085" y="205834"/>
                </a:lnTo>
                <a:lnTo>
                  <a:pt x="144498" y="197075"/>
                </a:lnTo>
                <a:lnTo>
                  <a:pt x="291446" y="197075"/>
                </a:lnTo>
                <a:lnTo>
                  <a:pt x="308022" y="185579"/>
                </a:lnTo>
                <a:lnTo>
                  <a:pt x="315536" y="183115"/>
                </a:lnTo>
                <a:close/>
              </a:path>
              <a:path w="609600" h="227329">
                <a:moveTo>
                  <a:pt x="291446" y="197075"/>
                </a:moveTo>
                <a:lnTo>
                  <a:pt x="144498" y="197075"/>
                </a:lnTo>
                <a:lnTo>
                  <a:pt x="172738" y="198170"/>
                </a:lnTo>
                <a:lnTo>
                  <a:pt x="147168" y="203097"/>
                </a:lnTo>
                <a:lnTo>
                  <a:pt x="121598" y="217057"/>
                </a:lnTo>
                <a:lnTo>
                  <a:pt x="145985" y="218151"/>
                </a:lnTo>
                <a:lnTo>
                  <a:pt x="215857" y="208298"/>
                </a:lnTo>
                <a:lnTo>
                  <a:pt x="286315" y="200633"/>
                </a:lnTo>
                <a:lnTo>
                  <a:pt x="291446" y="197075"/>
                </a:lnTo>
                <a:close/>
              </a:path>
              <a:path w="609600" h="227329">
                <a:moveTo>
                  <a:pt x="366156" y="178462"/>
                </a:moveTo>
                <a:lnTo>
                  <a:pt x="329728" y="178462"/>
                </a:lnTo>
                <a:lnTo>
                  <a:pt x="316053" y="189412"/>
                </a:lnTo>
                <a:lnTo>
                  <a:pt x="302378" y="198170"/>
                </a:lnTo>
                <a:lnTo>
                  <a:pt x="322890" y="200633"/>
                </a:lnTo>
                <a:lnTo>
                  <a:pt x="343403" y="190780"/>
                </a:lnTo>
                <a:lnTo>
                  <a:pt x="365109" y="179557"/>
                </a:lnTo>
                <a:lnTo>
                  <a:pt x="366156" y="178462"/>
                </a:lnTo>
                <a:close/>
              </a:path>
              <a:path w="609600" h="227329">
                <a:moveTo>
                  <a:pt x="532451" y="161219"/>
                </a:moveTo>
                <a:lnTo>
                  <a:pt x="382648" y="161219"/>
                </a:lnTo>
                <a:lnTo>
                  <a:pt x="373140" y="183115"/>
                </a:lnTo>
                <a:lnTo>
                  <a:pt x="351130" y="191874"/>
                </a:lnTo>
                <a:lnTo>
                  <a:pt x="375810" y="194338"/>
                </a:lnTo>
                <a:lnTo>
                  <a:pt x="434081" y="191874"/>
                </a:lnTo>
                <a:lnTo>
                  <a:pt x="482247" y="188316"/>
                </a:lnTo>
                <a:lnTo>
                  <a:pt x="521502" y="170798"/>
                </a:lnTo>
                <a:lnTo>
                  <a:pt x="532451" y="161219"/>
                </a:lnTo>
                <a:close/>
              </a:path>
              <a:path w="609600" h="227329">
                <a:moveTo>
                  <a:pt x="593154" y="140142"/>
                </a:moveTo>
                <a:lnTo>
                  <a:pt x="559553" y="140142"/>
                </a:lnTo>
                <a:lnTo>
                  <a:pt x="555396" y="150269"/>
                </a:lnTo>
                <a:lnTo>
                  <a:pt x="593154" y="140142"/>
                </a:lnTo>
                <a:close/>
              </a:path>
              <a:path w="609600" h="227329">
                <a:moveTo>
                  <a:pt x="299697" y="29561"/>
                </a:moveTo>
                <a:lnTo>
                  <a:pt x="286315" y="29561"/>
                </a:lnTo>
                <a:lnTo>
                  <a:pt x="283342" y="35856"/>
                </a:lnTo>
                <a:lnTo>
                  <a:pt x="290483" y="49816"/>
                </a:lnTo>
                <a:lnTo>
                  <a:pt x="309215" y="59396"/>
                </a:lnTo>
                <a:lnTo>
                  <a:pt x="333885" y="78009"/>
                </a:lnTo>
                <a:lnTo>
                  <a:pt x="607629" y="78009"/>
                </a:lnTo>
                <a:lnTo>
                  <a:pt x="605636" y="54469"/>
                </a:lnTo>
                <a:lnTo>
                  <a:pt x="605089" y="52005"/>
                </a:lnTo>
                <a:lnTo>
                  <a:pt x="336565" y="52005"/>
                </a:lnTo>
                <a:lnTo>
                  <a:pt x="316053" y="44615"/>
                </a:lnTo>
                <a:lnTo>
                  <a:pt x="308022" y="36951"/>
                </a:lnTo>
                <a:lnTo>
                  <a:pt x="299697" y="29561"/>
                </a:lnTo>
                <a:close/>
              </a:path>
              <a:path w="609600" h="227329">
                <a:moveTo>
                  <a:pt x="330911" y="13685"/>
                </a:moveTo>
                <a:lnTo>
                  <a:pt x="314859" y="18338"/>
                </a:lnTo>
                <a:lnTo>
                  <a:pt x="309215" y="26002"/>
                </a:lnTo>
                <a:lnTo>
                  <a:pt x="317540" y="36951"/>
                </a:lnTo>
                <a:lnTo>
                  <a:pt x="336565" y="52005"/>
                </a:lnTo>
                <a:lnTo>
                  <a:pt x="605089" y="52005"/>
                </a:lnTo>
                <a:lnTo>
                  <a:pt x="602901" y="42152"/>
                </a:lnTo>
                <a:lnTo>
                  <a:pt x="373140" y="42152"/>
                </a:lnTo>
                <a:lnTo>
                  <a:pt x="352617" y="30929"/>
                </a:lnTo>
                <a:lnTo>
                  <a:pt x="330911" y="13685"/>
                </a:lnTo>
                <a:close/>
              </a:path>
              <a:path w="609600" h="227329">
                <a:moveTo>
                  <a:pt x="340429" y="0"/>
                </a:moveTo>
                <a:lnTo>
                  <a:pt x="340429" y="7390"/>
                </a:lnTo>
                <a:lnTo>
                  <a:pt x="348753" y="17243"/>
                </a:lnTo>
                <a:lnTo>
                  <a:pt x="373140" y="42152"/>
                </a:lnTo>
                <a:lnTo>
                  <a:pt x="602901" y="42152"/>
                </a:lnTo>
                <a:lnTo>
                  <a:pt x="601504" y="35856"/>
                </a:lnTo>
                <a:lnTo>
                  <a:pt x="521502" y="35856"/>
                </a:lnTo>
                <a:lnTo>
                  <a:pt x="483440" y="30929"/>
                </a:lnTo>
                <a:lnTo>
                  <a:pt x="472165" y="28466"/>
                </a:lnTo>
                <a:lnTo>
                  <a:pt x="450143" y="28466"/>
                </a:lnTo>
                <a:lnTo>
                  <a:pt x="392166" y="23539"/>
                </a:lnTo>
                <a:lnTo>
                  <a:pt x="379674" y="14780"/>
                </a:lnTo>
                <a:lnTo>
                  <a:pt x="360648" y="2737"/>
                </a:lnTo>
                <a:lnTo>
                  <a:pt x="340429" y="0"/>
                </a:lnTo>
                <a:close/>
              </a:path>
              <a:path w="609600" h="227329">
                <a:moveTo>
                  <a:pt x="532203" y="17243"/>
                </a:moveTo>
                <a:lnTo>
                  <a:pt x="518821" y="17243"/>
                </a:lnTo>
                <a:lnTo>
                  <a:pt x="521502" y="35856"/>
                </a:lnTo>
                <a:lnTo>
                  <a:pt x="533690" y="35856"/>
                </a:lnTo>
                <a:lnTo>
                  <a:pt x="532203" y="17243"/>
                </a:lnTo>
                <a:close/>
              </a:path>
              <a:path w="609600" h="227329">
                <a:moveTo>
                  <a:pt x="589290" y="8484"/>
                </a:moveTo>
                <a:lnTo>
                  <a:pt x="579772" y="14780"/>
                </a:lnTo>
                <a:lnTo>
                  <a:pt x="578579" y="29561"/>
                </a:lnTo>
                <a:lnTo>
                  <a:pt x="555396" y="34762"/>
                </a:lnTo>
                <a:lnTo>
                  <a:pt x="533690" y="35856"/>
                </a:lnTo>
                <a:lnTo>
                  <a:pt x="601504" y="35856"/>
                </a:lnTo>
                <a:lnTo>
                  <a:pt x="599012" y="24633"/>
                </a:lnTo>
                <a:lnTo>
                  <a:pt x="590474" y="24633"/>
                </a:lnTo>
                <a:lnTo>
                  <a:pt x="589290" y="8484"/>
                </a:lnTo>
                <a:close/>
              </a:path>
              <a:path w="609600" h="227329">
                <a:moveTo>
                  <a:pt x="465902" y="9579"/>
                </a:moveTo>
                <a:lnTo>
                  <a:pt x="448352" y="14780"/>
                </a:lnTo>
                <a:lnTo>
                  <a:pt x="450143" y="28466"/>
                </a:lnTo>
                <a:lnTo>
                  <a:pt x="472165" y="28466"/>
                </a:lnTo>
                <a:lnTo>
                  <a:pt x="465902" y="27097"/>
                </a:lnTo>
                <a:lnTo>
                  <a:pt x="465902" y="9579"/>
                </a:lnTo>
                <a:close/>
              </a:path>
              <a:path w="609600" h="227329">
                <a:moveTo>
                  <a:pt x="597615" y="18338"/>
                </a:moveTo>
                <a:lnTo>
                  <a:pt x="590474" y="24633"/>
                </a:lnTo>
                <a:lnTo>
                  <a:pt x="599012" y="24633"/>
                </a:lnTo>
                <a:lnTo>
                  <a:pt x="597615" y="183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480075" y="8720510"/>
            <a:ext cx="83820" cy="22860"/>
          </a:xfrm>
          <a:custGeom>
            <a:avLst/>
            <a:gdLst/>
            <a:ahLst/>
            <a:cxnLst/>
            <a:rect l="l" t="t" r="r" b="b"/>
            <a:pathLst>
              <a:path w="83819" h="22859">
                <a:moveTo>
                  <a:pt x="83714" y="0"/>
                </a:moveTo>
                <a:lnTo>
                  <a:pt x="0" y="16387"/>
                </a:lnTo>
                <a:lnTo>
                  <a:pt x="44553" y="22474"/>
                </a:lnTo>
                <a:lnTo>
                  <a:pt x="83714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595862" y="8700778"/>
            <a:ext cx="50165" cy="22860"/>
          </a:xfrm>
          <a:custGeom>
            <a:avLst/>
            <a:gdLst/>
            <a:ahLst/>
            <a:cxnLst/>
            <a:rect l="l" t="t" r="r" b="b"/>
            <a:pathLst>
              <a:path w="50165" h="22859">
                <a:moveTo>
                  <a:pt x="49872" y="0"/>
                </a:moveTo>
                <a:lnTo>
                  <a:pt x="36669" y="13800"/>
                </a:lnTo>
                <a:lnTo>
                  <a:pt x="0" y="20896"/>
                </a:lnTo>
                <a:lnTo>
                  <a:pt x="38134" y="22474"/>
                </a:lnTo>
                <a:lnTo>
                  <a:pt x="49872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355377" y="8692284"/>
            <a:ext cx="78740" cy="40005"/>
          </a:xfrm>
          <a:custGeom>
            <a:avLst/>
            <a:gdLst/>
            <a:ahLst/>
            <a:cxnLst/>
            <a:rect l="l" t="t" r="r" b="b"/>
            <a:pathLst>
              <a:path w="78740" h="40004">
                <a:moveTo>
                  <a:pt x="78385" y="0"/>
                </a:moveTo>
                <a:lnTo>
                  <a:pt x="43213" y="3587"/>
                </a:lnTo>
                <a:lnTo>
                  <a:pt x="36354" y="8554"/>
                </a:lnTo>
                <a:lnTo>
                  <a:pt x="36354" y="20973"/>
                </a:lnTo>
                <a:lnTo>
                  <a:pt x="33674" y="34219"/>
                </a:lnTo>
                <a:lnTo>
                  <a:pt x="0" y="39462"/>
                </a:lnTo>
                <a:lnTo>
                  <a:pt x="40532" y="38082"/>
                </a:lnTo>
                <a:lnTo>
                  <a:pt x="47391" y="13246"/>
                </a:lnTo>
                <a:lnTo>
                  <a:pt x="78385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102432" y="8781076"/>
            <a:ext cx="253365" cy="57785"/>
          </a:xfrm>
          <a:custGeom>
            <a:avLst/>
            <a:gdLst/>
            <a:ahLst/>
            <a:cxnLst/>
            <a:rect l="l" t="t" r="r" b="b"/>
            <a:pathLst>
              <a:path w="253365" h="57784">
                <a:moveTo>
                  <a:pt x="252945" y="0"/>
                </a:moveTo>
                <a:lnTo>
                  <a:pt x="188601" y="2715"/>
                </a:lnTo>
                <a:lnTo>
                  <a:pt x="122467" y="17102"/>
                </a:lnTo>
                <a:lnTo>
                  <a:pt x="73840" y="19273"/>
                </a:lnTo>
                <a:lnTo>
                  <a:pt x="33810" y="26874"/>
                </a:lnTo>
                <a:lnTo>
                  <a:pt x="18983" y="46148"/>
                </a:lnTo>
                <a:lnTo>
                  <a:pt x="0" y="57550"/>
                </a:lnTo>
                <a:lnTo>
                  <a:pt x="18983" y="53750"/>
                </a:lnTo>
                <a:lnTo>
                  <a:pt x="36470" y="31761"/>
                </a:lnTo>
                <a:lnTo>
                  <a:pt x="90143" y="21988"/>
                </a:lnTo>
                <a:lnTo>
                  <a:pt x="122467" y="21988"/>
                </a:lnTo>
                <a:lnTo>
                  <a:pt x="148267" y="17102"/>
                </a:lnTo>
                <a:lnTo>
                  <a:pt x="192454" y="6243"/>
                </a:lnTo>
                <a:lnTo>
                  <a:pt x="252945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6863114" y="8445582"/>
            <a:ext cx="767715" cy="69977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推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(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push)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8096078" y="8358827"/>
            <a:ext cx="607695" cy="69977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拉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”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(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pull)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电⼦邮件的组成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167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371975"/>
          </a:xfrm>
          <a:custGeom>
            <a:avLst/>
            <a:gdLst/>
            <a:ahLst/>
            <a:cxnLst/>
            <a:rect l="l" t="t" r="r" b="b"/>
            <a:pathLst>
              <a:path w="12963525" h="43719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13272"/>
                </a:lnTo>
                <a:lnTo>
                  <a:pt x="197" y="4164642"/>
                </a:lnTo>
                <a:lnTo>
                  <a:pt x="1581" y="4206069"/>
                </a:lnTo>
                <a:lnTo>
                  <a:pt x="12649" y="4264777"/>
                </a:lnTo>
                <a:lnTo>
                  <a:pt x="49226" y="4322191"/>
                </a:lnTo>
                <a:lnTo>
                  <a:pt x="106640" y="4358767"/>
                </a:lnTo>
                <a:lnTo>
                  <a:pt x="165348" y="4369837"/>
                </a:lnTo>
                <a:lnTo>
                  <a:pt x="206776" y="4371221"/>
                </a:lnTo>
                <a:lnTo>
                  <a:pt x="258146" y="4371418"/>
                </a:lnTo>
                <a:lnTo>
                  <a:pt x="12705299" y="4371418"/>
                </a:lnTo>
                <a:lnTo>
                  <a:pt x="12756671" y="4371221"/>
                </a:lnTo>
                <a:lnTo>
                  <a:pt x="12798099" y="4369837"/>
                </a:lnTo>
                <a:lnTo>
                  <a:pt x="12856802" y="4358767"/>
                </a:lnTo>
                <a:lnTo>
                  <a:pt x="12914218" y="4322191"/>
                </a:lnTo>
                <a:lnTo>
                  <a:pt x="12950799" y="4264777"/>
                </a:lnTo>
                <a:lnTo>
                  <a:pt x="12961867" y="4206069"/>
                </a:lnTo>
                <a:lnTo>
                  <a:pt x="12963250" y="4164642"/>
                </a:lnTo>
                <a:lnTo>
                  <a:pt x="12963448" y="411327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371975"/>
          </a:xfrm>
          <a:custGeom>
            <a:avLst/>
            <a:gdLst/>
            <a:ahLst/>
            <a:cxnLst/>
            <a:rect l="l" t="t" r="r" b="b"/>
            <a:pathLst>
              <a:path w="12963525" h="43719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13272"/>
                </a:lnTo>
                <a:lnTo>
                  <a:pt x="12963250" y="4164642"/>
                </a:lnTo>
                <a:lnTo>
                  <a:pt x="12961867" y="4206069"/>
                </a:lnTo>
                <a:lnTo>
                  <a:pt x="12950799" y="4264777"/>
                </a:lnTo>
                <a:lnTo>
                  <a:pt x="12914218" y="4322191"/>
                </a:lnTo>
                <a:lnTo>
                  <a:pt x="12856802" y="4358767"/>
                </a:lnTo>
                <a:lnTo>
                  <a:pt x="12798099" y="4369837"/>
                </a:lnTo>
                <a:lnTo>
                  <a:pt x="12756671" y="4371221"/>
                </a:lnTo>
                <a:lnTo>
                  <a:pt x="12705299" y="4371418"/>
                </a:lnTo>
                <a:lnTo>
                  <a:pt x="258145" y="4371418"/>
                </a:lnTo>
                <a:lnTo>
                  <a:pt x="206775" y="4371221"/>
                </a:lnTo>
                <a:lnTo>
                  <a:pt x="165348" y="4369837"/>
                </a:lnTo>
                <a:lnTo>
                  <a:pt x="106640" y="4358767"/>
                </a:lnTo>
                <a:lnTo>
                  <a:pt x="49226" y="4322191"/>
                </a:lnTo>
                <a:lnTo>
                  <a:pt x="12650" y="4264777"/>
                </a:lnTo>
                <a:lnTo>
                  <a:pt x="1581" y="4206069"/>
                </a:lnTo>
                <a:lnTo>
                  <a:pt x="197" y="4164642"/>
                </a:lnTo>
                <a:lnTo>
                  <a:pt x="0" y="411327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14577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229348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3832470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3149" y="4435593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3149" y="5038716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3619" y="2377396"/>
            <a:ext cx="10688320" cy="3064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10945">
              <a:lnSpc>
                <a:spcPct val="144100"/>
              </a:lnSpc>
              <a:spcBef>
                <a:spcPts val="95"/>
              </a:spcBef>
            </a:pPr>
            <a:r>
              <a:rPr dirty="0" sz="2800" spc="50">
                <a:latin typeface="Microsoft JhengHei UI"/>
                <a:cs typeface="Microsoft JhengHei UI"/>
              </a:rPr>
              <a:t>电⼦邮件由</a:t>
            </a:r>
            <a:r>
              <a:rPr dirty="0" sz="2800" spc="50">
                <a:solidFill>
                  <a:srgbClr val="FF2600"/>
                </a:solidFill>
                <a:latin typeface="Microsoft JhengHei UI"/>
                <a:cs typeface="Microsoft JhengHei UI"/>
              </a:rPr>
              <a:t>信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封</a:t>
            </a:r>
            <a:r>
              <a:rPr dirty="0" sz="2800" spc="21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40">
                <a:latin typeface="Arial"/>
                <a:cs typeface="Arial"/>
              </a:rPr>
              <a:t>(envelope)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 spc="50">
                <a:latin typeface="Microsoft JhengHei UI"/>
                <a:cs typeface="Microsoft JhengHei UI"/>
              </a:rPr>
              <a:t>和内</a:t>
            </a:r>
            <a:r>
              <a:rPr dirty="0" sz="2800">
                <a:latin typeface="Microsoft JhengHei UI"/>
                <a:cs typeface="Microsoft JhengHei UI"/>
              </a:rPr>
              <a:t>容</a:t>
            </a:r>
            <a:r>
              <a:rPr dirty="0" sz="2800" spc="215">
                <a:latin typeface="Microsoft JhengHei UI"/>
                <a:cs typeface="Microsoft JhengHei UI"/>
              </a:rPr>
              <a:t> </a:t>
            </a:r>
            <a:r>
              <a:rPr dirty="0" sz="2800" spc="40">
                <a:latin typeface="Arial"/>
                <a:cs typeface="Arial"/>
              </a:rPr>
              <a:t>(content)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 spc="50">
                <a:latin typeface="Microsoft JhengHei UI"/>
                <a:cs typeface="Microsoft JhengHei UI"/>
              </a:rPr>
              <a:t>两部分组成。 电⼦邮件的传输程序根据邮件信封上的信息来传送邮件。</a:t>
            </a:r>
            <a:endParaRPr sz="2800">
              <a:latin typeface="Microsoft JhengHei UI"/>
              <a:cs typeface="Microsoft JhengHei UI"/>
            </a:endParaRPr>
          </a:p>
          <a:p>
            <a:pPr marL="12700" marR="1589405">
              <a:lnSpc>
                <a:spcPct val="141300"/>
              </a:lnSpc>
              <a:spcBef>
                <a:spcPts val="5"/>
              </a:spcBef>
            </a:pPr>
            <a:r>
              <a:rPr dirty="0" sz="2800" spc="50">
                <a:latin typeface="Microsoft JhengHei UI"/>
                <a:cs typeface="Microsoft JhengHei UI"/>
              </a:rPr>
              <a:t>⽤户在从⾃⼰的邮箱中读取邮件时才能⻅到邮件的内容。 在邮件的信封上，最重要的就是</a:t>
            </a:r>
            <a:r>
              <a:rPr dirty="0" sz="2800" spc="50">
                <a:solidFill>
                  <a:srgbClr val="FF2600"/>
                </a:solidFill>
                <a:latin typeface="Microsoft JhengHei UI"/>
                <a:cs typeface="Microsoft JhengHei UI"/>
              </a:rPr>
              <a:t>收件⼈的地址</a:t>
            </a:r>
            <a:r>
              <a:rPr dirty="0" sz="2800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2800" spc="30">
                <a:latin typeface="Arial"/>
                <a:cs typeface="Arial"/>
              </a:rPr>
              <a:t>RFC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 spc="30">
                <a:latin typeface="Arial"/>
                <a:cs typeface="Arial"/>
              </a:rPr>
              <a:t>5322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 spc="50">
                <a:solidFill>
                  <a:srgbClr val="FF2600"/>
                </a:solidFill>
                <a:latin typeface="Microsoft JhengHei UI"/>
                <a:cs typeface="Microsoft JhengHei UI"/>
              </a:rPr>
              <a:t>只规定了</a:t>
            </a:r>
            <a:r>
              <a:rPr dirty="0" sz="2800" spc="50">
                <a:latin typeface="Microsoft JhengHei UI"/>
                <a:cs typeface="Microsoft JhengHei UI"/>
              </a:rPr>
              <a:t>邮件内容中的</a:t>
            </a:r>
            <a:r>
              <a:rPr dirty="0" sz="2800" spc="50">
                <a:solidFill>
                  <a:srgbClr val="FF2600"/>
                </a:solidFill>
                <a:latin typeface="Microsoft JhengHei UI"/>
                <a:cs typeface="Microsoft JhengHei UI"/>
              </a:rPr>
              <a:t>⾸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部</a:t>
            </a:r>
            <a:r>
              <a:rPr dirty="0" sz="2800" spc="21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40">
                <a:latin typeface="Arial"/>
                <a:cs typeface="Arial"/>
              </a:rPr>
              <a:t>(header)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 spc="50">
                <a:latin typeface="Microsoft JhengHei UI"/>
                <a:cs typeface="Microsoft JhengHei UI"/>
              </a:rPr>
              <a:t>格式，邮件的主体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3619" y="5603864"/>
            <a:ext cx="44519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5">
                <a:latin typeface="Arial"/>
                <a:cs typeface="Arial"/>
              </a:rPr>
              <a:t>(body)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 spc="50">
                <a:latin typeface="Microsoft JhengHei UI"/>
                <a:cs typeface="Microsoft JhengHei UI"/>
              </a:rPr>
              <a:t>部分⽤户⾃由撰写。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6842" y="7752794"/>
            <a:ext cx="5271770" cy="715010"/>
          </a:xfrm>
          <a:prstGeom prst="rect">
            <a:avLst/>
          </a:prstGeom>
          <a:ln w="10470">
            <a:solidFill>
              <a:srgbClr val="0076BA"/>
            </a:solidFill>
          </a:ln>
        </p:spPr>
        <p:txBody>
          <a:bodyPr wrap="square" lIns="0" tIns="889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700"/>
              </a:spcBef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⽤户名</a:t>
            </a: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@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邮件服务器的域名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00256" y="7508575"/>
            <a:ext cx="5696585" cy="742950"/>
          </a:xfrm>
          <a:prstGeom prst="rect">
            <a:avLst/>
          </a:prstGeom>
          <a:solidFill>
            <a:srgbClr val="C0C0C0"/>
          </a:solidFill>
          <a:ln w="10470">
            <a:solidFill>
              <a:srgbClr val="000000"/>
            </a:solidFill>
          </a:ln>
        </p:spPr>
        <p:txBody>
          <a:bodyPr wrap="square" lIns="0" tIns="168275" rIns="0" bIns="0" rtlCol="0" vert="horz">
            <a:spAutoFit/>
          </a:bodyPr>
          <a:lstStyle/>
          <a:p>
            <a:pPr marL="1896110">
              <a:lnSpc>
                <a:spcPct val="100000"/>
              </a:lnSpc>
              <a:spcBef>
                <a:spcPts val="132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⾸部</a:t>
            </a:r>
            <a:r>
              <a:rPr dirty="0" sz="2450" spc="60">
                <a:latin typeface="Microsoft JhengHei UI"/>
                <a:cs typeface="Microsoft JhengHei UI"/>
              </a:rPr>
              <a:t> </a:t>
            </a:r>
            <a:r>
              <a:rPr dirty="0" sz="2450" spc="0">
                <a:latin typeface="Arial"/>
                <a:cs typeface="Arial"/>
              </a:rPr>
              <a:t>(header)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00256" y="8735752"/>
            <a:ext cx="5696585" cy="2124710"/>
          </a:xfrm>
          <a:prstGeom prst="rect">
            <a:avLst/>
          </a:prstGeom>
          <a:solidFill>
            <a:srgbClr val="EBEBEB"/>
          </a:solidFill>
          <a:ln w="1047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5">
                <a:latin typeface="Microsoft JhengHei UI"/>
                <a:cs typeface="Microsoft JhengHei UI"/>
              </a:rPr>
              <a:t>主体</a:t>
            </a:r>
            <a:r>
              <a:rPr dirty="0" sz="2450" spc="6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(body)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33846" y="8288481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空⾏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00256" y="5653437"/>
            <a:ext cx="5692140" cy="1613535"/>
          </a:xfrm>
          <a:prstGeom prst="rect">
            <a:avLst/>
          </a:prstGeom>
          <a:solidFill>
            <a:srgbClr val="0066FF"/>
          </a:solidFill>
          <a:ln w="15706">
            <a:solidFill>
              <a:srgbClr val="000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140970" marR="1673860">
              <a:lnSpc>
                <a:spcPct val="104600"/>
              </a:lnSpc>
              <a:spcBef>
                <a:spcPts val="5"/>
              </a:spcBef>
            </a:pP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MAIL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FROM: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one@abc.edu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RCPT </a:t>
            </a:r>
            <a:r>
              <a:rPr dirty="0" sz="2450" spc="-5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  <a:hlinkClick r:id="rId5"/>
              </a:rPr>
              <a:t>two@xyz.com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440110" y="6280936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信封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440110" y="8784126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内容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992143" y="5653437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992143" y="7258732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992143" y="10845899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83516" y="5701951"/>
            <a:ext cx="0" cy="1508760"/>
          </a:xfrm>
          <a:custGeom>
            <a:avLst/>
            <a:gdLst/>
            <a:ahLst/>
            <a:cxnLst/>
            <a:rect l="l" t="t" r="r" b="b"/>
            <a:pathLst>
              <a:path w="0" h="1508759">
                <a:moveTo>
                  <a:pt x="0" y="0"/>
                </a:moveTo>
                <a:lnTo>
                  <a:pt x="0" y="150826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261004" y="721370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45024" y="0"/>
                </a:moveTo>
                <a:lnTo>
                  <a:pt x="0" y="0"/>
                </a:lnTo>
                <a:lnTo>
                  <a:pt x="22512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261004" y="565343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12" y="0"/>
                </a:moveTo>
                <a:lnTo>
                  <a:pt x="0" y="45024"/>
                </a:lnTo>
                <a:lnTo>
                  <a:pt x="45024" y="45024"/>
                </a:lnTo>
                <a:lnTo>
                  <a:pt x="22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283516" y="7315448"/>
            <a:ext cx="0" cy="3482340"/>
          </a:xfrm>
          <a:custGeom>
            <a:avLst/>
            <a:gdLst/>
            <a:ahLst/>
            <a:cxnLst/>
            <a:rect l="l" t="t" r="r" b="b"/>
            <a:pathLst>
              <a:path w="0" h="3482340">
                <a:moveTo>
                  <a:pt x="0" y="0"/>
                </a:moveTo>
                <a:lnTo>
                  <a:pt x="0" y="348193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261004" y="1080087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45024" y="0"/>
                </a:moveTo>
                <a:lnTo>
                  <a:pt x="0" y="0"/>
                </a:lnTo>
                <a:lnTo>
                  <a:pt x="22512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261004" y="7266933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12" y="0"/>
                </a:moveTo>
                <a:lnTo>
                  <a:pt x="0" y="45024"/>
                </a:lnTo>
                <a:lnTo>
                  <a:pt x="45024" y="45024"/>
                </a:lnTo>
                <a:lnTo>
                  <a:pt x="22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电⼦邮件的组成：⾸部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983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187825"/>
          </a:xfrm>
          <a:custGeom>
            <a:avLst/>
            <a:gdLst/>
            <a:ahLst/>
            <a:cxnLst/>
            <a:rect l="l" t="t" r="r" b="b"/>
            <a:pathLst>
              <a:path w="12963525" h="41878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29440"/>
                </a:lnTo>
                <a:lnTo>
                  <a:pt x="197" y="3980810"/>
                </a:lnTo>
                <a:lnTo>
                  <a:pt x="1581" y="4022237"/>
                </a:lnTo>
                <a:lnTo>
                  <a:pt x="12649" y="4080945"/>
                </a:lnTo>
                <a:lnTo>
                  <a:pt x="49226" y="4138360"/>
                </a:lnTo>
                <a:lnTo>
                  <a:pt x="106640" y="4174936"/>
                </a:lnTo>
                <a:lnTo>
                  <a:pt x="165348" y="4186005"/>
                </a:lnTo>
                <a:lnTo>
                  <a:pt x="206776" y="4187388"/>
                </a:lnTo>
                <a:lnTo>
                  <a:pt x="258146" y="4187586"/>
                </a:lnTo>
                <a:lnTo>
                  <a:pt x="12705299" y="4187586"/>
                </a:lnTo>
                <a:lnTo>
                  <a:pt x="12756671" y="4187388"/>
                </a:lnTo>
                <a:lnTo>
                  <a:pt x="12798099" y="4186005"/>
                </a:lnTo>
                <a:lnTo>
                  <a:pt x="12856802" y="4174936"/>
                </a:lnTo>
                <a:lnTo>
                  <a:pt x="12914218" y="4138360"/>
                </a:lnTo>
                <a:lnTo>
                  <a:pt x="12950799" y="4080945"/>
                </a:lnTo>
                <a:lnTo>
                  <a:pt x="12961867" y="4022237"/>
                </a:lnTo>
                <a:lnTo>
                  <a:pt x="12963250" y="3980810"/>
                </a:lnTo>
                <a:lnTo>
                  <a:pt x="12963448" y="392944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187825"/>
          </a:xfrm>
          <a:custGeom>
            <a:avLst/>
            <a:gdLst/>
            <a:ahLst/>
            <a:cxnLst/>
            <a:rect l="l" t="t" r="r" b="b"/>
            <a:pathLst>
              <a:path w="12963525" h="41878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29440"/>
                </a:lnTo>
                <a:lnTo>
                  <a:pt x="12963250" y="3980810"/>
                </a:lnTo>
                <a:lnTo>
                  <a:pt x="12961867" y="4022237"/>
                </a:lnTo>
                <a:lnTo>
                  <a:pt x="12950799" y="4080945"/>
                </a:lnTo>
                <a:lnTo>
                  <a:pt x="12914218" y="4138360"/>
                </a:lnTo>
                <a:lnTo>
                  <a:pt x="12856802" y="4174936"/>
                </a:lnTo>
                <a:lnTo>
                  <a:pt x="12798099" y="4186005"/>
                </a:lnTo>
                <a:lnTo>
                  <a:pt x="12756671" y="4187388"/>
                </a:lnTo>
                <a:lnTo>
                  <a:pt x="12705299" y="4187586"/>
                </a:lnTo>
                <a:lnTo>
                  <a:pt x="258145" y="4187586"/>
                </a:lnTo>
                <a:lnTo>
                  <a:pt x="206775" y="4187388"/>
                </a:lnTo>
                <a:lnTo>
                  <a:pt x="165348" y="4186005"/>
                </a:lnTo>
                <a:lnTo>
                  <a:pt x="106640" y="4174936"/>
                </a:lnTo>
                <a:lnTo>
                  <a:pt x="49226" y="4138360"/>
                </a:lnTo>
                <a:lnTo>
                  <a:pt x="12650" y="4080945"/>
                </a:lnTo>
                <a:lnTo>
                  <a:pt x="1581" y="4022237"/>
                </a:lnTo>
                <a:lnTo>
                  <a:pt x="197" y="3980810"/>
                </a:lnTo>
                <a:lnTo>
                  <a:pt x="0" y="392944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06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1970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377337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3149" y="434974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3619" y="2424800"/>
            <a:ext cx="8201659" cy="2331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507990">
              <a:lnSpc>
                <a:spcPct val="132700"/>
              </a:lnSpc>
              <a:spcBef>
                <a:spcPts val="90"/>
              </a:spcBef>
            </a:pPr>
            <a:r>
              <a:rPr dirty="0" sz="2850" spc="60">
                <a:latin typeface="Arial"/>
                <a:cs typeface="Arial"/>
              </a:rPr>
              <a:t>Subject</a:t>
            </a:r>
            <a:r>
              <a:rPr dirty="0" sz="2850" spc="60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主题 </a:t>
            </a:r>
            <a:r>
              <a:rPr dirty="0" sz="2850" spc="65">
                <a:latin typeface="Arial"/>
                <a:cs typeface="Arial"/>
              </a:rPr>
              <a:t>From</a:t>
            </a:r>
            <a:r>
              <a:rPr dirty="0" sz="2850" spc="6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发件⼈ </a:t>
            </a:r>
            <a:r>
              <a:rPr dirty="0" sz="2850" spc="65">
                <a:latin typeface="Arial"/>
                <a:cs typeface="Arial"/>
              </a:rPr>
              <a:t>Date</a:t>
            </a:r>
            <a:r>
              <a:rPr dirty="0" sz="2850" spc="85">
                <a:latin typeface="Microsoft JhengHei UI"/>
                <a:cs typeface="Microsoft JhengHei UI"/>
              </a:rPr>
              <a:t>：发送⽇期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65">
                <a:latin typeface="Arial"/>
                <a:cs typeface="Arial"/>
              </a:rPr>
              <a:t>to</a:t>
            </a:r>
            <a:r>
              <a:rPr dirty="0" sz="2850" spc="6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电⼦邮箱地址格式：⽤户名</a:t>
            </a:r>
            <a:r>
              <a:rPr dirty="0" sz="2850" spc="80">
                <a:latin typeface="Arial"/>
                <a:cs typeface="Arial"/>
              </a:rPr>
              <a:t>@</a:t>
            </a:r>
            <a:r>
              <a:rPr dirty="0" sz="2850" spc="80">
                <a:latin typeface="Microsoft JhengHei UI"/>
                <a:cs typeface="Microsoft JhengHei UI"/>
              </a:rPr>
              <a:t>邮件服务器域名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3149" y="492611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43149" y="550248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3619" y="4730282"/>
            <a:ext cx="3317875" cy="11785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75">
                <a:latin typeface="Arial"/>
                <a:cs typeface="Arial"/>
              </a:rPr>
              <a:t>CC</a:t>
            </a:r>
            <a:r>
              <a:rPr dirty="0" sz="2850" spc="7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抄送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60">
                <a:latin typeface="Arial"/>
                <a:cs typeface="Arial"/>
              </a:rPr>
              <a:t>Reply-to</a:t>
            </a:r>
            <a:r>
              <a:rPr dirty="0" sz="2850" spc="60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回复地址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77054" y="6900907"/>
            <a:ext cx="5696585" cy="742950"/>
          </a:xfrm>
          <a:prstGeom prst="rect">
            <a:avLst/>
          </a:prstGeom>
          <a:solidFill>
            <a:srgbClr val="C0C0C0"/>
          </a:solidFill>
          <a:ln w="10470">
            <a:solidFill>
              <a:srgbClr val="000000"/>
            </a:solidFill>
          </a:ln>
        </p:spPr>
        <p:txBody>
          <a:bodyPr wrap="square" lIns="0" tIns="168275" rIns="0" bIns="0" rtlCol="0" vert="horz">
            <a:spAutoFit/>
          </a:bodyPr>
          <a:lstStyle/>
          <a:p>
            <a:pPr marL="1896110">
              <a:lnSpc>
                <a:spcPct val="100000"/>
              </a:lnSpc>
              <a:spcBef>
                <a:spcPts val="132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⾸部</a:t>
            </a:r>
            <a:r>
              <a:rPr dirty="0" sz="2450" spc="60">
                <a:latin typeface="Microsoft JhengHei UI"/>
                <a:cs typeface="Microsoft JhengHei UI"/>
              </a:rPr>
              <a:t> </a:t>
            </a:r>
            <a:r>
              <a:rPr dirty="0" sz="2450" spc="0">
                <a:latin typeface="Arial"/>
                <a:cs typeface="Arial"/>
              </a:rPr>
              <a:t>(header)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77054" y="8128083"/>
            <a:ext cx="5696585" cy="2124710"/>
          </a:xfrm>
          <a:prstGeom prst="rect">
            <a:avLst/>
          </a:prstGeom>
          <a:solidFill>
            <a:srgbClr val="EBEBEB"/>
          </a:solidFill>
          <a:ln w="1047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5">
                <a:latin typeface="Microsoft JhengHei UI"/>
                <a:cs typeface="Microsoft JhengHei UI"/>
              </a:rPr>
              <a:t>主体</a:t>
            </a:r>
            <a:r>
              <a:rPr dirty="0" sz="2450" spc="6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(body)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10644" y="7680813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空⾏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77054" y="5045768"/>
            <a:ext cx="5692140" cy="1613535"/>
          </a:xfrm>
          <a:prstGeom prst="rect">
            <a:avLst/>
          </a:prstGeom>
          <a:solidFill>
            <a:srgbClr val="0066FF"/>
          </a:solidFill>
          <a:ln w="15706">
            <a:solidFill>
              <a:srgbClr val="000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140970" marR="1673860">
              <a:lnSpc>
                <a:spcPct val="104600"/>
              </a:lnSpc>
              <a:spcBef>
                <a:spcPts val="5"/>
              </a:spcBef>
            </a:pP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MAIL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FROM: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one@abc.edu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RCPT </a:t>
            </a:r>
            <a:r>
              <a:rPr dirty="0" sz="2450" spc="-5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  <a:hlinkClick r:id="rId5"/>
              </a:rPr>
              <a:t>two@xyz.com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016908" y="5673269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信封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16908" y="8176458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内容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568952" y="5045768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568952" y="6651064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568952" y="10238230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22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860325" y="5094282"/>
            <a:ext cx="0" cy="1508760"/>
          </a:xfrm>
          <a:custGeom>
            <a:avLst/>
            <a:gdLst/>
            <a:ahLst/>
            <a:cxnLst/>
            <a:rect l="l" t="t" r="r" b="b"/>
            <a:pathLst>
              <a:path w="0" h="1508759">
                <a:moveTo>
                  <a:pt x="0" y="0"/>
                </a:moveTo>
                <a:lnTo>
                  <a:pt x="0" y="150826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837813" y="660603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45024" y="0"/>
                </a:moveTo>
                <a:lnTo>
                  <a:pt x="0" y="0"/>
                </a:lnTo>
                <a:lnTo>
                  <a:pt x="22512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837813" y="504576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12" y="0"/>
                </a:moveTo>
                <a:lnTo>
                  <a:pt x="0" y="45024"/>
                </a:lnTo>
                <a:lnTo>
                  <a:pt x="45024" y="45024"/>
                </a:lnTo>
                <a:lnTo>
                  <a:pt x="22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860325" y="6707780"/>
            <a:ext cx="0" cy="3482340"/>
          </a:xfrm>
          <a:custGeom>
            <a:avLst/>
            <a:gdLst/>
            <a:ahLst/>
            <a:cxnLst/>
            <a:rect l="l" t="t" r="r" b="b"/>
            <a:pathLst>
              <a:path w="0" h="3482340">
                <a:moveTo>
                  <a:pt x="0" y="0"/>
                </a:moveTo>
                <a:lnTo>
                  <a:pt x="0" y="348193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837813" y="1019320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45024" y="0"/>
                </a:moveTo>
                <a:lnTo>
                  <a:pt x="0" y="0"/>
                </a:lnTo>
                <a:lnTo>
                  <a:pt x="22512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837813" y="665926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12" y="0"/>
                </a:moveTo>
                <a:lnTo>
                  <a:pt x="0" y="45024"/>
                </a:lnTo>
                <a:lnTo>
                  <a:pt x="45024" y="45024"/>
                </a:lnTo>
                <a:lnTo>
                  <a:pt x="22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80210" y="6471088"/>
            <a:ext cx="2870200" cy="768350"/>
          </a:xfrm>
          <a:custGeom>
            <a:avLst/>
            <a:gdLst/>
            <a:ahLst/>
            <a:cxnLst/>
            <a:rect l="l" t="t" r="r" b="b"/>
            <a:pathLst>
              <a:path w="2870200" h="768350">
                <a:moveTo>
                  <a:pt x="2870143" y="766564"/>
                </a:moveTo>
                <a:lnTo>
                  <a:pt x="933432" y="768128"/>
                </a:lnTo>
                <a:lnTo>
                  <a:pt x="12135" y="9986"/>
                </a:lnTo>
                <a:lnTo>
                  <a:pt x="0" y="0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85613" y="6393244"/>
            <a:ext cx="151130" cy="141605"/>
          </a:xfrm>
          <a:custGeom>
            <a:avLst/>
            <a:gdLst/>
            <a:ahLst/>
            <a:cxnLst/>
            <a:rect l="l" t="t" r="r" b="b"/>
            <a:pathLst>
              <a:path w="151129" h="141604">
                <a:moveTo>
                  <a:pt x="0" y="0"/>
                </a:moveTo>
                <a:lnTo>
                  <a:pt x="62813" y="141188"/>
                </a:lnTo>
                <a:lnTo>
                  <a:pt x="150638" y="34462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电⼦邮件的例⼦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313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518275"/>
          </a:xfrm>
          <a:custGeom>
            <a:avLst/>
            <a:gdLst/>
            <a:ahLst/>
            <a:cxnLst/>
            <a:rect l="l" t="t" r="r" b="b"/>
            <a:pathLst>
              <a:path w="12963525" h="65182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59722"/>
                </a:lnTo>
                <a:lnTo>
                  <a:pt x="197" y="6311092"/>
                </a:lnTo>
                <a:lnTo>
                  <a:pt x="1581" y="6352519"/>
                </a:lnTo>
                <a:lnTo>
                  <a:pt x="12649" y="6411227"/>
                </a:lnTo>
                <a:lnTo>
                  <a:pt x="49226" y="6468642"/>
                </a:lnTo>
                <a:lnTo>
                  <a:pt x="106640" y="6505218"/>
                </a:lnTo>
                <a:lnTo>
                  <a:pt x="165348" y="6516287"/>
                </a:lnTo>
                <a:lnTo>
                  <a:pt x="206776" y="6517670"/>
                </a:lnTo>
                <a:lnTo>
                  <a:pt x="258146" y="6517868"/>
                </a:lnTo>
                <a:lnTo>
                  <a:pt x="12705299" y="6517868"/>
                </a:lnTo>
                <a:lnTo>
                  <a:pt x="12756671" y="6517670"/>
                </a:lnTo>
                <a:lnTo>
                  <a:pt x="12798099" y="6516287"/>
                </a:lnTo>
                <a:lnTo>
                  <a:pt x="12856802" y="6505218"/>
                </a:lnTo>
                <a:lnTo>
                  <a:pt x="12914218" y="6468642"/>
                </a:lnTo>
                <a:lnTo>
                  <a:pt x="12950799" y="6411227"/>
                </a:lnTo>
                <a:lnTo>
                  <a:pt x="12961867" y="6352519"/>
                </a:lnTo>
                <a:lnTo>
                  <a:pt x="12963250" y="6311092"/>
                </a:lnTo>
                <a:lnTo>
                  <a:pt x="12963448" y="625972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18275"/>
          </a:xfrm>
          <a:custGeom>
            <a:avLst/>
            <a:gdLst/>
            <a:ahLst/>
            <a:cxnLst/>
            <a:rect l="l" t="t" r="r" b="b"/>
            <a:pathLst>
              <a:path w="12963525" h="65182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59722"/>
                </a:lnTo>
                <a:lnTo>
                  <a:pt x="12963250" y="6311092"/>
                </a:lnTo>
                <a:lnTo>
                  <a:pt x="12961867" y="6352519"/>
                </a:lnTo>
                <a:lnTo>
                  <a:pt x="12950799" y="6411227"/>
                </a:lnTo>
                <a:lnTo>
                  <a:pt x="12914218" y="6468642"/>
                </a:lnTo>
                <a:lnTo>
                  <a:pt x="12856802" y="6505218"/>
                </a:lnTo>
                <a:lnTo>
                  <a:pt x="12798099" y="6516287"/>
                </a:lnTo>
                <a:lnTo>
                  <a:pt x="12756671" y="6517670"/>
                </a:lnTo>
                <a:lnTo>
                  <a:pt x="12705299" y="6517868"/>
                </a:lnTo>
                <a:lnTo>
                  <a:pt x="258145" y="6517868"/>
                </a:lnTo>
                <a:lnTo>
                  <a:pt x="206775" y="6517670"/>
                </a:lnTo>
                <a:lnTo>
                  <a:pt x="165348" y="6516287"/>
                </a:lnTo>
                <a:lnTo>
                  <a:pt x="106640" y="6505218"/>
                </a:lnTo>
                <a:lnTo>
                  <a:pt x="49226" y="6468642"/>
                </a:lnTo>
                <a:lnTo>
                  <a:pt x="12650" y="6411227"/>
                </a:lnTo>
                <a:lnTo>
                  <a:pt x="1581" y="6352519"/>
                </a:lnTo>
                <a:lnTo>
                  <a:pt x="197" y="6311092"/>
                </a:lnTo>
                <a:lnTo>
                  <a:pt x="0" y="625972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420029"/>
            <a:ext cx="8300720" cy="2425065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3000" spc="55">
                <a:latin typeface="Microsoft JhengHei UI"/>
                <a:cs typeface="Microsoft JhengHei UI"/>
              </a:rPr>
              <a:t>【哔哩哔哩】账号安全中⼼</a:t>
            </a:r>
            <a:r>
              <a:rPr dirty="0" sz="3000" spc="50">
                <a:latin typeface="Arial"/>
                <a:cs typeface="Arial"/>
              </a:rPr>
              <a:t>-</a:t>
            </a:r>
            <a:r>
              <a:rPr dirty="0" sz="3000" spc="55">
                <a:latin typeface="Microsoft JhengHei UI"/>
                <a:cs typeface="Microsoft JhengHei UI"/>
              </a:rPr>
              <a:t>改密操作提醒</a:t>
            </a:r>
            <a:endParaRPr sz="30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3000" spc="55">
                <a:latin typeface="Microsoft JhengHei UI"/>
                <a:cs typeface="Microsoft JhengHei UI"/>
              </a:rPr>
              <a:t>发件⼈：哔哩哔</a:t>
            </a:r>
            <a:r>
              <a:rPr dirty="0" sz="3000" spc="0">
                <a:latin typeface="Microsoft JhengHei UI"/>
                <a:cs typeface="Microsoft JhengHei UI"/>
              </a:rPr>
              <a:t>哩</a:t>
            </a:r>
            <a:r>
              <a:rPr dirty="0" sz="3000" spc="355">
                <a:latin typeface="Microsoft JhengHei UI"/>
                <a:cs typeface="Microsoft JhengHei UI"/>
              </a:rPr>
              <a:t> </a:t>
            </a:r>
            <a:r>
              <a:rPr dirty="0" sz="3000" spc="50">
                <a:latin typeface="Arial"/>
                <a:cs typeface="Arial"/>
                <a:hlinkClick r:id="rId4"/>
              </a:rPr>
              <a:t>&lt;verify@service.bilibili.com&gt;</a:t>
            </a:r>
            <a:endParaRPr sz="3000">
              <a:latin typeface="Arial"/>
              <a:cs typeface="Arial"/>
            </a:endParaRPr>
          </a:p>
          <a:p>
            <a:pPr marL="12700" marR="954405">
              <a:lnSpc>
                <a:spcPct val="131200"/>
              </a:lnSpc>
              <a:tabLst>
                <a:tab pos="742950" algn="l"/>
              </a:tabLst>
            </a:pPr>
            <a:r>
              <a:rPr dirty="0" sz="3000" spc="0">
                <a:latin typeface="Microsoft JhengHei UI"/>
                <a:cs typeface="Microsoft JhengHei UI"/>
              </a:rPr>
              <a:t>时	</a:t>
            </a:r>
            <a:r>
              <a:rPr dirty="0" sz="3000" spc="55">
                <a:latin typeface="Microsoft JhengHei UI"/>
                <a:cs typeface="Microsoft JhengHei UI"/>
              </a:rPr>
              <a:t>间</a:t>
            </a:r>
            <a:r>
              <a:rPr dirty="0" sz="3000" spc="50">
                <a:latin typeface="Microsoft JhengHei UI"/>
                <a:cs typeface="Microsoft JhengHei UI"/>
              </a:rPr>
              <a:t>：</a:t>
            </a:r>
            <a:r>
              <a:rPr dirty="0" sz="3000" spc="50">
                <a:latin typeface="Arial"/>
                <a:cs typeface="Arial"/>
              </a:rPr>
              <a:t>2020</a:t>
            </a:r>
            <a:r>
              <a:rPr dirty="0" sz="3000" spc="55">
                <a:latin typeface="Microsoft JhengHei UI"/>
                <a:cs typeface="Microsoft JhengHei UI"/>
              </a:rPr>
              <a:t>年</a:t>
            </a:r>
            <a:r>
              <a:rPr dirty="0" sz="3000" spc="50">
                <a:latin typeface="Arial"/>
                <a:cs typeface="Arial"/>
              </a:rPr>
              <a:t>4</a:t>
            </a:r>
            <a:r>
              <a:rPr dirty="0" sz="3000" spc="55">
                <a:latin typeface="Microsoft JhengHei UI"/>
                <a:cs typeface="Microsoft JhengHei UI"/>
              </a:rPr>
              <a:t>⽉</a:t>
            </a:r>
            <a:r>
              <a:rPr dirty="0" sz="3000" spc="50">
                <a:latin typeface="Arial"/>
                <a:cs typeface="Arial"/>
              </a:rPr>
              <a:t>3</a:t>
            </a:r>
            <a:r>
              <a:rPr dirty="0" sz="3000" spc="55">
                <a:latin typeface="Microsoft JhengHei UI"/>
                <a:cs typeface="Microsoft JhengHei UI"/>
              </a:rPr>
              <a:t>⽇</a:t>
            </a:r>
            <a:r>
              <a:rPr dirty="0" sz="3000" spc="50">
                <a:latin typeface="Arial"/>
                <a:cs typeface="Arial"/>
              </a:rPr>
              <a:t>(</a:t>
            </a:r>
            <a:r>
              <a:rPr dirty="0" sz="3000" spc="55">
                <a:latin typeface="Microsoft JhengHei UI"/>
                <a:cs typeface="Microsoft JhengHei UI"/>
              </a:rPr>
              <a:t>星期五</a:t>
            </a:r>
            <a:r>
              <a:rPr dirty="0" sz="3000">
                <a:latin typeface="Arial"/>
                <a:cs typeface="Arial"/>
              </a:rPr>
              <a:t>)</a:t>
            </a:r>
            <a:r>
              <a:rPr dirty="0" sz="3000" spc="200">
                <a:latin typeface="Arial"/>
                <a:cs typeface="Arial"/>
              </a:rPr>
              <a:t> </a:t>
            </a:r>
            <a:r>
              <a:rPr dirty="0" sz="3000" spc="55">
                <a:latin typeface="Microsoft JhengHei UI"/>
                <a:cs typeface="Microsoft JhengHei UI"/>
              </a:rPr>
              <a:t>上午</a:t>
            </a:r>
            <a:r>
              <a:rPr dirty="0" sz="3000" spc="50">
                <a:latin typeface="Arial"/>
                <a:cs typeface="Arial"/>
              </a:rPr>
              <a:t>10:18  </a:t>
            </a:r>
            <a:r>
              <a:rPr dirty="0" sz="3000" spc="55">
                <a:latin typeface="Microsoft JhengHei UI"/>
                <a:cs typeface="Microsoft JhengHei UI"/>
              </a:rPr>
              <a:t>收件⼈</a:t>
            </a:r>
            <a:r>
              <a:rPr dirty="0" sz="3000" spc="40">
                <a:latin typeface="Microsoft JhengHei UI"/>
                <a:cs typeface="Microsoft JhengHei UI"/>
              </a:rPr>
              <a:t>：</a:t>
            </a:r>
            <a:r>
              <a:rPr dirty="0" sz="3000" spc="40">
                <a:latin typeface="Arial"/>
                <a:cs typeface="Arial"/>
              </a:rPr>
              <a:t>XXXX</a:t>
            </a:r>
            <a:r>
              <a:rPr dirty="0" sz="3000" spc="125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  <a:hlinkClick r:id="rId5"/>
              </a:rPr>
              <a:t>&lt;XXXX6@qq.com&gt;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5302189"/>
            <a:ext cx="11575415" cy="295529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3000" spc="55">
                <a:latin typeface="Microsoft JhengHei UI"/>
                <a:cs typeface="Microsoft JhengHei UI"/>
              </a:rPr>
              <a:t>尊敬的⽤户，您好</a:t>
            </a:r>
            <a:r>
              <a:rPr dirty="0" sz="300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12700" marR="5080" indent="454659">
              <a:lnSpc>
                <a:spcPct val="131200"/>
              </a:lnSpc>
            </a:pPr>
            <a:r>
              <a:rPr dirty="0" sz="3000" spc="55">
                <a:latin typeface="Microsoft JhengHei UI"/>
                <a:cs typeface="Microsoft JhengHei UI"/>
              </a:rPr>
              <a:t>您在</a:t>
            </a:r>
            <a:r>
              <a:rPr dirty="0" sz="3000" spc="40">
                <a:latin typeface="Arial"/>
                <a:cs typeface="Arial"/>
              </a:rPr>
              <a:t>2020-04-03</a:t>
            </a:r>
            <a:r>
              <a:rPr dirty="0" sz="3000" spc="300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</a:rPr>
              <a:t>10:18:27</a:t>
            </a:r>
            <a:r>
              <a:rPr dirty="0" sz="3000" spc="55">
                <a:latin typeface="Microsoft JhengHei UI"/>
                <a:cs typeface="Microsoft JhengHei UI"/>
              </a:rPr>
              <a:t>修改了您的登录密码，请使⽤新密码登 录。如有疑问，请及时联系客服⼈员。</a:t>
            </a:r>
            <a:endParaRPr sz="3000">
              <a:latin typeface="Microsoft JhengHei UI"/>
              <a:cs typeface="Microsoft JhengHei UI"/>
            </a:endParaRPr>
          </a:p>
          <a:p>
            <a:pPr marL="467359">
              <a:lnSpc>
                <a:spcPct val="100000"/>
              </a:lnSpc>
              <a:spcBef>
                <a:spcPts val="1025"/>
              </a:spcBef>
            </a:pPr>
            <a:r>
              <a:rPr dirty="0" sz="3000" spc="55">
                <a:latin typeface="Microsoft JhengHei UI"/>
                <a:cs typeface="Microsoft JhengHei UI"/>
              </a:rPr>
              <a:t>祝在【哔哩哔哩】收获愉快！</a:t>
            </a:r>
            <a:endParaRPr sz="3000">
              <a:latin typeface="Microsoft JhengHei UI"/>
              <a:cs typeface="Microsoft JhengHei UI"/>
            </a:endParaRPr>
          </a:p>
          <a:p>
            <a:pPr marL="467359">
              <a:lnSpc>
                <a:spcPct val="100000"/>
              </a:lnSpc>
              <a:spcBef>
                <a:spcPts val="670"/>
              </a:spcBef>
            </a:pPr>
            <a:r>
              <a:rPr dirty="0" sz="3000" spc="50">
                <a:latin typeface="Arial"/>
                <a:cs typeface="Arial"/>
              </a:rPr>
              <a:t>……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9453" y="715916"/>
            <a:ext cx="63455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简单邮件传输协议</a:t>
            </a:r>
            <a:r>
              <a:rPr dirty="0" spc="5">
                <a:latin typeface="Arial"/>
                <a:cs typeface="Arial"/>
              </a:rPr>
              <a:t>SM</a:t>
            </a:r>
            <a:r>
              <a:rPr dirty="0" spc="0">
                <a:latin typeface="Arial"/>
                <a:cs typeface="Arial"/>
              </a:rPr>
              <a:t>T</a:t>
            </a:r>
            <a:r>
              <a:rPr dirty="0" spc="5">
                <a:latin typeface="Arial"/>
                <a:cs typeface="Arial"/>
              </a:rPr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555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760209"/>
          </a:xfrm>
          <a:custGeom>
            <a:avLst/>
            <a:gdLst/>
            <a:ahLst/>
            <a:cxnLst/>
            <a:rect l="l" t="t" r="r" b="b"/>
            <a:pathLst>
              <a:path w="12963525" h="67602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01757"/>
                </a:lnTo>
                <a:lnTo>
                  <a:pt x="197" y="6553126"/>
                </a:lnTo>
                <a:lnTo>
                  <a:pt x="1581" y="6594553"/>
                </a:lnTo>
                <a:lnTo>
                  <a:pt x="12649" y="6653262"/>
                </a:lnTo>
                <a:lnTo>
                  <a:pt x="49226" y="6710675"/>
                </a:lnTo>
                <a:lnTo>
                  <a:pt x="106640" y="6747252"/>
                </a:lnTo>
                <a:lnTo>
                  <a:pt x="165348" y="6758320"/>
                </a:lnTo>
                <a:lnTo>
                  <a:pt x="206776" y="6759704"/>
                </a:lnTo>
                <a:lnTo>
                  <a:pt x="258146" y="6759902"/>
                </a:lnTo>
                <a:lnTo>
                  <a:pt x="12705299" y="6759902"/>
                </a:lnTo>
                <a:lnTo>
                  <a:pt x="12756671" y="6759704"/>
                </a:lnTo>
                <a:lnTo>
                  <a:pt x="12798099" y="6758320"/>
                </a:lnTo>
                <a:lnTo>
                  <a:pt x="12856802" y="6747252"/>
                </a:lnTo>
                <a:lnTo>
                  <a:pt x="12914218" y="6710675"/>
                </a:lnTo>
                <a:lnTo>
                  <a:pt x="12950799" y="6653262"/>
                </a:lnTo>
                <a:lnTo>
                  <a:pt x="12961867" y="6594553"/>
                </a:lnTo>
                <a:lnTo>
                  <a:pt x="12963250" y="6553126"/>
                </a:lnTo>
                <a:lnTo>
                  <a:pt x="12963448" y="650175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760209"/>
          </a:xfrm>
          <a:custGeom>
            <a:avLst/>
            <a:gdLst/>
            <a:ahLst/>
            <a:cxnLst/>
            <a:rect l="l" t="t" r="r" b="b"/>
            <a:pathLst>
              <a:path w="12963525" h="67602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01757"/>
                </a:lnTo>
                <a:lnTo>
                  <a:pt x="12963250" y="6553126"/>
                </a:lnTo>
                <a:lnTo>
                  <a:pt x="12961867" y="6594553"/>
                </a:lnTo>
                <a:lnTo>
                  <a:pt x="12950799" y="6653262"/>
                </a:lnTo>
                <a:lnTo>
                  <a:pt x="12914218" y="6710675"/>
                </a:lnTo>
                <a:lnTo>
                  <a:pt x="12856802" y="6747252"/>
                </a:lnTo>
                <a:lnTo>
                  <a:pt x="12798099" y="6758320"/>
                </a:lnTo>
                <a:lnTo>
                  <a:pt x="12756671" y="6759704"/>
                </a:lnTo>
                <a:lnTo>
                  <a:pt x="12705299" y="6759902"/>
                </a:lnTo>
                <a:lnTo>
                  <a:pt x="258145" y="6759902"/>
                </a:lnTo>
                <a:lnTo>
                  <a:pt x="206775" y="6759704"/>
                </a:lnTo>
                <a:lnTo>
                  <a:pt x="165348" y="6758320"/>
                </a:lnTo>
                <a:lnTo>
                  <a:pt x="106640" y="6747252"/>
                </a:lnTo>
                <a:lnTo>
                  <a:pt x="49226" y="6710675"/>
                </a:lnTo>
                <a:lnTo>
                  <a:pt x="12650" y="6653262"/>
                </a:lnTo>
                <a:lnTo>
                  <a:pt x="1581" y="6594553"/>
                </a:lnTo>
                <a:lnTo>
                  <a:pt x="197" y="6553126"/>
                </a:lnTo>
                <a:lnTo>
                  <a:pt x="0" y="650175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30207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3619" y="2359690"/>
            <a:ext cx="5760085" cy="1383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采⽤</a:t>
            </a:r>
            <a:r>
              <a:rPr dirty="0" sz="3100" spc="75">
                <a:latin typeface="Arial"/>
                <a:cs typeface="Arial"/>
              </a:rPr>
              <a:t>TCP</a:t>
            </a:r>
            <a:r>
              <a:rPr dirty="0" sz="3100" spc="80">
                <a:latin typeface="Microsoft JhengHei UI"/>
                <a:cs typeface="Microsoft JhengHei UI"/>
              </a:rPr>
              <a:t>协议，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监听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25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号端⼝</a:t>
            </a:r>
            <a:r>
              <a:rPr dirty="0" sz="3100" spc="25">
                <a:latin typeface="Microsoft JhengHei UI"/>
                <a:cs typeface="Microsoft JhengHei UI"/>
              </a:rPr>
              <a:t>。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不使⽤中间服务器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64699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531294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0572" y="3704605"/>
            <a:ext cx="8581390" cy="2049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37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发送⽅和接收邮件服务器直接建⽴</a:t>
            </a:r>
            <a:r>
              <a:rPr dirty="0" sz="3100" spc="75">
                <a:latin typeface="Arial"/>
                <a:cs typeface="Arial"/>
              </a:rPr>
              <a:t>TCP</a:t>
            </a:r>
            <a:r>
              <a:rPr dirty="0" sz="3100" spc="80">
                <a:latin typeface="Microsoft JhengHei UI"/>
                <a:cs typeface="Microsoft JhengHei UI"/>
              </a:rPr>
              <a:t>连接； 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发送邮件不需要鉴别</a:t>
            </a:r>
            <a:r>
              <a:rPr dirty="0" sz="3100" spc="25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25"/>
              </a:spcBef>
            </a:pPr>
            <a:r>
              <a:rPr dirty="0" sz="3100" spc="75">
                <a:latin typeface="Arial"/>
                <a:cs typeface="Arial"/>
              </a:rPr>
              <a:t>SMTP</a:t>
            </a:r>
            <a:r>
              <a:rPr dirty="0" sz="3100" spc="80">
                <a:latin typeface="Microsoft JhengHei UI"/>
                <a:cs typeface="Microsoft JhengHei UI"/>
              </a:rPr>
              <a:t>采⽤</a:t>
            </a:r>
            <a:r>
              <a:rPr dirty="0" sz="3100" spc="65">
                <a:latin typeface="Arial"/>
                <a:cs typeface="Arial"/>
              </a:rPr>
              <a:t>ASCII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明⽂传送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43149" y="599190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3619" y="5929977"/>
            <a:ext cx="2047239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三个阶段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0572" y="732380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30572" y="7989750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0572" y="6407449"/>
            <a:ext cx="2485390" cy="2023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442595" marR="5080" indent="-429895">
              <a:lnSpc>
                <a:spcPct val="1410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3230" algn="l"/>
              </a:tabLst>
            </a:pPr>
            <a:r>
              <a:rPr dirty="0" sz="3100" spc="85">
                <a:latin typeface="Microsoft JhengHei UI"/>
                <a:cs typeface="Microsoft JhengHei UI"/>
              </a:rPr>
              <a:t>连接建⽴； 邮件传送； 连接释放。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889" y="5209555"/>
            <a:ext cx="4646295" cy="3571875"/>
          </a:xfrm>
          <a:custGeom>
            <a:avLst/>
            <a:gdLst/>
            <a:ahLst/>
            <a:cxnLst/>
            <a:rect l="l" t="t" r="r" b="b"/>
            <a:pathLst>
              <a:path w="4646294" h="3571875">
                <a:moveTo>
                  <a:pt x="4363772" y="0"/>
                </a:moveTo>
                <a:lnTo>
                  <a:pt x="282075" y="0"/>
                </a:lnTo>
                <a:lnTo>
                  <a:pt x="225945" y="215"/>
                </a:lnTo>
                <a:lnTo>
                  <a:pt x="180679" y="1727"/>
                </a:lnTo>
                <a:lnTo>
                  <a:pt x="116530" y="13823"/>
                </a:lnTo>
                <a:lnTo>
                  <a:pt x="53788" y="53790"/>
                </a:lnTo>
                <a:lnTo>
                  <a:pt x="13821" y="116527"/>
                </a:lnTo>
                <a:lnTo>
                  <a:pt x="1727" y="180678"/>
                </a:lnTo>
                <a:lnTo>
                  <a:pt x="215" y="225946"/>
                </a:lnTo>
                <a:lnTo>
                  <a:pt x="0" y="282079"/>
                </a:lnTo>
                <a:lnTo>
                  <a:pt x="0" y="3289575"/>
                </a:lnTo>
                <a:lnTo>
                  <a:pt x="215" y="3345707"/>
                </a:lnTo>
                <a:lnTo>
                  <a:pt x="1727" y="3390975"/>
                </a:lnTo>
                <a:lnTo>
                  <a:pt x="13821" y="3455126"/>
                </a:lnTo>
                <a:lnTo>
                  <a:pt x="53788" y="3517862"/>
                </a:lnTo>
                <a:lnTo>
                  <a:pt x="116530" y="3557830"/>
                </a:lnTo>
                <a:lnTo>
                  <a:pt x="180679" y="3569925"/>
                </a:lnTo>
                <a:lnTo>
                  <a:pt x="225945" y="3571437"/>
                </a:lnTo>
                <a:lnTo>
                  <a:pt x="282075" y="3571653"/>
                </a:lnTo>
                <a:lnTo>
                  <a:pt x="4363772" y="3571653"/>
                </a:lnTo>
                <a:lnTo>
                  <a:pt x="4419903" y="3571437"/>
                </a:lnTo>
                <a:lnTo>
                  <a:pt x="4465170" y="3569925"/>
                </a:lnTo>
                <a:lnTo>
                  <a:pt x="4529328" y="3557830"/>
                </a:lnTo>
                <a:lnTo>
                  <a:pt x="4592060" y="3517862"/>
                </a:lnTo>
                <a:lnTo>
                  <a:pt x="4632026" y="3455126"/>
                </a:lnTo>
                <a:lnTo>
                  <a:pt x="4644120" y="3390975"/>
                </a:lnTo>
                <a:lnTo>
                  <a:pt x="4645632" y="3345707"/>
                </a:lnTo>
                <a:lnTo>
                  <a:pt x="4645848" y="3289575"/>
                </a:lnTo>
                <a:lnTo>
                  <a:pt x="4645848" y="282079"/>
                </a:lnTo>
                <a:lnTo>
                  <a:pt x="4645632" y="225946"/>
                </a:lnTo>
                <a:lnTo>
                  <a:pt x="4644120" y="180678"/>
                </a:lnTo>
                <a:lnTo>
                  <a:pt x="4632026" y="116527"/>
                </a:lnTo>
                <a:lnTo>
                  <a:pt x="4592060" y="53790"/>
                </a:lnTo>
                <a:lnTo>
                  <a:pt x="4529328" y="13823"/>
                </a:lnTo>
                <a:lnTo>
                  <a:pt x="4465170" y="1727"/>
                </a:lnTo>
                <a:lnTo>
                  <a:pt x="4419903" y="215"/>
                </a:lnTo>
                <a:lnTo>
                  <a:pt x="436377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21889" y="5209555"/>
            <a:ext cx="4646295" cy="3571875"/>
          </a:xfrm>
          <a:custGeom>
            <a:avLst/>
            <a:gdLst/>
            <a:ahLst/>
            <a:cxnLst/>
            <a:rect l="l" t="t" r="r" b="b"/>
            <a:pathLst>
              <a:path w="4646294" h="3571875">
                <a:moveTo>
                  <a:pt x="282078" y="0"/>
                </a:moveTo>
                <a:lnTo>
                  <a:pt x="4363772" y="0"/>
                </a:lnTo>
                <a:lnTo>
                  <a:pt x="4419905" y="215"/>
                </a:lnTo>
                <a:lnTo>
                  <a:pt x="4465173" y="1727"/>
                </a:lnTo>
                <a:lnTo>
                  <a:pt x="4529324" y="13823"/>
                </a:lnTo>
                <a:lnTo>
                  <a:pt x="4592061" y="53790"/>
                </a:lnTo>
                <a:lnTo>
                  <a:pt x="4632028" y="116527"/>
                </a:lnTo>
                <a:lnTo>
                  <a:pt x="4644124" y="180678"/>
                </a:lnTo>
                <a:lnTo>
                  <a:pt x="4645636" y="225946"/>
                </a:lnTo>
                <a:lnTo>
                  <a:pt x="4645852" y="282078"/>
                </a:lnTo>
                <a:lnTo>
                  <a:pt x="4645852" y="3289575"/>
                </a:lnTo>
                <a:lnTo>
                  <a:pt x="4645636" y="3345707"/>
                </a:lnTo>
                <a:lnTo>
                  <a:pt x="4644124" y="3390975"/>
                </a:lnTo>
                <a:lnTo>
                  <a:pt x="4632028" y="3455126"/>
                </a:lnTo>
                <a:lnTo>
                  <a:pt x="4592061" y="3517862"/>
                </a:lnTo>
                <a:lnTo>
                  <a:pt x="4529324" y="3557830"/>
                </a:lnTo>
                <a:lnTo>
                  <a:pt x="4465173" y="3569925"/>
                </a:lnTo>
                <a:lnTo>
                  <a:pt x="4419905" y="3571437"/>
                </a:lnTo>
                <a:lnTo>
                  <a:pt x="4363772" y="3571653"/>
                </a:lnTo>
                <a:lnTo>
                  <a:pt x="282078" y="3571653"/>
                </a:lnTo>
                <a:lnTo>
                  <a:pt x="225946" y="3571437"/>
                </a:lnTo>
                <a:lnTo>
                  <a:pt x="180678" y="3569925"/>
                </a:lnTo>
                <a:lnTo>
                  <a:pt x="116527" y="3557830"/>
                </a:lnTo>
                <a:lnTo>
                  <a:pt x="53790" y="3517862"/>
                </a:lnTo>
                <a:lnTo>
                  <a:pt x="13823" y="3455126"/>
                </a:lnTo>
                <a:lnTo>
                  <a:pt x="1727" y="3390975"/>
                </a:lnTo>
                <a:lnTo>
                  <a:pt x="215" y="3345707"/>
                </a:lnTo>
                <a:lnTo>
                  <a:pt x="0" y="3289575"/>
                </a:lnTo>
                <a:lnTo>
                  <a:pt x="0" y="282078"/>
                </a:lnTo>
                <a:lnTo>
                  <a:pt x="215" y="225946"/>
                </a:lnTo>
                <a:lnTo>
                  <a:pt x="1727" y="180678"/>
                </a:lnTo>
                <a:lnTo>
                  <a:pt x="13823" y="116527"/>
                </a:lnTo>
                <a:lnTo>
                  <a:pt x="53790" y="53790"/>
                </a:lnTo>
                <a:lnTo>
                  <a:pt x="116527" y="13823"/>
                </a:lnTo>
                <a:lnTo>
                  <a:pt x="180678" y="1727"/>
                </a:lnTo>
                <a:lnTo>
                  <a:pt x="225946" y="215"/>
                </a:lnTo>
                <a:lnTo>
                  <a:pt x="282078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833064" y="2558759"/>
            <a:ext cx="2023745" cy="568325"/>
          </a:xfrm>
          <a:prstGeom prst="rect">
            <a:avLst/>
          </a:prstGeom>
          <a:solidFill>
            <a:srgbClr val="496392"/>
          </a:solidFill>
          <a:ln w="10470">
            <a:solidFill>
              <a:srgbClr val="000000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67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根域名服务器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03689" y="4113864"/>
            <a:ext cx="2251075" cy="568325"/>
          </a:xfrm>
          <a:prstGeom prst="rect">
            <a:avLst/>
          </a:prstGeom>
          <a:solidFill>
            <a:srgbClr val="496392"/>
          </a:solidFill>
          <a:ln w="10470">
            <a:solidFill>
              <a:srgbClr val="414141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675"/>
              </a:spcBef>
            </a:pP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org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49772" y="4113864"/>
            <a:ext cx="2390140" cy="568325"/>
          </a:xfrm>
          <a:prstGeom prst="rect">
            <a:avLst/>
          </a:prstGeom>
          <a:solidFill>
            <a:srgbClr val="496392"/>
          </a:solidFill>
          <a:ln w="10470">
            <a:solidFill>
              <a:srgbClr val="000000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67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5282" y="4113864"/>
            <a:ext cx="2320925" cy="568325"/>
          </a:xfrm>
          <a:prstGeom prst="rect">
            <a:avLst/>
          </a:prstGeom>
          <a:solidFill>
            <a:srgbClr val="496392"/>
          </a:solidFill>
          <a:ln w="10470">
            <a:solidFill>
              <a:srgbClr val="000000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675"/>
              </a:spcBef>
            </a:pP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edu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38839" y="5726559"/>
            <a:ext cx="3012440" cy="924560"/>
          </a:xfrm>
          <a:prstGeom prst="rect">
            <a:avLst/>
          </a:prstGeom>
          <a:solidFill>
            <a:srgbClr val="FFFFFF"/>
          </a:solidFill>
          <a:ln w="10470">
            <a:solidFill>
              <a:srgbClr val="414141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2450" spc="5">
                <a:latin typeface="Arial"/>
                <a:cs typeface="Arial"/>
              </a:rPr>
              <a:t>abc.com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38839" y="7392298"/>
            <a:ext cx="3012440" cy="924560"/>
          </a:xfrm>
          <a:prstGeom prst="rect">
            <a:avLst/>
          </a:prstGeom>
          <a:solidFill>
            <a:srgbClr val="FFFFFF"/>
          </a:solidFill>
          <a:ln w="10470">
            <a:solidFill>
              <a:srgbClr val="414141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2450" spc="-10">
                <a:latin typeface="Arial"/>
                <a:cs typeface="Arial"/>
              </a:rPr>
              <a:t>y.abc.com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35779" y="6600591"/>
            <a:ext cx="2224405" cy="7645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17145">
              <a:lnSpc>
                <a:spcPts val="2850"/>
              </a:lnSpc>
              <a:spcBef>
                <a:spcPts val="290"/>
              </a:spcBef>
            </a:pPr>
            <a:r>
              <a:rPr dirty="0" sz="2450" spc="5">
                <a:latin typeface="Arial"/>
                <a:cs typeface="Arial"/>
              </a:rPr>
              <a:t>abc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公司有两个 </a:t>
            </a:r>
            <a:r>
              <a:rPr dirty="0" sz="2450" spc="15">
                <a:latin typeface="Microsoft JhengHei UI"/>
                <a:cs typeface="Microsoft JhengHei UI"/>
              </a:rPr>
              <a:t>权限域名服务器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树状结构的域名服务器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6279" y="9701402"/>
            <a:ext cx="68668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互联⽹上的</a:t>
            </a:r>
            <a:r>
              <a:rPr dirty="0" sz="2850" spc="35">
                <a:latin typeface="Microsoft JhengHei UI"/>
                <a:cs typeface="Microsoft JhengHei UI"/>
              </a:rPr>
              <a:t> </a:t>
            </a:r>
            <a:r>
              <a:rPr dirty="0" sz="2850" spc="25">
                <a:latin typeface="Arial"/>
                <a:cs typeface="Arial"/>
              </a:rPr>
              <a:t>DNS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域名服务器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按照层次安排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28463" y="3131841"/>
            <a:ext cx="2916555" cy="975994"/>
          </a:xfrm>
          <a:custGeom>
            <a:avLst/>
            <a:gdLst/>
            <a:ahLst/>
            <a:cxnLst/>
            <a:rect l="l" t="t" r="r" b="b"/>
            <a:pathLst>
              <a:path w="2916555" h="975995">
                <a:moveTo>
                  <a:pt x="2916141" y="0"/>
                </a:moveTo>
                <a:lnTo>
                  <a:pt x="2916141" y="492131"/>
                </a:lnTo>
                <a:lnTo>
                  <a:pt x="0" y="492131"/>
                </a:lnTo>
                <a:lnTo>
                  <a:pt x="0" y="97588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844604" y="3131841"/>
            <a:ext cx="0" cy="975994"/>
          </a:xfrm>
          <a:custGeom>
            <a:avLst/>
            <a:gdLst/>
            <a:ahLst/>
            <a:cxnLst/>
            <a:rect l="l" t="t" r="r" b="b"/>
            <a:pathLst>
              <a:path w="0" h="975995">
                <a:moveTo>
                  <a:pt x="0" y="0"/>
                </a:moveTo>
                <a:lnTo>
                  <a:pt x="0" y="97588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844604" y="3131841"/>
            <a:ext cx="2950845" cy="975994"/>
          </a:xfrm>
          <a:custGeom>
            <a:avLst/>
            <a:gdLst/>
            <a:ahLst/>
            <a:cxnLst/>
            <a:rect l="l" t="t" r="r" b="b"/>
            <a:pathLst>
              <a:path w="2950844" h="975995">
                <a:moveTo>
                  <a:pt x="0" y="0"/>
                </a:moveTo>
                <a:lnTo>
                  <a:pt x="0" y="492131"/>
                </a:lnTo>
                <a:lnTo>
                  <a:pt x="2950695" y="492131"/>
                </a:lnTo>
                <a:lnTo>
                  <a:pt x="2950695" y="97588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844813" y="4687145"/>
            <a:ext cx="0" cy="1034415"/>
          </a:xfrm>
          <a:custGeom>
            <a:avLst/>
            <a:gdLst/>
            <a:ahLst/>
            <a:cxnLst/>
            <a:rect l="l" t="t" r="r" b="b"/>
            <a:pathLst>
              <a:path w="0" h="1034414">
                <a:moveTo>
                  <a:pt x="0" y="103417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844813" y="6655851"/>
            <a:ext cx="0" cy="731520"/>
          </a:xfrm>
          <a:custGeom>
            <a:avLst/>
            <a:gdLst/>
            <a:ahLst/>
            <a:cxnLst/>
            <a:rect l="l" t="t" r="r" b="b"/>
            <a:pathLst>
              <a:path w="0" h="731520">
                <a:moveTo>
                  <a:pt x="0" y="731212"/>
                </a:moveTo>
                <a:lnTo>
                  <a:pt x="0" y="731212"/>
                </a:lnTo>
                <a:lnTo>
                  <a:pt x="0" y="52229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442311" y="2629041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根域名服务器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85248" y="4184146"/>
            <a:ext cx="22244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顶级域名服务器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5248" y="6564010"/>
            <a:ext cx="22244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权限域名服务器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1404" y="3337325"/>
            <a:ext cx="11976735" cy="0"/>
          </a:xfrm>
          <a:custGeom>
            <a:avLst/>
            <a:gdLst/>
            <a:ahLst/>
            <a:cxnLst/>
            <a:rect l="l" t="t" r="r" b="b"/>
            <a:pathLst>
              <a:path w="11976735" h="0">
                <a:moveTo>
                  <a:pt x="0" y="0"/>
                </a:moveTo>
                <a:lnTo>
                  <a:pt x="11976242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51404" y="4988837"/>
            <a:ext cx="11976735" cy="0"/>
          </a:xfrm>
          <a:custGeom>
            <a:avLst/>
            <a:gdLst/>
            <a:ahLst/>
            <a:cxnLst/>
            <a:rect l="l" t="t" r="r" b="b"/>
            <a:pathLst>
              <a:path w="11976735" h="0">
                <a:moveTo>
                  <a:pt x="0" y="0"/>
                </a:moveTo>
                <a:lnTo>
                  <a:pt x="11976242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79711" y="2518201"/>
            <a:ext cx="0" cy="6272530"/>
          </a:xfrm>
          <a:custGeom>
            <a:avLst/>
            <a:gdLst/>
            <a:ahLst/>
            <a:cxnLst/>
            <a:rect l="l" t="t" r="r" b="b"/>
            <a:pathLst>
              <a:path w="0" h="6272530">
                <a:moveTo>
                  <a:pt x="0" y="0"/>
                </a:moveTo>
                <a:lnTo>
                  <a:pt x="0" y="6272152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8180096" y="4034155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2403" y="715916"/>
            <a:ext cx="2979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SMTP</a:t>
            </a:r>
            <a:r>
              <a:rPr dirty="0" spc="-170">
                <a:latin typeface="Arial"/>
                <a:cs typeface="Arial"/>
              </a:rPr>
              <a:t> </a:t>
            </a:r>
            <a:r>
              <a:rPr dirty="0" spc="10"/>
              <a:t>协议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532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736465"/>
          </a:xfrm>
          <a:custGeom>
            <a:avLst/>
            <a:gdLst/>
            <a:ahLst/>
            <a:cxnLst/>
            <a:rect l="l" t="t" r="r" b="b"/>
            <a:pathLst>
              <a:path w="12963525" h="47364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78140"/>
                </a:lnTo>
                <a:lnTo>
                  <a:pt x="197" y="4529509"/>
                </a:lnTo>
                <a:lnTo>
                  <a:pt x="1581" y="4570937"/>
                </a:lnTo>
                <a:lnTo>
                  <a:pt x="12649" y="4629645"/>
                </a:lnTo>
                <a:lnTo>
                  <a:pt x="49226" y="4687059"/>
                </a:lnTo>
                <a:lnTo>
                  <a:pt x="106640" y="4723636"/>
                </a:lnTo>
                <a:lnTo>
                  <a:pt x="165348" y="4734704"/>
                </a:lnTo>
                <a:lnTo>
                  <a:pt x="206776" y="4736088"/>
                </a:lnTo>
                <a:lnTo>
                  <a:pt x="258146" y="4736286"/>
                </a:lnTo>
                <a:lnTo>
                  <a:pt x="12705299" y="4736286"/>
                </a:lnTo>
                <a:lnTo>
                  <a:pt x="12756671" y="4736088"/>
                </a:lnTo>
                <a:lnTo>
                  <a:pt x="12798099" y="4734704"/>
                </a:lnTo>
                <a:lnTo>
                  <a:pt x="12856802" y="4723636"/>
                </a:lnTo>
                <a:lnTo>
                  <a:pt x="12914218" y="4687059"/>
                </a:lnTo>
                <a:lnTo>
                  <a:pt x="12950799" y="4629645"/>
                </a:lnTo>
                <a:lnTo>
                  <a:pt x="12961867" y="4570937"/>
                </a:lnTo>
                <a:lnTo>
                  <a:pt x="12963250" y="4529509"/>
                </a:lnTo>
                <a:lnTo>
                  <a:pt x="12963448" y="447814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36465"/>
          </a:xfrm>
          <a:custGeom>
            <a:avLst/>
            <a:gdLst/>
            <a:ahLst/>
            <a:cxnLst/>
            <a:rect l="l" t="t" r="r" b="b"/>
            <a:pathLst>
              <a:path w="12963525" h="47364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78140"/>
                </a:lnTo>
                <a:lnTo>
                  <a:pt x="12963250" y="4529509"/>
                </a:lnTo>
                <a:lnTo>
                  <a:pt x="12961867" y="4570937"/>
                </a:lnTo>
                <a:lnTo>
                  <a:pt x="12950799" y="4629645"/>
                </a:lnTo>
                <a:lnTo>
                  <a:pt x="12914218" y="4687059"/>
                </a:lnTo>
                <a:lnTo>
                  <a:pt x="12856802" y="4723636"/>
                </a:lnTo>
                <a:lnTo>
                  <a:pt x="12798099" y="4734704"/>
                </a:lnTo>
                <a:lnTo>
                  <a:pt x="12756671" y="4736088"/>
                </a:lnTo>
                <a:lnTo>
                  <a:pt x="12705299" y="4736286"/>
                </a:lnTo>
                <a:lnTo>
                  <a:pt x="258145" y="4736286"/>
                </a:lnTo>
                <a:lnTo>
                  <a:pt x="206775" y="4736088"/>
                </a:lnTo>
                <a:lnTo>
                  <a:pt x="165348" y="4734704"/>
                </a:lnTo>
                <a:lnTo>
                  <a:pt x="106640" y="4723636"/>
                </a:lnTo>
                <a:lnTo>
                  <a:pt x="49226" y="4687059"/>
                </a:lnTo>
                <a:lnTo>
                  <a:pt x="12650" y="4629645"/>
                </a:lnTo>
                <a:lnTo>
                  <a:pt x="1581" y="4570937"/>
                </a:lnTo>
                <a:lnTo>
                  <a:pt x="197" y="4529509"/>
                </a:lnTo>
                <a:lnTo>
                  <a:pt x="0" y="447814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359690"/>
            <a:ext cx="11212830" cy="2062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dirty="0" sz="3100" spc="75">
                <a:latin typeface="Arial"/>
                <a:cs typeface="Arial"/>
              </a:rPr>
              <a:t>SMTP</a:t>
            </a:r>
            <a:r>
              <a:rPr dirty="0" sz="3100" spc="80">
                <a:latin typeface="Microsoft JhengHei UI"/>
                <a:cs typeface="Microsoft JhengHei UI"/>
              </a:rPr>
              <a:t>规定了</a:t>
            </a:r>
            <a:r>
              <a:rPr dirty="0" sz="3100" spc="65">
                <a:latin typeface="Arial"/>
                <a:cs typeface="Arial"/>
              </a:rPr>
              <a:t>14</a:t>
            </a:r>
            <a:r>
              <a:rPr dirty="0" sz="3100" spc="80">
                <a:latin typeface="Microsoft JhengHei UI"/>
                <a:cs typeface="Microsoft JhengHei UI"/>
              </a:rPr>
              <a:t>条命令和</a:t>
            </a:r>
            <a:r>
              <a:rPr dirty="0" sz="3100" spc="65">
                <a:latin typeface="Arial"/>
                <a:cs typeface="Arial"/>
              </a:rPr>
              <a:t>21</a:t>
            </a:r>
            <a:r>
              <a:rPr dirty="0" sz="3100" spc="80">
                <a:latin typeface="Microsoft JhengHei UI"/>
                <a:cs typeface="Microsoft JhengHei UI"/>
              </a:rPr>
              <a:t>种应答信息。每条命令⽤⼏个字⺟ 组成，⽽每⼀种应答信息⼀般只有⼀⾏信息，由⼀个</a:t>
            </a:r>
            <a:r>
              <a:rPr dirty="0" sz="3100" spc="65">
                <a:latin typeface="Arial"/>
                <a:cs typeface="Arial"/>
              </a:rPr>
              <a:t>3</a:t>
            </a:r>
            <a:r>
              <a:rPr dirty="0" sz="3100" spc="80">
                <a:latin typeface="Microsoft JhengHei UI"/>
                <a:cs typeface="Microsoft JhengHei UI"/>
              </a:rPr>
              <a:t>位数字的 代码开始，后⾯附上（也可不附上）很简单的⽂字说明。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532595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599190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4383572"/>
            <a:ext cx="2899410" cy="2049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37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5">
                <a:latin typeface="Microsoft JhengHei UI"/>
                <a:cs typeface="Microsoft JhengHei UI"/>
              </a:rPr>
              <a:t>建⽴</a:t>
            </a:r>
            <a:r>
              <a:rPr dirty="0" sz="3100" spc="75">
                <a:latin typeface="Arial"/>
                <a:cs typeface="Arial"/>
              </a:rPr>
              <a:t>TCP</a:t>
            </a:r>
            <a:r>
              <a:rPr dirty="0" sz="3100" spc="75">
                <a:latin typeface="Microsoft JhengHei UI"/>
                <a:cs typeface="Microsoft JhengHei UI"/>
              </a:rPr>
              <a:t>连接 </a:t>
            </a:r>
            <a:r>
              <a:rPr dirty="0" sz="3100" spc="80">
                <a:latin typeface="Microsoft JhengHei UI"/>
                <a:cs typeface="Microsoft JhengHei UI"/>
              </a:rPr>
              <a:t>发送邮件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释放连接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3149" y="7764580"/>
            <a:ext cx="130175" cy="98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3619" y="7567772"/>
            <a:ext cx="10726420" cy="1234440"/>
          </a:xfrm>
          <a:prstGeom prst="rect">
            <a:avLst/>
          </a:prstGeom>
        </p:spPr>
        <p:txBody>
          <a:bodyPr wrap="square" lIns="0" tIns="143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3100" spc="60">
                <a:latin typeface="Arial"/>
                <a:cs typeface="Arial"/>
              </a:rPr>
              <a:t>Mac-mini:~ </a:t>
            </a:r>
            <a:r>
              <a:rPr dirty="0" sz="3100" spc="10">
                <a:latin typeface="Arial"/>
                <a:cs typeface="Arial"/>
              </a:rPr>
              <a:t>$ </a:t>
            </a:r>
            <a:r>
              <a:rPr dirty="0" sz="3100" spc="50">
                <a:latin typeface="Arial"/>
                <a:cs typeface="Arial"/>
              </a:rPr>
              <a:t>telnet </a:t>
            </a:r>
            <a:r>
              <a:rPr dirty="0" sz="3100" spc="60">
                <a:latin typeface="Arial"/>
                <a:cs typeface="Arial"/>
              </a:rPr>
              <a:t>smtp.qq.com</a:t>
            </a:r>
            <a:r>
              <a:rPr dirty="0" sz="3100" spc="400">
                <a:latin typeface="Arial"/>
                <a:cs typeface="Arial"/>
              </a:rPr>
              <a:t> </a:t>
            </a:r>
            <a:r>
              <a:rPr dirty="0" sz="3100" spc="65">
                <a:latin typeface="Arial"/>
                <a:cs typeface="Arial"/>
              </a:rPr>
              <a:t>25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参考⽹址</a:t>
            </a:r>
            <a:r>
              <a:rPr dirty="0" sz="3100" spc="60">
                <a:latin typeface="Microsoft JhengHei UI"/>
                <a:cs typeface="Microsoft JhengHei UI"/>
              </a:rPr>
              <a:t>：</a:t>
            </a:r>
            <a:r>
              <a:rPr dirty="0" sz="3100" spc="60">
                <a:latin typeface="Arial"/>
                <a:cs typeface="Arial"/>
                <a:hlinkClick r:id="rId4"/>
              </a:rPr>
              <a:t>https://ww</a:t>
            </a:r>
            <a:r>
              <a:rPr dirty="0" sz="3100" spc="60">
                <a:latin typeface="Arial"/>
                <a:cs typeface="Arial"/>
              </a:rPr>
              <a:t>w</a:t>
            </a:r>
            <a:r>
              <a:rPr dirty="0" sz="3100" spc="60">
                <a:latin typeface="Arial"/>
                <a:cs typeface="Arial"/>
                <a:hlinkClick r:id="rId4"/>
              </a:rPr>
              <a:t>.cnblogs.com/cthon/p/9151467.html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6479" y="715916"/>
            <a:ext cx="59112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SMTP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协议：连接建⽴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11541" y="2995214"/>
            <a:ext cx="2258218" cy="1151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6880" y="3014064"/>
            <a:ext cx="2187575" cy="1080770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339725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6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3945" y="4114987"/>
            <a:ext cx="15043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TCP</a:t>
            </a:r>
            <a:r>
              <a:rPr dirty="0" sz="2050" spc="-75">
                <a:latin typeface="Arial"/>
                <a:cs typeface="Arial"/>
              </a:rPr>
              <a:t> </a:t>
            </a:r>
            <a:r>
              <a:rPr dirty="0" sz="2050" spc="5">
                <a:latin typeface="Microsoft JhengHei UI"/>
                <a:cs typeface="Microsoft JhengHei UI"/>
              </a:rPr>
              <a:t>端⼝</a:t>
            </a:r>
            <a:r>
              <a:rPr dirty="0" sz="2050" spc="15">
                <a:latin typeface="Microsoft JhengHei UI"/>
                <a:cs typeface="Microsoft JhengHei UI"/>
              </a:rPr>
              <a:t> </a:t>
            </a:r>
            <a:r>
              <a:rPr dirty="0" sz="2050">
                <a:latin typeface="Arial"/>
                <a:cs typeface="Arial"/>
              </a:rPr>
              <a:t>25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05695" y="2995214"/>
            <a:ext cx="2258218" cy="1151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41034" y="3014064"/>
            <a:ext cx="2194560" cy="1080770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339725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26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客户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4803" y="4094746"/>
            <a:ext cx="0" cy="4199890"/>
          </a:xfrm>
          <a:custGeom>
            <a:avLst/>
            <a:gdLst/>
            <a:ahLst/>
            <a:cxnLst/>
            <a:rect l="l" t="t" r="r" b="b"/>
            <a:pathLst>
              <a:path w="0" h="4199890">
                <a:moveTo>
                  <a:pt x="0" y="0"/>
                </a:moveTo>
                <a:lnTo>
                  <a:pt x="0" y="419974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40647" y="4094746"/>
            <a:ext cx="0" cy="4199890"/>
          </a:xfrm>
          <a:custGeom>
            <a:avLst/>
            <a:gdLst/>
            <a:ahLst/>
            <a:cxnLst/>
            <a:rect l="l" t="t" r="r" b="b"/>
            <a:pathLst>
              <a:path w="0" h="4199890">
                <a:moveTo>
                  <a:pt x="0" y="0"/>
                </a:moveTo>
                <a:lnTo>
                  <a:pt x="0" y="419974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553199" y="3799582"/>
            <a:ext cx="2073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建⽴</a:t>
            </a:r>
            <a:r>
              <a:rPr dirty="0" sz="2450" spc="-1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TCP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51510" y="4434396"/>
            <a:ext cx="7677150" cy="0"/>
          </a:xfrm>
          <a:custGeom>
            <a:avLst/>
            <a:gdLst/>
            <a:ahLst/>
            <a:cxnLst/>
            <a:rect l="l" t="t" r="r" b="b"/>
            <a:pathLst>
              <a:path w="7677150" h="0">
                <a:moveTo>
                  <a:pt x="0" y="0"/>
                </a:moveTo>
                <a:lnTo>
                  <a:pt x="15706" y="0"/>
                </a:lnTo>
                <a:lnTo>
                  <a:pt x="7661033" y="0"/>
                </a:lnTo>
                <a:lnTo>
                  <a:pt x="767673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431741" y="4384869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0" y="99054"/>
                </a:lnTo>
                <a:lnTo>
                  <a:pt x="99054" y="495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48965" y="4384869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99054" y="0"/>
                </a:moveTo>
                <a:lnTo>
                  <a:pt x="0" y="49527"/>
                </a:lnTo>
                <a:lnTo>
                  <a:pt x="99054" y="99054"/>
                </a:lnTo>
                <a:lnTo>
                  <a:pt x="9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543234" y="4954642"/>
            <a:ext cx="988060" cy="0"/>
          </a:xfrm>
          <a:custGeom>
            <a:avLst/>
            <a:gdLst/>
            <a:ahLst/>
            <a:cxnLst/>
            <a:rect l="l" t="t" r="r" b="b"/>
            <a:pathLst>
              <a:path w="988059" h="0">
                <a:moveTo>
                  <a:pt x="0" y="0"/>
                </a:moveTo>
                <a:lnTo>
                  <a:pt x="98756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51510" y="4954642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24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48965" y="4905115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99054" y="0"/>
                </a:moveTo>
                <a:lnTo>
                  <a:pt x="0" y="49527"/>
                </a:lnTo>
                <a:lnTo>
                  <a:pt x="99054" y="99054"/>
                </a:lnTo>
                <a:lnTo>
                  <a:pt x="9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741751" y="4721961"/>
            <a:ext cx="5801995" cy="4838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794510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220 </a:t>
            </a:r>
            <a:r>
              <a:rPr dirty="0" sz="2050">
                <a:latin typeface="Arial"/>
                <a:cs typeface="Arial"/>
              </a:rPr>
              <a:t>Service</a:t>
            </a:r>
            <a:r>
              <a:rPr dirty="0" sz="2050" spc="-1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Ready</a:t>
            </a:r>
            <a:endParaRPr sz="2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543234" y="5550530"/>
            <a:ext cx="885190" cy="0"/>
          </a:xfrm>
          <a:custGeom>
            <a:avLst/>
            <a:gdLst/>
            <a:ahLst/>
            <a:cxnLst/>
            <a:rect l="l" t="t" r="r" b="b"/>
            <a:pathLst>
              <a:path w="885190" h="0">
                <a:moveTo>
                  <a:pt x="0" y="0"/>
                </a:moveTo>
                <a:lnTo>
                  <a:pt x="88501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48965" y="5550530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4" h="0">
                <a:moveTo>
                  <a:pt x="0" y="0"/>
                </a:moveTo>
                <a:lnTo>
                  <a:pt x="109278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431741" y="5501003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0" y="99054"/>
                </a:lnTo>
                <a:lnTo>
                  <a:pt x="99054" y="495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735163" y="5317848"/>
            <a:ext cx="5808345" cy="483870"/>
          </a:xfrm>
          <a:prstGeom prst="rect">
            <a:avLst/>
          </a:prstGeom>
          <a:solidFill>
            <a:srgbClr val="00FFCC"/>
          </a:solidFill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HELO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edu.cn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543234" y="6151505"/>
            <a:ext cx="988060" cy="0"/>
          </a:xfrm>
          <a:custGeom>
            <a:avLst/>
            <a:gdLst/>
            <a:ahLst/>
            <a:cxnLst/>
            <a:rect l="l" t="t" r="r" b="b"/>
            <a:pathLst>
              <a:path w="988059" h="0">
                <a:moveTo>
                  <a:pt x="0" y="0"/>
                </a:moveTo>
                <a:lnTo>
                  <a:pt x="98756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51510" y="6151505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24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48965" y="6101978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99054" y="0"/>
                </a:moveTo>
                <a:lnTo>
                  <a:pt x="0" y="49527"/>
                </a:lnTo>
                <a:lnTo>
                  <a:pt x="99054" y="99054"/>
                </a:lnTo>
                <a:lnTo>
                  <a:pt x="9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741751" y="5918823"/>
            <a:ext cx="5801995" cy="4838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2050">
                <a:latin typeface="Arial"/>
                <a:cs typeface="Arial"/>
              </a:rPr>
              <a:t>250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OK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6479" y="715916"/>
            <a:ext cx="59112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SMTP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协议：邮件传送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5983" y="8073836"/>
            <a:ext cx="11471910" cy="2209800"/>
          </a:xfrm>
          <a:custGeom>
            <a:avLst/>
            <a:gdLst/>
            <a:ahLst/>
            <a:cxnLst/>
            <a:rect l="l" t="t" r="r" b="b"/>
            <a:pathLst>
              <a:path w="11471910" h="2209800">
                <a:moveTo>
                  <a:pt x="0" y="2209737"/>
                </a:moveTo>
                <a:lnTo>
                  <a:pt x="11471430" y="2209737"/>
                </a:lnTo>
                <a:lnTo>
                  <a:pt x="11471430" y="0"/>
                </a:lnTo>
                <a:lnTo>
                  <a:pt x="0" y="0"/>
                </a:lnTo>
                <a:lnTo>
                  <a:pt x="0" y="220973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95983" y="4994068"/>
            <a:ext cx="11471910" cy="2588260"/>
          </a:xfrm>
          <a:custGeom>
            <a:avLst/>
            <a:gdLst/>
            <a:ahLst/>
            <a:cxnLst/>
            <a:rect l="l" t="t" r="r" b="b"/>
            <a:pathLst>
              <a:path w="11471910" h="2588259">
                <a:moveTo>
                  <a:pt x="0" y="2587940"/>
                </a:moveTo>
                <a:lnTo>
                  <a:pt x="11471430" y="2587940"/>
                </a:lnTo>
                <a:lnTo>
                  <a:pt x="11471430" y="0"/>
                </a:lnTo>
                <a:lnTo>
                  <a:pt x="0" y="0"/>
                </a:lnTo>
                <a:lnTo>
                  <a:pt x="0" y="2587940"/>
                </a:lnTo>
                <a:close/>
              </a:path>
            </a:pathLst>
          </a:custGeom>
          <a:solidFill>
            <a:srgbClr val="A8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5983" y="3245870"/>
            <a:ext cx="11471910" cy="1731010"/>
          </a:xfrm>
          <a:custGeom>
            <a:avLst/>
            <a:gdLst/>
            <a:ahLst/>
            <a:cxnLst/>
            <a:rect l="l" t="t" r="r" b="b"/>
            <a:pathLst>
              <a:path w="11471910" h="1731010">
                <a:moveTo>
                  <a:pt x="0" y="1730712"/>
                </a:moveTo>
                <a:lnTo>
                  <a:pt x="11471430" y="1730712"/>
                </a:lnTo>
                <a:lnTo>
                  <a:pt x="11471430" y="0"/>
                </a:lnTo>
                <a:lnTo>
                  <a:pt x="0" y="0"/>
                </a:lnTo>
                <a:lnTo>
                  <a:pt x="0" y="173071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32906" y="2215015"/>
            <a:ext cx="2414947" cy="939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668245" y="2233865"/>
            <a:ext cx="2344420" cy="869315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238125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18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60643" y="2215015"/>
            <a:ext cx="2414947" cy="9396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95983" y="2233865"/>
            <a:ext cx="2357120" cy="869315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238125" rIns="0" bIns="0" rtlCol="0" vert="horz">
            <a:spAutoFit/>
          </a:bodyPr>
          <a:lstStyle/>
          <a:p>
            <a:pPr marL="380365">
              <a:lnSpc>
                <a:spcPct val="100000"/>
              </a:lnSpc>
              <a:spcBef>
                <a:spcPts val="18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客户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68117" y="3102844"/>
            <a:ext cx="0" cy="7602855"/>
          </a:xfrm>
          <a:custGeom>
            <a:avLst/>
            <a:gdLst/>
            <a:ahLst/>
            <a:cxnLst/>
            <a:rect l="l" t="t" r="r" b="b"/>
            <a:pathLst>
              <a:path w="0" h="7602855">
                <a:moveTo>
                  <a:pt x="0" y="0"/>
                </a:moveTo>
                <a:lnTo>
                  <a:pt x="0" y="7602254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840387" y="3102844"/>
            <a:ext cx="0" cy="7602855"/>
          </a:xfrm>
          <a:custGeom>
            <a:avLst/>
            <a:gdLst/>
            <a:ahLst/>
            <a:cxnLst/>
            <a:rect l="l" t="t" r="r" b="b"/>
            <a:pathLst>
              <a:path w="0" h="7602855">
                <a:moveTo>
                  <a:pt x="0" y="0"/>
                </a:moveTo>
                <a:lnTo>
                  <a:pt x="0" y="7602254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771510" y="3432970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83292" y="3432970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84797" y="341045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54374" y="3245870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558040" y="3251106"/>
            <a:ext cx="6208395" cy="403225"/>
          </a:xfrm>
          <a:prstGeom prst="rect">
            <a:avLst/>
          </a:prstGeom>
          <a:solidFill>
            <a:srgbClr val="00FFCC"/>
          </a:solidFill>
        </p:spPr>
        <p:txBody>
          <a:bodyPr wrap="square" lIns="0" tIns="16510" rIns="0" bIns="0" rtlCol="0" vert="horz">
            <a:spAutoFit/>
          </a:bodyPr>
          <a:lstStyle/>
          <a:p>
            <a:pPr marL="1347470">
              <a:lnSpc>
                <a:spcPct val="100000"/>
              </a:lnSpc>
              <a:spcBef>
                <a:spcPts val="130"/>
              </a:spcBef>
            </a:pPr>
            <a:r>
              <a:rPr dirty="0" sz="2050">
                <a:latin typeface="Arial"/>
                <a:cs typeface="Arial"/>
              </a:rPr>
              <a:t>MAIL FROM:</a:t>
            </a:r>
            <a:r>
              <a:rPr dirty="0" sz="2050" spc="-8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  <a:hlinkClick r:id="rId5"/>
              </a:rPr>
              <a:t>Xhm@xx.edu.cn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771510" y="3870785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4" h="0">
                <a:moveTo>
                  <a:pt x="0" y="0"/>
                </a:moveTo>
                <a:lnTo>
                  <a:pt x="105831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31807" y="3870785"/>
            <a:ext cx="1122680" cy="0"/>
          </a:xfrm>
          <a:custGeom>
            <a:avLst/>
            <a:gdLst/>
            <a:ahLst/>
            <a:cxnLst/>
            <a:rect l="l" t="t" r="r" b="b"/>
            <a:pathLst>
              <a:path w="1122679" h="0">
                <a:moveTo>
                  <a:pt x="0" y="0"/>
                </a:moveTo>
                <a:lnTo>
                  <a:pt x="112256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3292" y="3848273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54374" y="3683685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558040" y="3664532"/>
            <a:ext cx="6208395" cy="4032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20"/>
              </a:spcBef>
            </a:pPr>
            <a:r>
              <a:rPr dirty="0" sz="2050">
                <a:latin typeface="Arial"/>
                <a:cs typeface="Arial"/>
              </a:rPr>
              <a:t>250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OK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771510" y="4323209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83292" y="4323209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784797" y="430069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54374" y="4136109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558040" y="4141345"/>
            <a:ext cx="6208395" cy="403225"/>
          </a:xfrm>
          <a:prstGeom prst="rect">
            <a:avLst/>
          </a:prstGeom>
          <a:solidFill>
            <a:srgbClr val="00FFCC"/>
          </a:solidFill>
        </p:spPr>
        <p:txBody>
          <a:bodyPr wrap="square" lIns="0" tIns="16510" rIns="0" bIns="0" rtlCol="0" vert="horz">
            <a:spAutoFit/>
          </a:bodyPr>
          <a:lstStyle/>
          <a:p>
            <a:pPr marL="1611630">
              <a:lnSpc>
                <a:spcPct val="100000"/>
              </a:lnSpc>
              <a:spcBef>
                <a:spcPts val="130"/>
              </a:spcBef>
            </a:pPr>
            <a:r>
              <a:rPr dirty="0" sz="2050" spc="0">
                <a:latin typeface="Arial"/>
                <a:cs typeface="Arial"/>
              </a:rPr>
              <a:t>RCPT </a:t>
            </a:r>
            <a:r>
              <a:rPr dirty="0" sz="2050" spc="-10">
                <a:latin typeface="Arial"/>
                <a:cs typeface="Arial"/>
              </a:rPr>
              <a:t>TO: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  <a:hlinkClick r:id="rId6"/>
              </a:rPr>
              <a:t>KWN@xx.com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771510" y="4738308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4" h="0">
                <a:moveTo>
                  <a:pt x="0" y="0"/>
                </a:moveTo>
                <a:lnTo>
                  <a:pt x="105831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31807" y="4738308"/>
            <a:ext cx="1122680" cy="0"/>
          </a:xfrm>
          <a:custGeom>
            <a:avLst/>
            <a:gdLst/>
            <a:ahLst/>
            <a:cxnLst/>
            <a:rect l="l" t="t" r="r" b="b"/>
            <a:pathLst>
              <a:path w="1122679" h="0">
                <a:moveTo>
                  <a:pt x="0" y="0"/>
                </a:moveTo>
                <a:lnTo>
                  <a:pt x="112256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83292" y="471579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54374" y="4573924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558040" y="4554771"/>
            <a:ext cx="6208395" cy="4032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20"/>
              </a:spcBef>
            </a:pPr>
            <a:r>
              <a:rPr dirty="0" sz="2050">
                <a:latin typeface="Arial"/>
                <a:cs typeface="Arial"/>
              </a:rPr>
              <a:t>250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OK</a:t>
            </a:r>
            <a:endParaRPr sz="20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771510" y="5209114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83292" y="5209114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784797" y="518660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54374" y="5022014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558040" y="5027250"/>
            <a:ext cx="6208395" cy="403225"/>
          </a:xfrm>
          <a:prstGeom prst="rect">
            <a:avLst/>
          </a:prstGeom>
          <a:solidFill>
            <a:srgbClr val="00FFCC"/>
          </a:solidFill>
        </p:spPr>
        <p:txBody>
          <a:bodyPr wrap="square" lIns="0" tIns="1651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0"/>
              </a:spcBef>
            </a:pPr>
            <a:r>
              <a:rPr dirty="0" sz="2050" spc="-75">
                <a:latin typeface="Arial"/>
                <a:cs typeface="Arial"/>
              </a:rPr>
              <a:t>DATA</a:t>
            </a:r>
            <a:endParaRPr sz="20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771510" y="5646929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4" h="0">
                <a:moveTo>
                  <a:pt x="0" y="0"/>
                </a:moveTo>
                <a:lnTo>
                  <a:pt x="105831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31807" y="5646929"/>
            <a:ext cx="1122680" cy="0"/>
          </a:xfrm>
          <a:custGeom>
            <a:avLst/>
            <a:gdLst/>
            <a:ahLst/>
            <a:cxnLst/>
            <a:rect l="l" t="t" r="r" b="b"/>
            <a:pathLst>
              <a:path w="1122679" h="0">
                <a:moveTo>
                  <a:pt x="0" y="0"/>
                </a:moveTo>
                <a:lnTo>
                  <a:pt x="112256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383292" y="562441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54374" y="5459829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558040" y="5440676"/>
            <a:ext cx="6208395" cy="4267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005" rIns="0" bIns="0" rtlCol="0" vert="horz">
            <a:spAutoFit/>
          </a:bodyPr>
          <a:lstStyle/>
          <a:p>
            <a:pPr marL="354330">
              <a:lnSpc>
                <a:spcPct val="100000"/>
              </a:lnSpc>
              <a:spcBef>
                <a:spcPts val="315"/>
              </a:spcBef>
            </a:pPr>
            <a:r>
              <a:rPr dirty="0" sz="2050" spc="0">
                <a:latin typeface="Arial"/>
                <a:cs typeface="Arial"/>
              </a:rPr>
              <a:t>354 </a:t>
            </a:r>
            <a:r>
              <a:rPr dirty="0" sz="2050">
                <a:latin typeface="Arial"/>
                <a:cs typeface="Arial"/>
              </a:rPr>
              <a:t>Start mail input; </a:t>
            </a:r>
            <a:r>
              <a:rPr dirty="0" sz="2050" spc="0">
                <a:latin typeface="Arial"/>
                <a:cs typeface="Arial"/>
              </a:rPr>
              <a:t>end </a:t>
            </a:r>
            <a:r>
              <a:rPr dirty="0" sz="2050">
                <a:latin typeface="Arial"/>
                <a:cs typeface="Arial"/>
              </a:rPr>
              <a:t>with</a:t>
            </a:r>
            <a:r>
              <a:rPr dirty="0" sz="2050" spc="-2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&lt;CRLF&gt;.&lt;CRLF&gt;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771510" y="6082753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83292" y="6082753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784797" y="606024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554374" y="5895654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9558040" y="5877496"/>
            <a:ext cx="6208395" cy="402590"/>
          </a:xfrm>
          <a:prstGeom prst="rect">
            <a:avLst/>
          </a:prstGeom>
          <a:solidFill>
            <a:srgbClr val="00FFCC"/>
          </a:solidFill>
        </p:spPr>
        <p:txBody>
          <a:bodyPr wrap="square" lIns="0" tIns="40005" rIns="0" bIns="0" rtlCol="0" vert="horz">
            <a:spAutoFit/>
          </a:bodyPr>
          <a:lstStyle/>
          <a:p>
            <a:pPr marL="1764030">
              <a:lnSpc>
                <a:spcPct val="100000"/>
              </a:lnSpc>
              <a:spcBef>
                <a:spcPts val="315"/>
              </a:spcBef>
            </a:pPr>
            <a:r>
              <a:rPr dirty="0" sz="2050">
                <a:latin typeface="Arial"/>
                <a:cs typeface="Arial"/>
              </a:rPr>
              <a:t>From: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  <a:hlinkClick r:id="rId5"/>
              </a:rPr>
              <a:t>Xhm@xx.edu.cn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771510" y="6528999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83292" y="6528999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784797" y="65064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554374" y="6341898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558040" y="6347134"/>
            <a:ext cx="6208395" cy="386715"/>
          </a:xfrm>
          <a:prstGeom prst="rect">
            <a:avLst/>
          </a:prstGeom>
          <a:solidFill>
            <a:srgbClr val="00FFCC"/>
          </a:solidFill>
        </p:spPr>
        <p:txBody>
          <a:bodyPr wrap="square" lIns="0" tIns="16510" rIns="0" bIns="0" rtlCol="0" vert="horz">
            <a:spAutoFit/>
          </a:bodyPr>
          <a:lstStyle/>
          <a:p>
            <a:pPr marL="2040889">
              <a:lnSpc>
                <a:spcPct val="100000"/>
              </a:lnSpc>
              <a:spcBef>
                <a:spcPts val="130"/>
              </a:spcBef>
            </a:pPr>
            <a:r>
              <a:rPr dirty="0" sz="2050" spc="-75">
                <a:latin typeface="Arial"/>
                <a:cs typeface="Arial"/>
              </a:rPr>
              <a:t>To: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  <a:hlinkClick r:id="rId6"/>
              </a:rPr>
              <a:t>KWN@xx.com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5771510" y="6933825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383292" y="6933825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784797" y="6911313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554374" y="6746725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9558040" y="6744066"/>
            <a:ext cx="6208395" cy="386715"/>
          </a:xfrm>
          <a:prstGeom prst="rect">
            <a:avLst/>
          </a:prstGeom>
          <a:solidFill>
            <a:srgbClr val="00FFCC"/>
          </a:solidFill>
        </p:spPr>
        <p:txBody>
          <a:bodyPr wrap="square" lIns="0" tIns="247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95"/>
              </a:spcBef>
            </a:pPr>
            <a:r>
              <a:rPr dirty="0" sz="2050">
                <a:latin typeface="Arial"/>
                <a:cs typeface="Arial"/>
              </a:rPr>
              <a:t>Date: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2021-01-18</a:t>
            </a:r>
            <a:endParaRPr sz="20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771510" y="7380069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383292" y="7380069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784797" y="735755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9552805" y="7192969"/>
            <a:ext cx="6219190" cy="389255"/>
          </a:xfrm>
          <a:prstGeom prst="rect">
            <a:avLst/>
          </a:prstGeom>
          <a:solidFill>
            <a:srgbClr val="00FFCC"/>
          </a:solidFill>
          <a:ln w="1047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70"/>
              </a:spcBef>
            </a:pPr>
            <a:r>
              <a:rPr dirty="0" sz="2050">
                <a:latin typeface="Arial"/>
                <a:cs typeface="Arial"/>
              </a:rPr>
              <a:t>Subject: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XXX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5771510" y="7826467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83292" y="7826467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784797" y="780395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554374" y="7639367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771510" y="8260938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383292" y="8260938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784797" y="823842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554374" y="8073838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9558040" y="8056357"/>
            <a:ext cx="6208395" cy="401320"/>
          </a:xfrm>
          <a:prstGeom prst="rect">
            <a:avLst/>
          </a:prstGeom>
          <a:solidFill>
            <a:srgbClr val="00FFCC"/>
          </a:solidFill>
        </p:spPr>
        <p:txBody>
          <a:bodyPr wrap="square" lIns="0" tIns="3937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10"/>
              </a:spcBef>
            </a:pPr>
            <a:r>
              <a:rPr dirty="0" sz="2050" spc="0">
                <a:latin typeface="Arial"/>
                <a:cs typeface="Arial"/>
              </a:rPr>
              <a:t>Dear </a:t>
            </a:r>
            <a:r>
              <a:rPr dirty="0" sz="2050" spc="-35">
                <a:latin typeface="Arial"/>
                <a:cs typeface="Arial"/>
              </a:rPr>
              <a:t>Mr.</a:t>
            </a:r>
            <a:r>
              <a:rPr dirty="0" sz="2050" spc="-1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Li,</a:t>
            </a:r>
            <a:endParaRPr sz="20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5771510" y="8707180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383292" y="8707180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784797" y="868466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9552805" y="8520080"/>
            <a:ext cx="6219190" cy="389255"/>
          </a:xfrm>
          <a:prstGeom prst="rect">
            <a:avLst/>
          </a:prstGeom>
          <a:solidFill>
            <a:srgbClr val="00FFCC"/>
          </a:solidFill>
          <a:ln w="1047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70"/>
              </a:spcBef>
            </a:pPr>
            <a:r>
              <a:rPr dirty="0" sz="2050" spc="0">
                <a:latin typeface="Arial"/>
                <a:cs typeface="Arial"/>
              </a:rPr>
              <a:t>xxxxxxx.</a:t>
            </a:r>
            <a:endParaRPr sz="20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771510" y="9593198"/>
            <a:ext cx="1010285" cy="0"/>
          </a:xfrm>
          <a:custGeom>
            <a:avLst/>
            <a:gdLst/>
            <a:ahLst/>
            <a:cxnLst/>
            <a:rect l="l" t="t" r="r" b="b"/>
            <a:pathLst>
              <a:path w="1010284" h="0">
                <a:moveTo>
                  <a:pt x="0" y="0"/>
                </a:moveTo>
                <a:lnTo>
                  <a:pt x="100979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383292" y="9593198"/>
            <a:ext cx="1171575" cy="0"/>
          </a:xfrm>
          <a:custGeom>
            <a:avLst/>
            <a:gdLst/>
            <a:ahLst/>
            <a:cxnLst/>
            <a:rect l="l" t="t" r="r" b="b"/>
            <a:pathLst>
              <a:path w="1171575" h="0">
                <a:moveTo>
                  <a:pt x="0" y="0"/>
                </a:moveTo>
                <a:lnTo>
                  <a:pt x="11710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784797" y="9570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554374" y="9406098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389038"/>
                </a:moveTo>
                <a:lnTo>
                  <a:pt x="6217136" y="389038"/>
                </a:lnTo>
                <a:lnTo>
                  <a:pt x="6217136" y="0"/>
                </a:lnTo>
                <a:lnTo>
                  <a:pt x="0" y="0"/>
                </a:lnTo>
                <a:lnTo>
                  <a:pt x="0" y="389038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554374" y="9406098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12612034" y="9347879"/>
            <a:ext cx="1149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85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5771510" y="10027832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4" h="0">
                <a:moveTo>
                  <a:pt x="0" y="0"/>
                </a:moveTo>
                <a:lnTo>
                  <a:pt x="105831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431807" y="10027832"/>
            <a:ext cx="1122680" cy="0"/>
          </a:xfrm>
          <a:custGeom>
            <a:avLst/>
            <a:gdLst/>
            <a:ahLst/>
            <a:cxnLst/>
            <a:rect l="l" t="t" r="r" b="b"/>
            <a:pathLst>
              <a:path w="1122679" h="0">
                <a:moveTo>
                  <a:pt x="0" y="0"/>
                </a:moveTo>
                <a:lnTo>
                  <a:pt x="112256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83292" y="100053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554374" y="9840731"/>
            <a:ext cx="6217285" cy="389255"/>
          </a:xfrm>
          <a:custGeom>
            <a:avLst/>
            <a:gdLst/>
            <a:ahLst/>
            <a:cxnLst/>
            <a:rect l="l" t="t" r="r" b="b"/>
            <a:pathLst>
              <a:path w="6217284" h="389254">
                <a:moveTo>
                  <a:pt x="0" y="0"/>
                </a:moveTo>
                <a:lnTo>
                  <a:pt x="6217136" y="0"/>
                </a:lnTo>
                <a:lnTo>
                  <a:pt x="6217136" y="389038"/>
                </a:lnTo>
                <a:lnTo>
                  <a:pt x="0" y="38903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9558040" y="9823170"/>
            <a:ext cx="6208395" cy="4019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10"/>
              </a:spcBef>
            </a:pPr>
            <a:r>
              <a:rPr dirty="0" sz="2050">
                <a:latin typeface="Arial"/>
                <a:cs typeface="Arial"/>
              </a:rPr>
              <a:t>250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OK</a:t>
            </a:r>
            <a:endParaRPr sz="20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403041" y="3829137"/>
            <a:ext cx="7461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信封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7403041" y="5996643"/>
            <a:ext cx="7461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⾸部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390341" y="8865240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主体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390341" y="7578032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空⾏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6479" y="715916"/>
            <a:ext cx="59112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SMTP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协议：连接释放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11541" y="2995214"/>
            <a:ext cx="2258218" cy="1151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6880" y="3014064"/>
            <a:ext cx="2187575" cy="1080770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339725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26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3945" y="4114987"/>
            <a:ext cx="15043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TCP</a:t>
            </a:r>
            <a:r>
              <a:rPr dirty="0" sz="2050" spc="-75">
                <a:latin typeface="Arial"/>
                <a:cs typeface="Arial"/>
              </a:rPr>
              <a:t> </a:t>
            </a:r>
            <a:r>
              <a:rPr dirty="0" sz="2050" spc="5">
                <a:latin typeface="Microsoft JhengHei UI"/>
                <a:cs typeface="Microsoft JhengHei UI"/>
              </a:rPr>
              <a:t>端⼝</a:t>
            </a:r>
            <a:r>
              <a:rPr dirty="0" sz="2050" spc="15">
                <a:latin typeface="Microsoft JhengHei UI"/>
                <a:cs typeface="Microsoft JhengHei UI"/>
              </a:rPr>
              <a:t> </a:t>
            </a:r>
            <a:r>
              <a:rPr dirty="0" sz="2050">
                <a:latin typeface="Arial"/>
                <a:cs typeface="Arial"/>
              </a:rPr>
              <a:t>25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05695" y="2995214"/>
            <a:ext cx="2258218" cy="1151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41034" y="3014064"/>
            <a:ext cx="2194560" cy="1080770"/>
          </a:xfrm>
          <a:prstGeom prst="rect">
            <a:avLst/>
          </a:prstGeom>
          <a:solidFill>
            <a:srgbClr val="FFFFFF"/>
          </a:solidFill>
          <a:ln w="7853">
            <a:solidFill>
              <a:srgbClr val="000000"/>
            </a:solidFill>
          </a:ln>
        </p:spPr>
        <p:txBody>
          <a:bodyPr wrap="square" lIns="0" tIns="339725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2675"/>
              </a:spcBef>
            </a:pPr>
            <a:r>
              <a:rPr dirty="0" sz="2450" spc="10">
                <a:latin typeface="Arial"/>
                <a:cs typeface="Arial"/>
              </a:rPr>
              <a:t>SMTP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客户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4803" y="4094746"/>
            <a:ext cx="0" cy="4199890"/>
          </a:xfrm>
          <a:custGeom>
            <a:avLst/>
            <a:gdLst/>
            <a:ahLst/>
            <a:cxnLst/>
            <a:rect l="l" t="t" r="r" b="b"/>
            <a:pathLst>
              <a:path w="0" h="4199890">
                <a:moveTo>
                  <a:pt x="0" y="0"/>
                </a:moveTo>
                <a:lnTo>
                  <a:pt x="0" y="419974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40647" y="4094746"/>
            <a:ext cx="0" cy="4199890"/>
          </a:xfrm>
          <a:custGeom>
            <a:avLst/>
            <a:gdLst/>
            <a:ahLst/>
            <a:cxnLst/>
            <a:rect l="l" t="t" r="r" b="b"/>
            <a:pathLst>
              <a:path w="0" h="4199890">
                <a:moveTo>
                  <a:pt x="0" y="0"/>
                </a:moveTo>
                <a:lnTo>
                  <a:pt x="0" y="419974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543234" y="5550530"/>
            <a:ext cx="885190" cy="0"/>
          </a:xfrm>
          <a:custGeom>
            <a:avLst/>
            <a:gdLst/>
            <a:ahLst/>
            <a:cxnLst/>
            <a:rect l="l" t="t" r="r" b="b"/>
            <a:pathLst>
              <a:path w="885190" h="0">
                <a:moveTo>
                  <a:pt x="0" y="0"/>
                </a:moveTo>
                <a:lnTo>
                  <a:pt x="88501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48965" y="5550530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4" h="0">
                <a:moveTo>
                  <a:pt x="0" y="0"/>
                </a:moveTo>
                <a:lnTo>
                  <a:pt x="109278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431741" y="5501003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0" y="99054"/>
                </a:lnTo>
                <a:lnTo>
                  <a:pt x="99054" y="495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735163" y="5317848"/>
            <a:ext cx="5808345" cy="483870"/>
          </a:xfrm>
          <a:prstGeom prst="rect">
            <a:avLst/>
          </a:prstGeom>
          <a:solidFill>
            <a:srgbClr val="00FFCC"/>
          </a:solidFill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535"/>
              </a:spcBef>
            </a:pPr>
            <a:r>
              <a:rPr dirty="0" sz="2050">
                <a:latin typeface="Arial"/>
                <a:cs typeface="Arial"/>
              </a:rPr>
              <a:t>QUIT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543234" y="6151504"/>
            <a:ext cx="988060" cy="0"/>
          </a:xfrm>
          <a:custGeom>
            <a:avLst/>
            <a:gdLst/>
            <a:ahLst/>
            <a:cxnLst/>
            <a:rect l="l" t="t" r="r" b="b"/>
            <a:pathLst>
              <a:path w="988059" h="0">
                <a:moveTo>
                  <a:pt x="0" y="0"/>
                </a:moveTo>
                <a:lnTo>
                  <a:pt x="98756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51510" y="6151504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24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48965" y="6101977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99054" y="0"/>
                </a:moveTo>
                <a:lnTo>
                  <a:pt x="0" y="49527"/>
                </a:lnTo>
                <a:lnTo>
                  <a:pt x="99054" y="99054"/>
                </a:lnTo>
                <a:lnTo>
                  <a:pt x="9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741751" y="5918823"/>
            <a:ext cx="5801995" cy="4838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794510">
              <a:lnSpc>
                <a:spcPct val="100000"/>
              </a:lnSpc>
              <a:spcBef>
                <a:spcPts val="535"/>
              </a:spcBef>
            </a:pPr>
            <a:r>
              <a:rPr dirty="0" sz="2050" spc="0">
                <a:latin typeface="Arial"/>
                <a:cs typeface="Arial"/>
              </a:rPr>
              <a:t>221 </a:t>
            </a:r>
            <a:r>
              <a:rPr dirty="0" sz="2050">
                <a:latin typeface="Arial"/>
                <a:cs typeface="Arial"/>
              </a:rPr>
              <a:t>Service</a:t>
            </a:r>
            <a:r>
              <a:rPr dirty="0" sz="2050" spc="-1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closed</a:t>
            </a:r>
            <a:endParaRPr sz="2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51042" y="7060239"/>
            <a:ext cx="2073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释放</a:t>
            </a:r>
            <a:r>
              <a:rPr dirty="0" sz="2450" spc="-1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TCP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49355" y="6924354"/>
            <a:ext cx="7677150" cy="0"/>
          </a:xfrm>
          <a:custGeom>
            <a:avLst/>
            <a:gdLst/>
            <a:ahLst/>
            <a:cxnLst/>
            <a:rect l="l" t="t" r="r" b="b"/>
            <a:pathLst>
              <a:path w="7677150" h="0">
                <a:moveTo>
                  <a:pt x="0" y="0"/>
                </a:moveTo>
                <a:lnTo>
                  <a:pt x="15706" y="0"/>
                </a:lnTo>
                <a:lnTo>
                  <a:pt x="7661033" y="0"/>
                </a:lnTo>
                <a:lnTo>
                  <a:pt x="7676739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429583" y="6874827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59">
                <a:moveTo>
                  <a:pt x="0" y="0"/>
                </a:moveTo>
                <a:lnTo>
                  <a:pt x="0" y="99054"/>
                </a:lnTo>
                <a:lnTo>
                  <a:pt x="99054" y="495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46810" y="6874827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59">
                <a:moveTo>
                  <a:pt x="99054" y="0"/>
                </a:moveTo>
                <a:lnTo>
                  <a:pt x="0" y="49527"/>
                </a:lnTo>
                <a:lnTo>
                  <a:pt x="99054" y="99054"/>
                </a:lnTo>
                <a:lnTo>
                  <a:pt x="9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8063" y="715916"/>
            <a:ext cx="71285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邮件读取协议</a:t>
            </a:r>
            <a:r>
              <a:rPr dirty="0" spc="5">
                <a:latin typeface="Arial"/>
                <a:cs typeface="Arial"/>
              </a:rPr>
              <a:t>POP3</a:t>
            </a:r>
            <a:r>
              <a:rPr dirty="0" spc="10"/>
              <a:t>和</a:t>
            </a:r>
            <a:r>
              <a:rPr dirty="0" spc="0">
                <a:latin typeface="Arial"/>
                <a:cs typeface="Arial"/>
              </a:rPr>
              <a:t>IMAP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119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324225"/>
          </a:xfrm>
          <a:custGeom>
            <a:avLst/>
            <a:gdLst/>
            <a:ahLst/>
            <a:cxnLst/>
            <a:rect l="l" t="t" r="r" b="b"/>
            <a:pathLst>
              <a:path w="12963525" h="33242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66015"/>
                </a:lnTo>
                <a:lnTo>
                  <a:pt x="197" y="3117385"/>
                </a:lnTo>
                <a:lnTo>
                  <a:pt x="1581" y="3158812"/>
                </a:lnTo>
                <a:lnTo>
                  <a:pt x="12649" y="3217520"/>
                </a:lnTo>
                <a:lnTo>
                  <a:pt x="49226" y="3274935"/>
                </a:lnTo>
                <a:lnTo>
                  <a:pt x="106640" y="3311511"/>
                </a:lnTo>
                <a:lnTo>
                  <a:pt x="165348" y="3322580"/>
                </a:lnTo>
                <a:lnTo>
                  <a:pt x="206776" y="3323963"/>
                </a:lnTo>
                <a:lnTo>
                  <a:pt x="258146" y="3324161"/>
                </a:lnTo>
                <a:lnTo>
                  <a:pt x="12705299" y="3324161"/>
                </a:lnTo>
                <a:lnTo>
                  <a:pt x="12756671" y="3323963"/>
                </a:lnTo>
                <a:lnTo>
                  <a:pt x="12798099" y="3322580"/>
                </a:lnTo>
                <a:lnTo>
                  <a:pt x="12856802" y="3311511"/>
                </a:lnTo>
                <a:lnTo>
                  <a:pt x="12914218" y="3274935"/>
                </a:lnTo>
                <a:lnTo>
                  <a:pt x="12950799" y="3217520"/>
                </a:lnTo>
                <a:lnTo>
                  <a:pt x="12961867" y="3158812"/>
                </a:lnTo>
                <a:lnTo>
                  <a:pt x="12963250" y="3117385"/>
                </a:lnTo>
                <a:lnTo>
                  <a:pt x="12963448" y="30660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324225"/>
          </a:xfrm>
          <a:custGeom>
            <a:avLst/>
            <a:gdLst/>
            <a:ahLst/>
            <a:cxnLst/>
            <a:rect l="l" t="t" r="r" b="b"/>
            <a:pathLst>
              <a:path w="12963525" h="33242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66015"/>
                </a:lnTo>
                <a:lnTo>
                  <a:pt x="12963250" y="3117385"/>
                </a:lnTo>
                <a:lnTo>
                  <a:pt x="12961867" y="3158812"/>
                </a:lnTo>
                <a:lnTo>
                  <a:pt x="12950799" y="3217520"/>
                </a:lnTo>
                <a:lnTo>
                  <a:pt x="12914218" y="3274935"/>
                </a:lnTo>
                <a:lnTo>
                  <a:pt x="12856802" y="3311511"/>
                </a:lnTo>
                <a:lnTo>
                  <a:pt x="12798099" y="3322580"/>
                </a:lnTo>
                <a:lnTo>
                  <a:pt x="12756671" y="3323963"/>
                </a:lnTo>
                <a:lnTo>
                  <a:pt x="12705299" y="3324161"/>
                </a:lnTo>
                <a:lnTo>
                  <a:pt x="258145" y="3324161"/>
                </a:lnTo>
                <a:lnTo>
                  <a:pt x="206775" y="3323963"/>
                </a:lnTo>
                <a:lnTo>
                  <a:pt x="165348" y="3322580"/>
                </a:lnTo>
                <a:lnTo>
                  <a:pt x="106640" y="3311511"/>
                </a:lnTo>
                <a:lnTo>
                  <a:pt x="49226" y="3274935"/>
                </a:lnTo>
                <a:lnTo>
                  <a:pt x="12650" y="3217520"/>
                </a:lnTo>
                <a:lnTo>
                  <a:pt x="1581" y="3158812"/>
                </a:lnTo>
                <a:lnTo>
                  <a:pt x="197" y="3117385"/>
                </a:lnTo>
                <a:lnTo>
                  <a:pt x="0" y="30660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488823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两个常⽤的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邮件读取协议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6802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3025639"/>
            <a:ext cx="9999345" cy="19958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442595" marR="5080" indent="-429895">
              <a:lnSpc>
                <a:spcPct val="136600"/>
              </a:lnSpc>
              <a:spcBef>
                <a:spcPts val="355"/>
              </a:spcBef>
              <a:buSzPct val="75806"/>
              <a:buChar char="•"/>
              <a:tabLst>
                <a:tab pos="442595" algn="l"/>
                <a:tab pos="443230" algn="l"/>
              </a:tabLst>
            </a:pPr>
            <a:r>
              <a:rPr dirty="0" sz="3100" spc="75">
                <a:latin typeface="Arial"/>
                <a:cs typeface="Arial"/>
              </a:rPr>
              <a:t>POP3</a:t>
            </a:r>
            <a:r>
              <a:rPr dirty="0" sz="3100" spc="75">
                <a:latin typeface="Microsoft JhengHei UI"/>
                <a:cs typeface="Microsoft JhengHei UI"/>
              </a:rPr>
              <a:t>：</a:t>
            </a:r>
            <a:r>
              <a:rPr dirty="0" sz="3100" spc="80">
                <a:latin typeface="Microsoft JhengHei UI"/>
                <a:cs typeface="Microsoft JhengHei UI"/>
              </a:rPr>
              <a:t>邮局协</a:t>
            </a:r>
            <a:r>
              <a:rPr dirty="0" sz="3100" spc="25">
                <a:latin typeface="Microsoft JhengHei UI"/>
                <a:cs typeface="Microsoft JhengHei UI"/>
              </a:rPr>
              <a:t>议</a:t>
            </a:r>
            <a:r>
              <a:rPr dirty="0" sz="3100" spc="235">
                <a:latin typeface="Microsoft JhengHei UI"/>
                <a:cs typeface="Microsoft JhengHei UI"/>
              </a:rPr>
              <a:t> </a:t>
            </a:r>
            <a:r>
              <a:rPr dirty="0" sz="3100" spc="50">
                <a:latin typeface="Arial"/>
                <a:cs typeface="Arial"/>
              </a:rPr>
              <a:t>(Post</a:t>
            </a:r>
            <a:r>
              <a:rPr dirty="0" sz="3100" spc="150">
                <a:latin typeface="Arial"/>
                <a:cs typeface="Arial"/>
              </a:rPr>
              <a:t> </a:t>
            </a:r>
            <a:r>
              <a:rPr dirty="0" sz="3100" spc="50">
                <a:latin typeface="Arial"/>
                <a:cs typeface="Arial"/>
              </a:rPr>
              <a:t>Office</a:t>
            </a:r>
            <a:r>
              <a:rPr dirty="0" sz="3100" spc="150">
                <a:latin typeface="Arial"/>
                <a:cs typeface="Arial"/>
              </a:rPr>
              <a:t> </a:t>
            </a:r>
            <a:r>
              <a:rPr dirty="0" sz="3100" spc="55">
                <a:latin typeface="Arial"/>
                <a:cs typeface="Arial"/>
              </a:rPr>
              <a:t>Protocol)</a:t>
            </a:r>
            <a:r>
              <a:rPr dirty="0" sz="3100" spc="15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第</a:t>
            </a:r>
            <a:r>
              <a:rPr dirty="0" sz="3100" spc="65">
                <a:latin typeface="Arial"/>
                <a:cs typeface="Arial"/>
              </a:rPr>
              <a:t>3</a:t>
            </a:r>
            <a:r>
              <a:rPr dirty="0" sz="3100" spc="80">
                <a:latin typeface="Microsoft JhengHei UI"/>
                <a:cs typeface="Microsoft JhengHei UI"/>
              </a:rPr>
              <a:t>个版本 </a:t>
            </a:r>
            <a:r>
              <a:rPr dirty="0" sz="3100" spc="75">
                <a:latin typeface="Arial"/>
                <a:cs typeface="Arial"/>
              </a:rPr>
              <a:t>IMAP</a:t>
            </a:r>
            <a:r>
              <a:rPr dirty="0" sz="3100" spc="75">
                <a:latin typeface="Microsoft JhengHei UI"/>
                <a:cs typeface="Microsoft JhengHei UI"/>
              </a:rPr>
              <a:t>：</a:t>
            </a:r>
            <a:r>
              <a:rPr dirty="0" sz="3100" spc="80">
                <a:latin typeface="Microsoft JhengHei UI"/>
                <a:cs typeface="Microsoft JhengHei UI"/>
              </a:rPr>
              <a:t>⽹际报⽂存取协</a:t>
            </a:r>
            <a:r>
              <a:rPr dirty="0" sz="3100" spc="25">
                <a:latin typeface="Microsoft JhengHei UI"/>
                <a:cs typeface="Microsoft JhengHei UI"/>
              </a:rPr>
              <a:t>议</a:t>
            </a:r>
            <a:r>
              <a:rPr dirty="0" sz="3100" spc="260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(Internet</a:t>
            </a:r>
            <a:r>
              <a:rPr dirty="0" sz="3100" spc="175">
                <a:latin typeface="Arial"/>
                <a:cs typeface="Arial"/>
              </a:rPr>
              <a:t> </a:t>
            </a:r>
            <a:r>
              <a:rPr dirty="0" sz="3100" spc="60">
                <a:latin typeface="Arial"/>
                <a:cs typeface="Arial"/>
              </a:rPr>
              <a:t>Message</a:t>
            </a:r>
            <a:r>
              <a:rPr dirty="0" sz="3100">
                <a:latin typeface="Arial"/>
                <a:cs typeface="Arial"/>
              </a:rPr>
              <a:t> </a:t>
            </a:r>
            <a:r>
              <a:rPr dirty="0" sz="3100" spc="65">
                <a:latin typeface="Arial"/>
                <a:cs typeface="Arial"/>
              </a:rPr>
              <a:t>Access  </a:t>
            </a:r>
            <a:r>
              <a:rPr dirty="0" sz="3100" spc="60">
                <a:latin typeface="Arial"/>
                <a:cs typeface="Arial"/>
              </a:rPr>
              <a:t>Protocol)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8063" y="715916"/>
            <a:ext cx="71285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邮件读取协议</a:t>
            </a:r>
            <a:r>
              <a:rPr dirty="0" spc="5">
                <a:latin typeface="Arial"/>
                <a:cs typeface="Arial"/>
              </a:rPr>
              <a:t>POP3</a:t>
            </a:r>
            <a:r>
              <a:rPr dirty="0" spc="10"/>
              <a:t>和</a:t>
            </a:r>
            <a:r>
              <a:rPr dirty="0" spc="0">
                <a:latin typeface="Arial"/>
                <a:cs typeface="Arial"/>
              </a:rPr>
              <a:t>IMAP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162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367020"/>
          </a:xfrm>
          <a:custGeom>
            <a:avLst/>
            <a:gdLst/>
            <a:ahLst/>
            <a:cxnLst/>
            <a:rect l="l" t="t" r="r" b="b"/>
            <a:pathLst>
              <a:path w="12963525" h="53670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08496"/>
                </a:lnTo>
                <a:lnTo>
                  <a:pt x="197" y="5159866"/>
                </a:lnTo>
                <a:lnTo>
                  <a:pt x="1581" y="5201293"/>
                </a:lnTo>
                <a:lnTo>
                  <a:pt x="12649" y="5260001"/>
                </a:lnTo>
                <a:lnTo>
                  <a:pt x="49226" y="5317415"/>
                </a:lnTo>
                <a:lnTo>
                  <a:pt x="106640" y="5353991"/>
                </a:lnTo>
                <a:lnTo>
                  <a:pt x="165348" y="5365060"/>
                </a:lnTo>
                <a:lnTo>
                  <a:pt x="206776" y="5366444"/>
                </a:lnTo>
                <a:lnTo>
                  <a:pt x="258146" y="5366641"/>
                </a:lnTo>
                <a:lnTo>
                  <a:pt x="12705299" y="5366641"/>
                </a:lnTo>
                <a:lnTo>
                  <a:pt x="12756671" y="5366444"/>
                </a:lnTo>
                <a:lnTo>
                  <a:pt x="12798099" y="5365060"/>
                </a:lnTo>
                <a:lnTo>
                  <a:pt x="12856802" y="5353991"/>
                </a:lnTo>
                <a:lnTo>
                  <a:pt x="12914218" y="5317415"/>
                </a:lnTo>
                <a:lnTo>
                  <a:pt x="12950799" y="5260001"/>
                </a:lnTo>
                <a:lnTo>
                  <a:pt x="12961867" y="5201293"/>
                </a:lnTo>
                <a:lnTo>
                  <a:pt x="12963250" y="5159866"/>
                </a:lnTo>
                <a:lnTo>
                  <a:pt x="12963448" y="51084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367020"/>
          </a:xfrm>
          <a:custGeom>
            <a:avLst/>
            <a:gdLst/>
            <a:ahLst/>
            <a:cxnLst/>
            <a:rect l="l" t="t" r="r" b="b"/>
            <a:pathLst>
              <a:path w="12963525" h="53670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08496"/>
                </a:lnTo>
                <a:lnTo>
                  <a:pt x="12963250" y="5159866"/>
                </a:lnTo>
                <a:lnTo>
                  <a:pt x="12961867" y="5201293"/>
                </a:lnTo>
                <a:lnTo>
                  <a:pt x="12950799" y="5260001"/>
                </a:lnTo>
                <a:lnTo>
                  <a:pt x="12914218" y="5317415"/>
                </a:lnTo>
                <a:lnTo>
                  <a:pt x="12856802" y="5353991"/>
                </a:lnTo>
                <a:lnTo>
                  <a:pt x="12798099" y="5365060"/>
                </a:lnTo>
                <a:lnTo>
                  <a:pt x="12756671" y="5366444"/>
                </a:lnTo>
                <a:lnTo>
                  <a:pt x="12705299" y="5366641"/>
                </a:lnTo>
                <a:lnTo>
                  <a:pt x="258145" y="5366641"/>
                </a:lnTo>
                <a:lnTo>
                  <a:pt x="206775" y="5366444"/>
                </a:lnTo>
                <a:lnTo>
                  <a:pt x="165348" y="5365060"/>
                </a:lnTo>
                <a:lnTo>
                  <a:pt x="106640" y="5353991"/>
                </a:lnTo>
                <a:lnTo>
                  <a:pt x="49226" y="5317415"/>
                </a:lnTo>
                <a:lnTo>
                  <a:pt x="12650" y="5260001"/>
                </a:lnTo>
                <a:lnTo>
                  <a:pt x="1581" y="5201293"/>
                </a:lnTo>
                <a:lnTo>
                  <a:pt x="197" y="5159866"/>
                </a:lnTo>
                <a:lnTo>
                  <a:pt x="0" y="51084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233680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75">
                <a:latin typeface="Arial"/>
                <a:cs typeface="Arial"/>
              </a:rPr>
              <a:t>POP3</a:t>
            </a:r>
            <a:r>
              <a:rPr dirty="0" sz="3100" spc="80">
                <a:latin typeface="Microsoft JhengHei UI"/>
                <a:cs typeface="Microsoft JhengHei UI"/>
              </a:rPr>
              <a:t>协议：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81044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64699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532595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0572" y="599190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0572" y="6657854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0572" y="3038657"/>
            <a:ext cx="7880984" cy="4060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37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邮局协议</a:t>
            </a:r>
            <a:r>
              <a:rPr dirty="0" sz="3100" spc="50">
                <a:latin typeface="Arial"/>
                <a:cs typeface="Arial"/>
              </a:rPr>
              <a:t>(Post</a:t>
            </a:r>
            <a:r>
              <a:rPr dirty="0" sz="3100" spc="185">
                <a:latin typeface="Arial"/>
                <a:cs typeface="Arial"/>
              </a:rPr>
              <a:t> </a:t>
            </a:r>
            <a:r>
              <a:rPr dirty="0" sz="3100" spc="50">
                <a:latin typeface="Arial"/>
                <a:cs typeface="Arial"/>
              </a:rPr>
              <a:t>Office</a:t>
            </a:r>
            <a:r>
              <a:rPr dirty="0" sz="3100" spc="190">
                <a:latin typeface="Arial"/>
                <a:cs typeface="Arial"/>
              </a:rPr>
              <a:t> </a:t>
            </a:r>
            <a:r>
              <a:rPr dirty="0" sz="3100" spc="60">
                <a:latin typeface="Arial"/>
                <a:cs typeface="Arial"/>
              </a:rPr>
              <a:t>Protocol)</a:t>
            </a:r>
            <a:r>
              <a:rPr dirty="0" sz="3100" spc="80">
                <a:latin typeface="Microsoft JhengHei UI"/>
                <a:cs typeface="Microsoft JhengHei UI"/>
              </a:rPr>
              <a:t>第</a:t>
            </a:r>
            <a:r>
              <a:rPr dirty="0" sz="3100" spc="65">
                <a:latin typeface="Arial"/>
                <a:cs typeface="Arial"/>
              </a:rPr>
              <a:t>3</a:t>
            </a:r>
            <a:r>
              <a:rPr dirty="0" sz="3100" spc="80">
                <a:latin typeface="Microsoft JhengHei UI"/>
                <a:cs typeface="Microsoft JhengHei UI"/>
              </a:rPr>
              <a:t>个版本 简单</a:t>
            </a:r>
            <a:endParaRPr sz="3100">
              <a:latin typeface="Microsoft JhengHei UI"/>
              <a:cs typeface="Microsoft JhengHei UI"/>
            </a:endParaRPr>
          </a:p>
          <a:p>
            <a:pPr marL="442595" marR="675640">
              <a:lnSpc>
                <a:spcPts val="5350"/>
              </a:lnSpc>
              <a:spcBef>
                <a:spcPts val="34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采⽤</a:t>
            </a:r>
            <a:r>
              <a:rPr dirty="0" sz="3100" spc="75">
                <a:latin typeface="Arial"/>
                <a:cs typeface="Arial"/>
              </a:rPr>
              <a:t>TCP</a:t>
            </a:r>
            <a:r>
              <a:rPr dirty="0" sz="3100" spc="80">
                <a:latin typeface="Microsoft JhengHei UI"/>
                <a:cs typeface="Microsoft JhengHei UI"/>
              </a:rPr>
              <a:t>协议，服务器监听</a:t>
            </a:r>
            <a:r>
              <a:rPr dirty="0" sz="3100" spc="-5">
                <a:latin typeface="Arial"/>
                <a:cs typeface="Arial"/>
              </a:rPr>
              <a:t>110</a:t>
            </a:r>
            <a:r>
              <a:rPr dirty="0" sz="3100" spc="80">
                <a:latin typeface="Microsoft JhengHei UI"/>
                <a:cs typeface="Microsoft JhengHei UI"/>
              </a:rPr>
              <a:t>端⼝；  仅⽤于客户从服务器上取邮件；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07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需要鉴别；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客户取回邮件，服务器即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删除该邮件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8063" y="715916"/>
            <a:ext cx="71285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邮件读取协议</a:t>
            </a:r>
            <a:r>
              <a:rPr dirty="0" spc="5">
                <a:latin typeface="Arial"/>
                <a:cs typeface="Arial"/>
              </a:rPr>
              <a:t>POP3</a:t>
            </a:r>
            <a:r>
              <a:rPr dirty="0" spc="10"/>
              <a:t>和</a:t>
            </a:r>
            <a:r>
              <a:rPr dirty="0" spc="0">
                <a:latin typeface="Arial"/>
                <a:cs typeface="Arial"/>
              </a:rPr>
              <a:t>IMAP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162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367020"/>
          </a:xfrm>
          <a:custGeom>
            <a:avLst/>
            <a:gdLst/>
            <a:ahLst/>
            <a:cxnLst/>
            <a:rect l="l" t="t" r="r" b="b"/>
            <a:pathLst>
              <a:path w="12963525" h="53670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08496"/>
                </a:lnTo>
                <a:lnTo>
                  <a:pt x="197" y="5159866"/>
                </a:lnTo>
                <a:lnTo>
                  <a:pt x="1581" y="5201293"/>
                </a:lnTo>
                <a:lnTo>
                  <a:pt x="12649" y="5260001"/>
                </a:lnTo>
                <a:lnTo>
                  <a:pt x="49226" y="5317415"/>
                </a:lnTo>
                <a:lnTo>
                  <a:pt x="106640" y="5353991"/>
                </a:lnTo>
                <a:lnTo>
                  <a:pt x="165348" y="5365060"/>
                </a:lnTo>
                <a:lnTo>
                  <a:pt x="206776" y="5366444"/>
                </a:lnTo>
                <a:lnTo>
                  <a:pt x="258146" y="5366641"/>
                </a:lnTo>
                <a:lnTo>
                  <a:pt x="12705299" y="5366641"/>
                </a:lnTo>
                <a:lnTo>
                  <a:pt x="12756671" y="5366444"/>
                </a:lnTo>
                <a:lnTo>
                  <a:pt x="12798099" y="5365060"/>
                </a:lnTo>
                <a:lnTo>
                  <a:pt x="12856802" y="5353991"/>
                </a:lnTo>
                <a:lnTo>
                  <a:pt x="12914218" y="5317415"/>
                </a:lnTo>
                <a:lnTo>
                  <a:pt x="12950799" y="5260001"/>
                </a:lnTo>
                <a:lnTo>
                  <a:pt x="12961867" y="5201293"/>
                </a:lnTo>
                <a:lnTo>
                  <a:pt x="12963250" y="5159866"/>
                </a:lnTo>
                <a:lnTo>
                  <a:pt x="12963448" y="51084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367020"/>
          </a:xfrm>
          <a:custGeom>
            <a:avLst/>
            <a:gdLst/>
            <a:ahLst/>
            <a:cxnLst/>
            <a:rect l="l" t="t" r="r" b="b"/>
            <a:pathLst>
              <a:path w="12963525" h="53670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08496"/>
                </a:lnTo>
                <a:lnTo>
                  <a:pt x="12963250" y="5159866"/>
                </a:lnTo>
                <a:lnTo>
                  <a:pt x="12961867" y="5201293"/>
                </a:lnTo>
                <a:lnTo>
                  <a:pt x="12950799" y="5260001"/>
                </a:lnTo>
                <a:lnTo>
                  <a:pt x="12914218" y="5317415"/>
                </a:lnTo>
                <a:lnTo>
                  <a:pt x="12856802" y="5353991"/>
                </a:lnTo>
                <a:lnTo>
                  <a:pt x="12798099" y="5365060"/>
                </a:lnTo>
                <a:lnTo>
                  <a:pt x="12756671" y="5366444"/>
                </a:lnTo>
                <a:lnTo>
                  <a:pt x="12705299" y="5366641"/>
                </a:lnTo>
                <a:lnTo>
                  <a:pt x="258145" y="5366641"/>
                </a:lnTo>
                <a:lnTo>
                  <a:pt x="206775" y="5366444"/>
                </a:lnTo>
                <a:lnTo>
                  <a:pt x="165348" y="5365060"/>
                </a:lnTo>
                <a:lnTo>
                  <a:pt x="106640" y="5353991"/>
                </a:lnTo>
                <a:lnTo>
                  <a:pt x="49226" y="5317415"/>
                </a:lnTo>
                <a:lnTo>
                  <a:pt x="12650" y="5260001"/>
                </a:lnTo>
                <a:lnTo>
                  <a:pt x="1581" y="5201293"/>
                </a:lnTo>
                <a:lnTo>
                  <a:pt x="197" y="5159866"/>
                </a:lnTo>
                <a:lnTo>
                  <a:pt x="0" y="51084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2069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401" y="2561570"/>
            <a:ext cx="2159000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000" spc="50">
                <a:latin typeface="Arial"/>
                <a:cs typeface="Arial"/>
              </a:rPr>
              <a:t>IMAP</a:t>
            </a:r>
            <a:r>
              <a:rPr dirty="0" sz="3000" spc="55">
                <a:latin typeface="Microsoft JhengHei UI"/>
                <a:cs typeface="Microsoft JhengHei UI"/>
              </a:rPr>
              <a:t>协议：</a:t>
            </a:r>
            <a:endParaRPr sz="30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28697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582012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5222830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0572" y="5876144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0572" y="6516962"/>
            <a:ext cx="12573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0572" y="3019944"/>
            <a:ext cx="11364595" cy="3920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5450" marR="1142365" indent="-412750">
              <a:lnSpc>
                <a:spcPct val="142900"/>
              </a:lnSpc>
              <a:spcBef>
                <a:spcPts val="95"/>
              </a:spcBef>
              <a:buSzPct val="75000"/>
              <a:buFont typeface="Arial"/>
              <a:buChar char="•"/>
              <a:tabLst>
                <a:tab pos="425450" algn="l"/>
                <a:tab pos="426084" algn="l"/>
              </a:tabLst>
            </a:pPr>
            <a:r>
              <a:rPr dirty="0" sz="3000" spc="55">
                <a:latin typeface="Microsoft JhengHei UI"/>
                <a:cs typeface="Microsoft JhengHei UI"/>
              </a:rPr>
              <a:t>⽹际报⽂存取协议</a:t>
            </a:r>
            <a:r>
              <a:rPr dirty="0" sz="3000" spc="50">
                <a:latin typeface="Arial"/>
                <a:cs typeface="Arial"/>
              </a:rPr>
              <a:t>(Internet</a:t>
            </a:r>
            <a:r>
              <a:rPr dirty="0" sz="3000" spc="180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</a:rPr>
              <a:t>Message</a:t>
            </a:r>
            <a:r>
              <a:rPr dirty="0" sz="3000" spc="0">
                <a:latin typeface="Arial"/>
                <a:cs typeface="Arial"/>
              </a:rPr>
              <a:t> </a:t>
            </a:r>
            <a:r>
              <a:rPr dirty="0" sz="3000" spc="40">
                <a:latin typeface="Arial"/>
                <a:cs typeface="Arial"/>
              </a:rPr>
              <a:t>Access</a:t>
            </a:r>
            <a:r>
              <a:rPr dirty="0" sz="3000" spc="180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</a:rPr>
              <a:t>Protocol)</a:t>
            </a:r>
            <a:r>
              <a:rPr dirty="0" sz="3000" spc="50">
                <a:latin typeface="Microsoft JhengHei UI"/>
                <a:cs typeface="Microsoft JhengHei UI"/>
              </a:rPr>
              <a:t>；  </a:t>
            </a:r>
            <a:r>
              <a:rPr dirty="0" sz="3000" spc="55">
                <a:latin typeface="Microsoft JhengHei UI"/>
                <a:cs typeface="Microsoft JhengHei UI"/>
              </a:rPr>
              <a:t>采⽤</a:t>
            </a:r>
            <a:r>
              <a:rPr dirty="0" sz="3000" spc="55">
                <a:latin typeface="Arial"/>
                <a:cs typeface="Arial"/>
              </a:rPr>
              <a:t>TCP</a:t>
            </a:r>
            <a:r>
              <a:rPr dirty="0" sz="3000" spc="55">
                <a:latin typeface="Microsoft JhengHei UI"/>
                <a:cs typeface="Microsoft JhengHei UI"/>
              </a:rPr>
              <a:t>协议，服务器监</a:t>
            </a:r>
            <a:r>
              <a:rPr dirty="0" sz="3000" spc="0">
                <a:latin typeface="Microsoft JhengHei UI"/>
                <a:cs typeface="Microsoft JhengHei UI"/>
              </a:rPr>
              <a:t>听</a:t>
            </a:r>
            <a:r>
              <a:rPr dirty="0" sz="3000" spc="200">
                <a:latin typeface="Microsoft JhengHei UI"/>
                <a:cs typeface="Microsoft JhengHei UI"/>
              </a:rPr>
              <a:t> </a:t>
            </a:r>
            <a:r>
              <a:rPr dirty="0" sz="3000" spc="30">
                <a:latin typeface="Arial"/>
                <a:cs typeface="Arial"/>
              </a:rPr>
              <a:t>143</a:t>
            </a:r>
            <a:r>
              <a:rPr dirty="0" sz="3000" spc="125">
                <a:latin typeface="Arial"/>
                <a:cs typeface="Arial"/>
              </a:rPr>
              <a:t> </a:t>
            </a:r>
            <a:r>
              <a:rPr dirty="0" sz="3000" spc="55">
                <a:latin typeface="Microsoft JhengHei UI"/>
                <a:cs typeface="Microsoft JhengHei UI"/>
              </a:rPr>
              <a:t>端⼝；</a:t>
            </a:r>
            <a:endParaRPr sz="3000">
              <a:latin typeface="Microsoft JhengHei UI"/>
              <a:cs typeface="Microsoft JhengHei UI"/>
            </a:endParaRPr>
          </a:p>
          <a:p>
            <a:pPr marL="425450">
              <a:lnSpc>
                <a:spcPct val="100000"/>
              </a:lnSpc>
              <a:spcBef>
                <a:spcPts val="1545"/>
              </a:spcBef>
            </a:pPr>
            <a:r>
              <a:rPr dirty="0" sz="3000" spc="55">
                <a:latin typeface="Microsoft JhengHei UI"/>
                <a:cs typeface="Microsoft JhengHei UI"/>
              </a:rPr>
              <a:t>联机协议，类似在</a:t>
            </a:r>
            <a:r>
              <a:rPr dirty="0" sz="3000" spc="55">
                <a:solidFill>
                  <a:srgbClr val="FF2600"/>
                </a:solidFill>
                <a:latin typeface="Microsoft JhengHei UI"/>
                <a:cs typeface="Microsoft JhengHei UI"/>
              </a:rPr>
              <a:t>本地操作</a:t>
            </a:r>
            <a:r>
              <a:rPr dirty="0" sz="3000" spc="55">
                <a:latin typeface="Microsoft JhengHei UI"/>
                <a:cs typeface="Microsoft JhengHei UI"/>
              </a:rPr>
              <a:t>（可创建管理⽂件夹）；</a:t>
            </a:r>
            <a:endParaRPr sz="3000">
              <a:latin typeface="Microsoft JhengHei UI"/>
              <a:cs typeface="Microsoft JhengHei UI"/>
            </a:endParaRPr>
          </a:p>
          <a:p>
            <a:pPr marL="425450" marR="5080">
              <a:lnSpc>
                <a:spcPts val="5140"/>
              </a:lnSpc>
              <a:spcBef>
                <a:spcPts val="335"/>
              </a:spcBef>
            </a:pPr>
            <a:r>
              <a:rPr dirty="0" sz="3000" spc="55">
                <a:latin typeface="Microsoft JhengHei UI"/>
                <a:cs typeface="Microsoft JhengHei UI"/>
              </a:rPr>
              <a:t>连</a:t>
            </a:r>
            <a:r>
              <a:rPr dirty="0" sz="3000" spc="0">
                <a:latin typeface="Microsoft JhengHei UI"/>
                <a:cs typeface="Microsoft JhengHei UI"/>
              </a:rPr>
              <a:t>接</a:t>
            </a:r>
            <a:r>
              <a:rPr dirty="0" sz="3000" spc="250">
                <a:latin typeface="Microsoft JhengHei UI"/>
                <a:cs typeface="Microsoft JhengHei UI"/>
              </a:rPr>
              <a:t> </a:t>
            </a:r>
            <a:r>
              <a:rPr dirty="0" sz="3000" spc="40">
                <a:latin typeface="Arial"/>
                <a:cs typeface="Arial"/>
              </a:rPr>
              <a:t>IAMP</a:t>
            </a:r>
            <a:r>
              <a:rPr dirty="0" sz="3000" spc="105"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FF2600"/>
                </a:solidFill>
                <a:latin typeface="Microsoft JhengHei UI"/>
                <a:cs typeface="Microsoft JhengHei UI"/>
              </a:rPr>
              <a:t>仅下载邮件⾸部</a:t>
            </a:r>
            <a:r>
              <a:rPr dirty="0" sz="3000" spc="55">
                <a:latin typeface="Microsoft JhengHei UI"/>
                <a:cs typeface="Microsoft JhengHei UI"/>
              </a:rPr>
              <a:t>，打开邮件后传送⾄客户⽤户代理；  允许收信⼈只读取邮件中的某⼀个部分；</a:t>
            </a:r>
            <a:endParaRPr sz="3000">
              <a:latin typeface="Microsoft JhengHei UI"/>
              <a:cs typeface="Microsoft JhengHei UI"/>
            </a:endParaRPr>
          </a:p>
          <a:p>
            <a:pPr marL="425450">
              <a:lnSpc>
                <a:spcPct val="100000"/>
              </a:lnSpc>
              <a:spcBef>
                <a:spcPts val="1019"/>
              </a:spcBef>
            </a:pPr>
            <a:r>
              <a:rPr dirty="0" sz="3000" spc="55">
                <a:latin typeface="Microsoft JhengHei UI"/>
                <a:cs typeface="Microsoft JhengHei UI"/>
              </a:rPr>
              <a:t>⽤户可以搜索邮件内容。</a:t>
            </a:r>
            <a:endParaRPr sz="30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4909" y="8154728"/>
            <a:ext cx="11795125" cy="1357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⽤户可以在不同的地⽅使⽤不同的计算机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随时</a:t>
            </a:r>
            <a:r>
              <a:rPr dirty="0" sz="3100" spc="80">
                <a:latin typeface="Microsoft JhengHei UI"/>
                <a:cs typeface="Microsoft JhengHei UI"/>
              </a:rPr>
              <a:t>上⽹阅读和处理⾃⼰ 在邮件服务器中的邮件。</a:t>
            </a:r>
            <a:endParaRPr sz="31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0802" y="715916"/>
            <a:ext cx="47828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</a:t>
            </a:r>
            <a:r>
              <a:rPr dirty="0" spc="0">
                <a:latin typeface="Arial"/>
                <a:cs typeface="Arial"/>
              </a:rPr>
              <a:t>O</a:t>
            </a:r>
            <a:r>
              <a:rPr dirty="0" spc="5">
                <a:latin typeface="Arial"/>
                <a:cs typeface="Arial"/>
              </a:rPr>
              <a:t>P3</a:t>
            </a:r>
            <a:r>
              <a:rPr dirty="0" spc="10"/>
              <a:t>和</a:t>
            </a:r>
            <a:r>
              <a:rPr dirty="0" spc="0">
                <a:latin typeface="Arial"/>
                <a:cs typeface="Arial"/>
              </a:rPr>
              <a:t>IMA</a:t>
            </a:r>
            <a:r>
              <a:rPr dirty="0" spc="5">
                <a:latin typeface="Arial"/>
                <a:cs typeface="Arial"/>
              </a:rPr>
              <a:t>P</a:t>
            </a:r>
            <a:r>
              <a:rPr dirty="0" spc="10"/>
              <a:t>⽐较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79898" y="3146501"/>
          <a:ext cx="12682220" cy="5979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330"/>
                <a:gridCol w="4761230"/>
                <a:gridCol w="3587750"/>
                <a:gridCol w="2186304"/>
              </a:tblGrid>
              <a:tr h="89090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操作位置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25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操作内容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25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dirty="0" sz="24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305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305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收件箱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324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阅读、标记、移动、删除邮件等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324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客户端与邮箱更新同步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324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仅在客户端内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324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发件箱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保存到已发送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客户端与邮箱更新同步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仅在客户端内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创建⽂件夹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新建⾃定义的⽂件夹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客户端与邮箱更新同步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仅在客户端内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草稿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保存草稿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客户端与邮箱更新同步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仅在客户端内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垃圾⽂件夹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接收并移⼊垃圾⽂件夹的邮件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⽀持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不⽀持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⼴告邮件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接收并移⼊⼴告邮件夹的邮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⽀持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不⽀持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216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21731" y="715916"/>
            <a:ext cx="52609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POP3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"/>
              <a:t>和</a:t>
            </a:r>
            <a:r>
              <a:rPr dirty="0" spc="100"/>
              <a:t> </a:t>
            </a:r>
            <a:r>
              <a:rPr dirty="0" spc="0">
                <a:latin typeface="Arial"/>
                <a:cs typeface="Arial"/>
              </a:rPr>
              <a:t>IMAP</a:t>
            </a:r>
            <a:r>
              <a:rPr dirty="0" spc="-110">
                <a:latin typeface="Arial"/>
                <a:cs typeface="Arial"/>
              </a:rPr>
              <a:t> </a:t>
            </a:r>
            <a:r>
              <a:rPr dirty="0" spc="10"/>
              <a:t>⽐较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36641" y="3609106"/>
            <a:ext cx="887685" cy="1413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189047" y="4494777"/>
            <a:ext cx="3975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@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68204" y="3765260"/>
            <a:ext cx="2905125" cy="1101725"/>
          </a:xfrm>
          <a:custGeom>
            <a:avLst/>
            <a:gdLst/>
            <a:ahLst/>
            <a:cxnLst/>
            <a:rect l="l" t="t" r="r" b="b"/>
            <a:pathLst>
              <a:path w="2905125" h="1101725">
                <a:moveTo>
                  <a:pt x="1323883" y="101507"/>
                </a:moveTo>
                <a:lnTo>
                  <a:pt x="1366600" y="84267"/>
                </a:lnTo>
                <a:lnTo>
                  <a:pt x="1425870" y="64352"/>
                </a:lnTo>
                <a:lnTo>
                  <a:pt x="1464672" y="53473"/>
                </a:lnTo>
                <a:lnTo>
                  <a:pt x="1505965" y="43332"/>
                </a:lnTo>
                <a:lnTo>
                  <a:pt x="1549216" y="34204"/>
                </a:lnTo>
                <a:lnTo>
                  <a:pt x="1594426" y="25999"/>
                </a:lnTo>
                <a:lnTo>
                  <a:pt x="1641415" y="18808"/>
                </a:lnTo>
                <a:lnTo>
                  <a:pt x="1690184" y="12630"/>
                </a:lnTo>
                <a:lnTo>
                  <a:pt x="1740733" y="7652"/>
                </a:lnTo>
                <a:lnTo>
                  <a:pt x="1811217" y="2858"/>
                </a:lnTo>
                <a:lnTo>
                  <a:pt x="1882056" y="368"/>
                </a:lnTo>
                <a:lnTo>
                  <a:pt x="1917120" y="0"/>
                </a:lnTo>
                <a:lnTo>
                  <a:pt x="1952006" y="276"/>
                </a:lnTo>
                <a:lnTo>
                  <a:pt x="2020354" y="2489"/>
                </a:lnTo>
                <a:lnTo>
                  <a:pt x="2086565" y="7006"/>
                </a:lnTo>
                <a:lnTo>
                  <a:pt x="2150286" y="13645"/>
                </a:lnTo>
                <a:lnTo>
                  <a:pt x="2211336" y="22219"/>
                </a:lnTo>
                <a:lnTo>
                  <a:pt x="2268827" y="32821"/>
                </a:lnTo>
                <a:lnTo>
                  <a:pt x="2322935" y="45360"/>
                </a:lnTo>
                <a:lnTo>
                  <a:pt x="2372594" y="59466"/>
                </a:lnTo>
                <a:lnTo>
                  <a:pt x="2417803" y="75416"/>
                </a:lnTo>
                <a:lnTo>
                  <a:pt x="2458207" y="92933"/>
                </a:lnTo>
                <a:lnTo>
                  <a:pt x="2493271" y="111926"/>
                </a:lnTo>
                <a:lnTo>
                  <a:pt x="2534386" y="142904"/>
                </a:lnTo>
                <a:lnTo>
                  <a:pt x="2561263" y="176647"/>
                </a:lnTo>
                <a:lnTo>
                  <a:pt x="2568560" y="193796"/>
                </a:lnTo>
                <a:lnTo>
                  <a:pt x="2569450" y="196470"/>
                </a:lnTo>
                <a:lnTo>
                  <a:pt x="2572120" y="212327"/>
                </a:lnTo>
                <a:lnTo>
                  <a:pt x="2572298" y="214909"/>
                </a:lnTo>
                <a:lnTo>
                  <a:pt x="2572298" y="220164"/>
                </a:lnTo>
                <a:lnTo>
                  <a:pt x="2572120" y="222838"/>
                </a:lnTo>
                <a:lnTo>
                  <a:pt x="2571942" y="225419"/>
                </a:lnTo>
                <a:lnTo>
                  <a:pt x="2571586" y="228093"/>
                </a:lnTo>
                <a:lnTo>
                  <a:pt x="2571230" y="230674"/>
                </a:lnTo>
                <a:lnTo>
                  <a:pt x="2574968" y="230674"/>
                </a:lnTo>
                <a:lnTo>
                  <a:pt x="2578705" y="230582"/>
                </a:lnTo>
                <a:lnTo>
                  <a:pt x="2586181" y="230582"/>
                </a:lnTo>
                <a:lnTo>
                  <a:pt x="2589919" y="230674"/>
                </a:lnTo>
                <a:lnTo>
                  <a:pt x="2593835" y="230674"/>
                </a:lnTo>
                <a:lnTo>
                  <a:pt x="2605048" y="230951"/>
                </a:lnTo>
                <a:lnTo>
                  <a:pt x="2608786" y="231135"/>
                </a:lnTo>
                <a:lnTo>
                  <a:pt x="2612701" y="231228"/>
                </a:lnTo>
                <a:lnTo>
                  <a:pt x="2616261" y="231412"/>
                </a:lnTo>
                <a:lnTo>
                  <a:pt x="2620177" y="231596"/>
                </a:lnTo>
                <a:lnTo>
                  <a:pt x="2623915" y="231873"/>
                </a:lnTo>
                <a:lnTo>
                  <a:pt x="2667344" y="236206"/>
                </a:lnTo>
                <a:lnTo>
                  <a:pt x="2717538" y="245518"/>
                </a:lnTo>
                <a:lnTo>
                  <a:pt x="2762747" y="258886"/>
                </a:lnTo>
                <a:lnTo>
                  <a:pt x="2802794" y="275758"/>
                </a:lnTo>
                <a:lnTo>
                  <a:pt x="2836790" y="295949"/>
                </a:lnTo>
                <a:lnTo>
                  <a:pt x="2872031" y="327112"/>
                </a:lnTo>
                <a:lnTo>
                  <a:pt x="2894992" y="362423"/>
                </a:lnTo>
                <a:lnTo>
                  <a:pt x="2904604" y="400592"/>
                </a:lnTo>
                <a:lnTo>
                  <a:pt x="2904781" y="410549"/>
                </a:lnTo>
                <a:lnTo>
                  <a:pt x="2904070" y="420598"/>
                </a:lnTo>
                <a:lnTo>
                  <a:pt x="2891611" y="461626"/>
                </a:lnTo>
                <a:lnTo>
                  <a:pt x="2867938" y="497306"/>
                </a:lnTo>
                <a:lnTo>
                  <a:pt x="2834477" y="530035"/>
                </a:lnTo>
                <a:lnTo>
                  <a:pt x="2801726" y="553638"/>
                </a:lnTo>
                <a:lnTo>
                  <a:pt x="2753847" y="579637"/>
                </a:lnTo>
                <a:lnTo>
                  <a:pt x="2711130" y="597154"/>
                </a:lnTo>
                <a:lnTo>
                  <a:pt x="2665386" y="611721"/>
                </a:lnTo>
                <a:lnTo>
                  <a:pt x="2616795" y="622969"/>
                </a:lnTo>
                <a:lnTo>
                  <a:pt x="2604336" y="625182"/>
                </a:lnTo>
                <a:lnTo>
                  <a:pt x="2613235" y="629238"/>
                </a:lnTo>
                <a:lnTo>
                  <a:pt x="2653283" y="651366"/>
                </a:lnTo>
                <a:lnTo>
                  <a:pt x="2685499" y="676351"/>
                </a:lnTo>
                <a:lnTo>
                  <a:pt x="2712020" y="708988"/>
                </a:lnTo>
                <a:lnTo>
                  <a:pt x="2725547" y="750108"/>
                </a:lnTo>
                <a:lnTo>
                  <a:pt x="2725725" y="756100"/>
                </a:lnTo>
                <a:lnTo>
                  <a:pt x="2725725" y="762277"/>
                </a:lnTo>
                <a:lnTo>
                  <a:pt x="2715580" y="799248"/>
                </a:lnTo>
                <a:lnTo>
                  <a:pt x="2688881" y="836219"/>
                </a:lnTo>
                <a:lnTo>
                  <a:pt x="2659512" y="861388"/>
                </a:lnTo>
                <a:lnTo>
                  <a:pt x="2623203" y="884161"/>
                </a:lnTo>
                <a:lnTo>
                  <a:pt x="2580663" y="904167"/>
                </a:lnTo>
                <a:lnTo>
                  <a:pt x="2532784" y="921316"/>
                </a:lnTo>
                <a:lnTo>
                  <a:pt x="2480456" y="935145"/>
                </a:lnTo>
                <a:lnTo>
                  <a:pt x="2424746" y="945563"/>
                </a:lnTo>
                <a:lnTo>
                  <a:pt x="2385944" y="950358"/>
                </a:lnTo>
                <a:lnTo>
                  <a:pt x="2346074" y="953492"/>
                </a:lnTo>
                <a:lnTo>
                  <a:pt x="2305671" y="954967"/>
                </a:lnTo>
                <a:lnTo>
                  <a:pt x="2285202" y="954875"/>
                </a:lnTo>
                <a:lnTo>
                  <a:pt x="2244086" y="953400"/>
                </a:lnTo>
                <a:lnTo>
                  <a:pt x="2214540" y="951095"/>
                </a:lnTo>
                <a:lnTo>
                  <a:pt x="2209912" y="950634"/>
                </a:lnTo>
                <a:lnTo>
                  <a:pt x="2205640" y="950173"/>
                </a:lnTo>
                <a:lnTo>
                  <a:pt x="2201013" y="949712"/>
                </a:lnTo>
                <a:lnTo>
                  <a:pt x="2196741" y="949159"/>
                </a:lnTo>
                <a:lnTo>
                  <a:pt x="2192469" y="948698"/>
                </a:lnTo>
                <a:lnTo>
                  <a:pt x="2188020" y="948145"/>
                </a:lnTo>
                <a:lnTo>
                  <a:pt x="2179477" y="947039"/>
                </a:lnTo>
                <a:lnTo>
                  <a:pt x="2175204" y="946301"/>
                </a:lnTo>
                <a:lnTo>
                  <a:pt x="2170932" y="945748"/>
                </a:lnTo>
                <a:lnTo>
                  <a:pt x="2166839" y="945102"/>
                </a:lnTo>
                <a:lnTo>
                  <a:pt x="2162567" y="944457"/>
                </a:lnTo>
                <a:lnTo>
                  <a:pt x="2158473" y="943720"/>
                </a:lnTo>
                <a:lnTo>
                  <a:pt x="2154202" y="942982"/>
                </a:lnTo>
                <a:lnTo>
                  <a:pt x="2141921" y="940769"/>
                </a:lnTo>
                <a:lnTo>
                  <a:pt x="2138005" y="940032"/>
                </a:lnTo>
                <a:lnTo>
                  <a:pt x="2133911" y="939110"/>
                </a:lnTo>
                <a:lnTo>
                  <a:pt x="2129995" y="938280"/>
                </a:lnTo>
                <a:lnTo>
                  <a:pt x="2125901" y="937450"/>
                </a:lnTo>
                <a:lnTo>
                  <a:pt x="2122163" y="936620"/>
                </a:lnTo>
                <a:lnTo>
                  <a:pt x="2118070" y="935791"/>
                </a:lnTo>
                <a:lnTo>
                  <a:pt x="2114332" y="934777"/>
                </a:lnTo>
                <a:lnTo>
                  <a:pt x="2110594" y="933855"/>
                </a:lnTo>
                <a:lnTo>
                  <a:pt x="2106679" y="932933"/>
                </a:lnTo>
                <a:lnTo>
                  <a:pt x="2102941" y="932011"/>
                </a:lnTo>
                <a:lnTo>
                  <a:pt x="2099026" y="930996"/>
                </a:lnTo>
                <a:lnTo>
                  <a:pt x="2095466" y="929982"/>
                </a:lnTo>
                <a:lnTo>
                  <a:pt x="2091549" y="928968"/>
                </a:lnTo>
                <a:lnTo>
                  <a:pt x="2094754" y="948053"/>
                </a:lnTo>
                <a:lnTo>
                  <a:pt x="2094576" y="951372"/>
                </a:lnTo>
                <a:lnTo>
                  <a:pt x="2094398" y="954506"/>
                </a:lnTo>
                <a:lnTo>
                  <a:pt x="2094041" y="957733"/>
                </a:lnTo>
                <a:lnTo>
                  <a:pt x="2093685" y="961052"/>
                </a:lnTo>
                <a:lnTo>
                  <a:pt x="2092973" y="964279"/>
                </a:lnTo>
                <a:lnTo>
                  <a:pt x="2091905" y="967598"/>
                </a:lnTo>
                <a:lnTo>
                  <a:pt x="2091015" y="970917"/>
                </a:lnTo>
                <a:lnTo>
                  <a:pt x="2066987" y="1009455"/>
                </a:lnTo>
                <a:lnTo>
                  <a:pt x="2035661" y="1034994"/>
                </a:lnTo>
                <a:lnTo>
                  <a:pt x="1995257" y="1057213"/>
                </a:lnTo>
                <a:lnTo>
                  <a:pt x="1959659" y="1071227"/>
                </a:lnTo>
                <a:lnTo>
                  <a:pt x="1920324" y="1082752"/>
                </a:lnTo>
                <a:lnTo>
                  <a:pt x="1877962" y="1091694"/>
                </a:lnTo>
                <a:lnTo>
                  <a:pt x="1833287" y="1097688"/>
                </a:lnTo>
                <a:lnTo>
                  <a:pt x="1786832" y="1100729"/>
                </a:lnTo>
                <a:lnTo>
                  <a:pt x="1770991" y="1101098"/>
                </a:lnTo>
                <a:lnTo>
                  <a:pt x="1755150" y="1101006"/>
                </a:lnTo>
                <a:lnTo>
                  <a:pt x="1739309" y="1100637"/>
                </a:lnTo>
                <a:lnTo>
                  <a:pt x="1723290" y="1099808"/>
                </a:lnTo>
                <a:lnTo>
                  <a:pt x="1707271" y="1098701"/>
                </a:lnTo>
                <a:lnTo>
                  <a:pt x="1698016" y="1097688"/>
                </a:lnTo>
                <a:lnTo>
                  <a:pt x="1688939" y="1096765"/>
                </a:lnTo>
                <a:lnTo>
                  <a:pt x="1645509" y="1090128"/>
                </a:lnTo>
                <a:lnTo>
                  <a:pt x="1621124" y="1084780"/>
                </a:lnTo>
                <a:lnTo>
                  <a:pt x="1613293" y="1082936"/>
                </a:lnTo>
                <a:lnTo>
                  <a:pt x="1576449" y="1071595"/>
                </a:lnTo>
                <a:lnTo>
                  <a:pt x="1537825" y="1055093"/>
                </a:lnTo>
                <a:lnTo>
                  <a:pt x="1532130" y="1052234"/>
                </a:lnTo>
                <a:lnTo>
                  <a:pt x="1497244" y="1029185"/>
                </a:lnTo>
                <a:lnTo>
                  <a:pt x="1489057" y="1021994"/>
                </a:lnTo>
                <a:lnTo>
                  <a:pt x="1478022" y="1025590"/>
                </a:lnTo>
                <a:lnTo>
                  <a:pt x="1431210" y="1038958"/>
                </a:lnTo>
                <a:lnTo>
                  <a:pt x="1393654" y="1047902"/>
                </a:lnTo>
                <a:lnTo>
                  <a:pt x="1380483" y="1050575"/>
                </a:lnTo>
                <a:lnTo>
                  <a:pt x="1367490" y="1053249"/>
                </a:lnTo>
                <a:lnTo>
                  <a:pt x="1326552" y="1060347"/>
                </a:lnTo>
                <a:lnTo>
                  <a:pt x="1269595" y="1068185"/>
                </a:lnTo>
                <a:lnTo>
                  <a:pt x="1254823" y="1069751"/>
                </a:lnTo>
                <a:lnTo>
                  <a:pt x="1240228" y="1071319"/>
                </a:lnTo>
                <a:lnTo>
                  <a:pt x="1195019" y="1074914"/>
                </a:lnTo>
                <a:lnTo>
                  <a:pt x="1148741" y="1077220"/>
                </a:lnTo>
                <a:lnTo>
                  <a:pt x="1101396" y="1078326"/>
                </a:lnTo>
                <a:lnTo>
                  <a:pt x="1085555" y="1078326"/>
                </a:lnTo>
                <a:lnTo>
                  <a:pt x="1037320" y="1077589"/>
                </a:lnTo>
                <a:lnTo>
                  <a:pt x="980719" y="1075007"/>
                </a:lnTo>
                <a:lnTo>
                  <a:pt x="926433" y="1070397"/>
                </a:lnTo>
                <a:lnTo>
                  <a:pt x="874282" y="1064220"/>
                </a:lnTo>
                <a:lnTo>
                  <a:pt x="825157" y="1056291"/>
                </a:lnTo>
                <a:lnTo>
                  <a:pt x="778880" y="1046887"/>
                </a:lnTo>
                <a:lnTo>
                  <a:pt x="735629" y="1036008"/>
                </a:lnTo>
                <a:lnTo>
                  <a:pt x="696115" y="1023930"/>
                </a:lnTo>
                <a:lnTo>
                  <a:pt x="659983" y="1010562"/>
                </a:lnTo>
                <a:lnTo>
                  <a:pt x="613528" y="988527"/>
                </a:lnTo>
                <a:lnTo>
                  <a:pt x="576506" y="964279"/>
                </a:lnTo>
                <a:lnTo>
                  <a:pt x="543756" y="929245"/>
                </a:lnTo>
                <a:lnTo>
                  <a:pt x="531653" y="891813"/>
                </a:lnTo>
                <a:lnTo>
                  <a:pt x="532187" y="882133"/>
                </a:lnTo>
                <a:lnTo>
                  <a:pt x="533967" y="872360"/>
                </a:lnTo>
                <a:lnTo>
                  <a:pt x="534145" y="871714"/>
                </a:lnTo>
                <a:lnTo>
                  <a:pt x="534501" y="871069"/>
                </a:lnTo>
                <a:lnTo>
                  <a:pt x="534679" y="870424"/>
                </a:lnTo>
                <a:lnTo>
                  <a:pt x="535035" y="868948"/>
                </a:lnTo>
                <a:lnTo>
                  <a:pt x="535213" y="868303"/>
                </a:lnTo>
                <a:lnTo>
                  <a:pt x="535569" y="867658"/>
                </a:lnTo>
                <a:lnTo>
                  <a:pt x="535747" y="867012"/>
                </a:lnTo>
                <a:lnTo>
                  <a:pt x="529161" y="868211"/>
                </a:lnTo>
                <a:lnTo>
                  <a:pt x="522754" y="869409"/>
                </a:lnTo>
                <a:lnTo>
                  <a:pt x="516168" y="870700"/>
                </a:lnTo>
                <a:lnTo>
                  <a:pt x="509404" y="871807"/>
                </a:lnTo>
                <a:lnTo>
                  <a:pt x="502641" y="872821"/>
                </a:lnTo>
                <a:lnTo>
                  <a:pt x="496055" y="873927"/>
                </a:lnTo>
                <a:lnTo>
                  <a:pt x="482528" y="875771"/>
                </a:lnTo>
                <a:lnTo>
                  <a:pt x="475586" y="876601"/>
                </a:lnTo>
                <a:lnTo>
                  <a:pt x="468823" y="877430"/>
                </a:lnTo>
                <a:lnTo>
                  <a:pt x="461881" y="878168"/>
                </a:lnTo>
                <a:lnTo>
                  <a:pt x="454940" y="878813"/>
                </a:lnTo>
                <a:lnTo>
                  <a:pt x="441057" y="879920"/>
                </a:lnTo>
                <a:lnTo>
                  <a:pt x="433937" y="880381"/>
                </a:lnTo>
                <a:lnTo>
                  <a:pt x="426995" y="880842"/>
                </a:lnTo>
                <a:lnTo>
                  <a:pt x="419876" y="881303"/>
                </a:lnTo>
                <a:lnTo>
                  <a:pt x="412578" y="881579"/>
                </a:lnTo>
                <a:lnTo>
                  <a:pt x="405637" y="881856"/>
                </a:lnTo>
                <a:lnTo>
                  <a:pt x="398517" y="882040"/>
                </a:lnTo>
                <a:lnTo>
                  <a:pt x="391220" y="882133"/>
                </a:lnTo>
                <a:lnTo>
                  <a:pt x="384100" y="882225"/>
                </a:lnTo>
                <a:lnTo>
                  <a:pt x="376980" y="882225"/>
                </a:lnTo>
                <a:lnTo>
                  <a:pt x="362385" y="882040"/>
                </a:lnTo>
                <a:lnTo>
                  <a:pt x="355088" y="881856"/>
                </a:lnTo>
                <a:lnTo>
                  <a:pt x="347968" y="881579"/>
                </a:lnTo>
                <a:lnTo>
                  <a:pt x="340671" y="881303"/>
                </a:lnTo>
                <a:lnTo>
                  <a:pt x="292080" y="877430"/>
                </a:lnTo>
                <a:lnTo>
                  <a:pt x="236547" y="869041"/>
                </a:lnTo>
                <a:lnTo>
                  <a:pt x="185642" y="857147"/>
                </a:lnTo>
                <a:lnTo>
                  <a:pt x="139899" y="841935"/>
                </a:lnTo>
                <a:lnTo>
                  <a:pt x="99673" y="823957"/>
                </a:lnTo>
                <a:lnTo>
                  <a:pt x="65499" y="803397"/>
                </a:lnTo>
                <a:lnTo>
                  <a:pt x="30258" y="772788"/>
                </a:lnTo>
                <a:lnTo>
                  <a:pt x="8009" y="739044"/>
                </a:lnTo>
                <a:lnTo>
                  <a:pt x="0" y="703180"/>
                </a:lnTo>
                <a:lnTo>
                  <a:pt x="355" y="693960"/>
                </a:lnTo>
                <a:lnTo>
                  <a:pt x="14239" y="652380"/>
                </a:lnTo>
                <a:lnTo>
                  <a:pt x="39157" y="620480"/>
                </a:lnTo>
                <a:lnTo>
                  <a:pt x="75289" y="591715"/>
                </a:lnTo>
                <a:lnTo>
                  <a:pt x="111065" y="571339"/>
                </a:lnTo>
                <a:lnTo>
                  <a:pt x="152358" y="553453"/>
                </a:lnTo>
                <a:lnTo>
                  <a:pt x="198101" y="538425"/>
                </a:lnTo>
                <a:lnTo>
                  <a:pt x="235123" y="529206"/>
                </a:lnTo>
                <a:lnTo>
                  <a:pt x="273925" y="521738"/>
                </a:lnTo>
                <a:lnTo>
                  <a:pt x="300801" y="517958"/>
                </a:lnTo>
                <a:lnTo>
                  <a:pt x="295283" y="513901"/>
                </a:lnTo>
                <a:lnTo>
                  <a:pt x="289944" y="509752"/>
                </a:lnTo>
                <a:lnTo>
                  <a:pt x="284782" y="505603"/>
                </a:lnTo>
                <a:lnTo>
                  <a:pt x="279976" y="501270"/>
                </a:lnTo>
                <a:lnTo>
                  <a:pt x="275171" y="497029"/>
                </a:lnTo>
                <a:lnTo>
                  <a:pt x="248650" y="465498"/>
                </a:lnTo>
                <a:lnTo>
                  <a:pt x="232453" y="426776"/>
                </a:lnTo>
                <a:lnTo>
                  <a:pt x="230139" y="406677"/>
                </a:lnTo>
                <a:lnTo>
                  <a:pt x="230139" y="401606"/>
                </a:lnTo>
                <a:lnTo>
                  <a:pt x="243667" y="354955"/>
                </a:lnTo>
                <a:lnTo>
                  <a:pt x="273391" y="315310"/>
                </a:lnTo>
                <a:lnTo>
                  <a:pt x="305429" y="288297"/>
                </a:lnTo>
                <a:lnTo>
                  <a:pt x="344764" y="263957"/>
                </a:lnTo>
                <a:lnTo>
                  <a:pt x="390686" y="242568"/>
                </a:lnTo>
                <a:lnTo>
                  <a:pt x="442124" y="224313"/>
                </a:lnTo>
                <a:lnTo>
                  <a:pt x="479324" y="214079"/>
                </a:lnTo>
                <a:lnTo>
                  <a:pt x="518126" y="205597"/>
                </a:lnTo>
                <a:lnTo>
                  <a:pt x="558707" y="198867"/>
                </a:lnTo>
                <a:lnTo>
                  <a:pt x="600535" y="193980"/>
                </a:lnTo>
                <a:lnTo>
                  <a:pt x="643608" y="190938"/>
                </a:lnTo>
                <a:lnTo>
                  <a:pt x="687393" y="190016"/>
                </a:lnTo>
                <a:lnTo>
                  <a:pt x="709286" y="190385"/>
                </a:lnTo>
                <a:lnTo>
                  <a:pt x="731713" y="191214"/>
                </a:lnTo>
                <a:lnTo>
                  <a:pt x="753783" y="192690"/>
                </a:lnTo>
                <a:lnTo>
                  <a:pt x="757521" y="193058"/>
                </a:lnTo>
                <a:lnTo>
                  <a:pt x="761437" y="193335"/>
                </a:lnTo>
                <a:lnTo>
                  <a:pt x="787601" y="196009"/>
                </a:lnTo>
                <a:lnTo>
                  <a:pt x="791339" y="196470"/>
                </a:lnTo>
                <a:lnTo>
                  <a:pt x="795077" y="196838"/>
                </a:lnTo>
                <a:lnTo>
                  <a:pt x="802196" y="197760"/>
                </a:lnTo>
                <a:lnTo>
                  <a:pt x="805934" y="198313"/>
                </a:lnTo>
                <a:lnTo>
                  <a:pt x="809494" y="198774"/>
                </a:lnTo>
                <a:lnTo>
                  <a:pt x="827293" y="201540"/>
                </a:lnTo>
                <a:lnTo>
                  <a:pt x="830853" y="202186"/>
                </a:lnTo>
                <a:lnTo>
                  <a:pt x="834234" y="202739"/>
                </a:lnTo>
                <a:lnTo>
                  <a:pt x="837616" y="203476"/>
                </a:lnTo>
                <a:lnTo>
                  <a:pt x="841176" y="204030"/>
                </a:lnTo>
                <a:lnTo>
                  <a:pt x="847940" y="205320"/>
                </a:lnTo>
                <a:lnTo>
                  <a:pt x="851499" y="205966"/>
                </a:lnTo>
                <a:lnTo>
                  <a:pt x="854703" y="206703"/>
                </a:lnTo>
                <a:lnTo>
                  <a:pt x="858263" y="207441"/>
                </a:lnTo>
                <a:lnTo>
                  <a:pt x="861467" y="208179"/>
                </a:lnTo>
                <a:lnTo>
                  <a:pt x="864849" y="208824"/>
                </a:lnTo>
                <a:lnTo>
                  <a:pt x="868230" y="209561"/>
                </a:lnTo>
                <a:lnTo>
                  <a:pt x="868408" y="209193"/>
                </a:lnTo>
                <a:lnTo>
                  <a:pt x="868586" y="208916"/>
                </a:lnTo>
                <a:lnTo>
                  <a:pt x="868586" y="208547"/>
                </a:lnTo>
                <a:lnTo>
                  <a:pt x="869120" y="207441"/>
                </a:lnTo>
                <a:lnTo>
                  <a:pt x="869298" y="206980"/>
                </a:lnTo>
                <a:lnTo>
                  <a:pt x="869298" y="206703"/>
                </a:lnTo>
                <a:lnTo>
                  <a:pt x="873036" y="198774"/>
                </a:lnTo>
                <a:lnTo>
                  <a:pt x="900980" y="161988"/>
                </a:lnTo>
                <a:lnTo>
                  <a:pt x="933196" y="135897"/>
                </a:lnTo>
                <a:lnTo>
                  <a:pt x="972532" y="113493"/>
                </a:lnTo>
                <a:lnTo>
                  <a:pt x="1017741" y="95330"/>
                </a:lnTo>
                <a:lnTo>
                  <a:pt x="1054763" y="84728"/>
                </a:lnTo>
                <a:lnTo>
                  <a:pt x="1093920" y="77075"/>
                </a:lnTo>
                <a:lnTo>
                  <a:pt x="1134324" y="72558"/>
                </a:lnTo>
                <a:lnTo>
                  <a:pt x="1161735" y="71359"/>
                </a:lnTo>
                <a:lnTo>
                  <a:pt x="1175617" y="71359"/>
                </a:lnTo>
                <a:lnTo>
                  <a:pt x="1189322" y="71820"/>
                </a:lnTo>
                <a:lnTo>
                  <a:pt x="1203384" y="72650"/>
                </a:lnTo>
                <a:lnTo>
                  <a:pt x="1207656" y="73019"/>
                </a:lnTo>
                <a:lnTo>
                  <a:pt x="1212105" y="73388"/>
                </a:lnTo>
                <a:lnTo>
                  <a:pt x="1216199" y="73849"/>
                </a:lnTo>
                <a:lnTo>
                  <a:pt x="1224742" y="74771"/>
                </a:lnTo>
                <a:lnTo>
                  <a:pt x="1228836" y="75324"/>
                </a:lnTo>
                <a:lnTo>
                  <a:pt x="1233109" y="75969"/>
                </a:lnTo>
                <a:lnTo>
                  <a:pt x="1237202" y="76522"/>
                </a:lnTo>
                <a:lnTo>
                  <a:pt x="1241296" y="77168"/>
                </a:lnTo>
                <a:lnTo>
                  <a:pt x="1245212" y="77813"/>
                </a:lnTo>
                <a:lnTo>
                  <a:pt x="1249305" y="78551"/>
                </a:lnTo>
                <a:lnTo>
                  <a:pt x="1253221" y="79288"/>
                </a:lnTo>
                <a:lnTo>
                  <a:pt x="1257314" y="80210"/>
                </a:lnTo>
                <a:lnTo>
                  <a:pt x="1261052" y="80948"/>
                </a:lnTo>
                <a:lnTo>
                  <a:pt x="1264790" y="81870"/>
                </a:lnTo>
                <a:lnTo>
                  <a:pt x="1268705" y="82699"/>
                </a:lnTo>
                <a:lnTo>
                  <a:pt x="1272443" y="83714"/>
                </a:lnTo>
                <a:lnTo>
                  <a:pt x="1276360" y="84636"/>
                </a:lnTo>
                <a:lnTo>
                  <a:pt x="1283479" y="86664"/>
                </a:lnTo>
                <a:lnTo>
                  <a:pt x="1287217" y="87770"/>
                </a:lnTo>
                <a:lnTo>
                  <a:pt x="1290599" y="88877"/>
                </a:lnTo>
                <a:lnTo>
                  <a:pt x="1294336" y="89983"/>
                </a:lnTo>
                <a:lnTo>
                  <a:pt x="1301100" y="92380"/>
                </a:lnTo>
                <a:lnTo>
                  <a:pt x="1304659" y="93579"/>
                </a:lnTo>
                <a:lnTo>
                  <a:pt x="1307863" y="94777"/>
                </a:lnTo>
                <a:lnTo>
                  <a:pt x="1311067" y="96160"/>
                </a:lnTo>
                <a:lnTo>
                  <a:pt x="1314450" y="97451"/>
                </a:lnTo>
                <a:lnTo>
                  <a:pt x="1317653" y="98834"/>
                </a:lnTo>
                <a:lnTo>
                  <a:pt x="1320857" y="100125"/>
                </a:lnTo>
                <a:lnTo>
                  <a:pt x="1323883" y="101507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136710" y="4101334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互联⽹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87317" y="3833808"/>
            <a:ext cx="1144960" cy="963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2204" y="4315809"/>
            <a:ext cx="1668145" cy="0"/>
          </a:xfrm>
          <a:custGeom>
            <a:avLst/>
            <a:gdLst/>
            <a:ahLst/>
            <a:cxnLst/>
            <a:rect l="l" t="t" r="r" b="b"/>
            <a:pathLst>
              <a:path w="1668145" h="0">
                <a:moveTo>
                  <a:pt x="0" y="0"/>
                </a:moveTo>
                <a:lnTo>
                  <a:pt x="166774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41477" y="4315809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 h="0">
                <a:moveTo>
                  <a:pt x="0" y="0"/>
                </a:moveTo>
                <a:lnTo>
                  <a:pt x="209508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57008" y="3985522"/>
            <a:ext cx="552980" cy="347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83257" y="4059272"/>
            <a:ext cx="552980" cy="3472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09508" y="4133021"/>
            <a:ext cx="552980" cy="34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959147" y="3837636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整个邮件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151457" y="7241255"/>
            <a:ext cx="887685" cy="14134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203863" y="8126925"/>
            <a:ext cx="3975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@</a:t>
            </a:r>
            <a:endParaRPr sz="28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183031" y="7417792"/>
            <a:ext cx="2905125" cy="1101725"/>
          </a:xfrm>
          <a:custGeom>
            <a:avLst/>
            <a:gdLst/>
            <a:ahLst/>
            <a:cxnLst/>
            <a:rect l="l" t="t" r="r" b="b"/>
            <a:pathLst>
              <a:path w="2905125" h="1101725">
                <a:moveTo>
                  <a:pt x="1323883" y="101507"/>
                </a:moveTo>
                <a:lnTo>
                  <a:pt x="1366600" y="84267"/>
                </a:lnTo>
                <a:lnTo>
                  <a:pt x="1425870" y="64352"/>
                </a:lnTo>
                <a:lnTo>
                  <a:pt x="1464672" y="53473"/>
                </a:lnTo>
                <a:lnTo>
                  <a:pt x="1505965" y="43332"/>
                </a:lnTo>
                <a:lnTo>
                  <a:pt x="1549216" y="34204"/>
                </a:lnTo>
                <a:lnTo>
                  <a:pt x="1594426" y="25999"/>
                </a:lnTo>
                <a:lnTo>
                  <a:pt x="1641415" y="18808"/>
                </a:lnTo>
                <a:lnTo>
                  <a:pt x="1690184" y="12630"/>
                </a:lnTo>
                <a:lnTo>
                  <a:pt x="1740733" y="7652"/>
                </a:lnTo>
                <a:lnTo>
                  <a:pt x="1811217" y="2858"/>
                </a:lnTo>
                <a:lnTo>
                  <a:pt x="1882056" y="368"/>
                </a:lnTo>
                <a:lnTo>
                  <a:pt x="1917120" y="0"/>
                </a:lnTo>
                <a:lnTo>
                  <a:pt x="1952006" y="276"/>
                </a:lnTo>
                <a:lnTo>
                  <a:pt x="2020354" y="2489"/>
                </a:lnTo>
                <a:lnTo>
                  <a:pt x="2086565" y="7006"/>
                </a:lnTo>
                <a:lnTo>
                  <a:pt x="2150286" y="13645"/>
                </a:lnTo>
                <a:lnTo>
                  <a:pt x="2211336" y="22219"/>
                </a:lnTo>
                <a:lnTo>
                  <a:pt x="2268827" y="32821"/>
                </a:lnTo>
                <a:lnTo>
                  <a:pt x="2322935" y="45360"/>
                </a:lnTo>
                <a:lnTo>
                  <a:pt x="2372594" y="59466"/>
                </a:lnTo>
                <a:lnTo>
                  <a:pt x="2417803" y="75416"/>
                </a:lnTo>
                <a:lnTo>
                  <a:pt x="2458207" y="92933"/>
                </a:lnTo>
                <a:lnTo>
                  <a:pt x="2493271" y="111926"/>
                </a:lnTo>
                <a:lnTo>
                  <a:pt x="2534386" y="142904"/>
                </a:lnTo>
                <a:lnTo>
                  <a:pt x="2561263" y="176647"/>
                </a:lnTo>
                <a:lnTo>
                  <a:pt x="2568560" y="193796"/>
                </a:lnTo>
                <a:lnTo>
                  <a:pt x="2569450" y="196470"/>
                </a:lnTo>
                <a:lnTo>
                  <a:pt x="2572120" y="212327"/>
                </a:lnTo>
                <a:lnTo>
                  <a:pt x="2572298" y="214909"/>
                </a:lnTo>
                <a:lnTo>
                  <a:pt x="2572298" y="220164"/>
                </a:lnTo>
                <a:lnTo>
                  <a:pt x="2572120" y="222838"/>
                </a:lnTo>
                <a:lnTo>
                  <a:pt x="2571942" y="225419"/>
                </a:lnTo>
                <a:lnTo>
                  <a:pt x="2571586" y="228093"/>
                </a:lnTo>
                <a:lnTo>
                  <a:pt x="2571230" y="230674"/>
                </a:lnTo>
                <a:lnTo>
                  <a:pt x="2574968" y="230674"/>
                </a:lnTo>
                <a:lnTo>
                  <a:pt x="2578705" y="230582"/>
                </a:lnTo>
                <a:lnTo>
                  <a:pt x="2586181" y="230582"/>
                </a:lnTo>
                <a:lnTo>
                  <a:pt x="2589919" y="230674"/>
                </a:lnTo>
                <a:lnTo>
                  <a:pt x="2593835" y="230674"/>
                </a:lnTo>
                <a:lnTo>
                  <a:pt x="2605048" y="230951"/>
                </a:lnTo>
                <a:lnTo>
                  <a:pt x="2608786" y="231135"/>
                </a:lnTo>
                <a:lnTo>
                  <a:pt x="2612701" y="231228"/>
                </a:lnTo>
                <a:lnTo>
                  <a:pt x="2616261" y="231412"/>
                </a:lnTo>
                <a:lnTo>
                  <a:pt x="2620177" y="231596"/>
                </a:lnTo>
                <a:lnTo>
                  <a:pt x="2623915" y="231873"/>
                </a:lnTo>
                <a:lnTo>
                  <a:pt x="2667344" y="236206"/>
                </a:lnTo>
                <a:lnTo>
                  <a:pt x="2717538" y="245518"/>
                </a:lnTo>
                <a:lnTo>
                  <a:pt x="2762747" y="258886"/>
                </a:lnTo>
                <a:lnTo>
                  <a:pt x="2802794" y="275758"/>
                </a:lnTo>
                <a:lnTo>
                  <a:pt x="2836790" y="295949"/>
                </a:lnTo>
                <a:lnTo>
                  <a:pt x="2872031" y="327112"/>
                </a:lnTo>
                <a:lnTo>
                  <a:pt x="2894992" y="362423"/>
                </a:lnTo>
                <a:lnTo>
                  <a:pt x="2904604" y="400592"/>
                </a:lnTo>
                <a:lnTo>
                  <a:pt x="2904781" y="410549"/>
                </a:lnTo>
                <a:lnTo>
                  <a:pt x="2904070" y="420598"/>
                </a:lnTo>
                <a:lnTo>
                  <a:pt x="2891611" y="461626"/>
                </a:lnTo>
                <a:lnTo>
                  <a:pt x="2867938" y="497306"/>
                </a:lnTo>
                <a:lnTo>
                  <a:pt x="2834477" y="530035"/>
                </a:lnTo>
                <a:lnTo>
                  <a:pt x="2801726" y="553638"/>
                </a:lnTo>
                <a:lnTo>
                  <a:pt x="2753847" y="579637"/>
                </a:lnTo>
                <a:lnTo>
                  <a:pt x="2711130" y="597154"/>
                </a:lnTo>
                <a:lnTo>
                  <a:pt x="2665386" y="611721"/>
                </a:lnTo>
                <a:lnTo>
                  <a:pt x="2616795" y="622969"/>
                </a:lnTo>
                <a:lnTo>
                  <a:pt x="2604336" y="625182"/>
                </a:lnTo>
                <a:lnTo>
                  <a:pt x="2613235" y="629238"/>
                </a:lnTo>
                <a:lnTo>
                  <a:pt x="2653283" y="651366"/>
                </a:lnTo>
                <a:lnTo>
                  <a:pt x="2685499" y="676351"/>
                </a:lnTo>
                <a:lnTo>
                  <a:pt x="2712020" y="708988"/>
                </a:lnTo>
                <a:lnTo>
                  <a:pt x="2725547" y="750108"/>
                </a:lnTo>
                <a:lnTo>
                  <a:pt x="2725725" y="756100"/>
                </a:lnTo>
                <a:lnTo>
                  <a:pt x="2725725" y="762277"/>
                </a:lnTo>
                <a:lnTo>
                  <a:pt x="2715580" y="799248"/>
                </a:lnTo>
                <a:lnTo>
                  <a:pt x="2688881" y="836219"/>
                </a:lnTo>
                <a:lnTo>
                  <a:pt x="2659512" y="861388"/>
                </a:lnTo>
                <a:lnTo>
                  <a:pt x="2623203" y="884161"/>
                </a:lnTo>
                <a:lnTo>
                  <a:pt x="2580663" y="904167"/>
                </a:lnTo>
                <a:lnTo>
                  <a:pt x="2532784" y="921316"/>
                </a:lnTo>
                <a:lnTo>
                  <a:pt x="2480456" y="935145"/>
                </a:lnTo>
                <a:lnTo>
                  <a:pt x="2424746" y="945563"/>
                </a:lnTo>
                <a:lnTo>
                  <a:pt x="2385944" y="950358"/>
                </a:lnTo>
                <a:lnTo>
                  <a:pt x="2346074" y="953492"/>
                </a:lnTo>
                <a:lnTo>
                  <a:pt x="2305671" y="954967"/>
                </a:lnTo>
                <a:lnTo>
                  <a:pt x="2285202" y="954875"/>
                </a:lnTo>
                <a:lnTo>
                  <a:pt x="2244086" y="953400"/>
                </a:lnTo>
                <a:lnTo>
                  <a:pt x="2214540" y="951095"/>
                </a:lnTo>
                <a:lnTo>
                  <a:pt x="2209912" y="950634"/>
                </a:lnTo>
                <a:lnTo>
                  <a:pt x="2205640" y="950173"/>
                </a:lnTo>
                <a:lnTo>
                  <a:pt x="2201013" y="949712"/>
                </a:lnTo>
                <a:lnTo>
                  <a:pt x="2196741" y="949159"/>
                </a:lnTo>
                <a:lnTo>
                  <a:pt x="2192469" y="948698"/>
                </a:lnTo>
                <a:lnTo>
                  <a:pt x="2188020" y="948145"/>
                </a:lnTo>
                <a:lnTo>
                  <a:pt x="2179477" y="947039"/>
                </a:lnTo>
                <a:lnTo>
                  <a:pt x="2175204" y="946301"/>
                </a:lnTo>
                <a:lnTo>
                  <a:pt x="2170932" y="945748"/>
                </a:lnTo>
                <a:lnTo>
                  <a:pt x="2166839" y="945102"/>
                </a:lnTo>
                <a:lnTo>
                  <a:pt x="2162567" y="944457"/>
                </a:lnTo>
                <a:lnTo>
                  <a:pt x="2158473" y="943720"/>
                </a:lnTo>
                <a:lnTo>
                  <a:pt x="2154202" y="942982"/>
                </a:lnTo>
                <a:lnTo>
                  <a:pt x="2141921" y="940769"/>
                </a:lnTo>
                <a:lnTo>
                  <a:pt x="2138005" y="940032"/>
                </a:lnTo>
                <a:lnTo>
                  <a:pt x="2133911" y="939110"/>
                </a:lnTo>
                <a:lnTo>
                  <a:pt x="2129995" y="938280"/>
                </a:lnTo>
                <a:lnTo>
                  <a:pt x="2125901" y="937450"/>
                </a:lnTo>
                <a:lnTo>
                  <a:pt x="2122163" y="936620"/>
                </a:lnTo>
                <a:lnTo>
                  <a:pt x="2118070" y="935791"/>
                </a:lnTo>
                <a:lnTo>
                  <a:pt x="2114332" y="934777"/>
                </a:lnTo>
                <a:lnTo>
                  <a:pt x="2110594" y="933855"/>
                </a:lnTo>
                <a:lnTo>
                  <a:pt x="2106679" y="932933"/>
                </a:lnTo>
                <a:lnTo>
                  <a:pt x="2102941" y="932011"/>
                </a:lnTo>
                <a:lnTo>
                  <a:pt x="2099026" y="930996"/>
                </a:lnTo>
                <a:lnTo>
                  <a:pt x="2095466" y="929982"/>
                </a:lnTo>
                <a:lnTo>
                  <a:pt x="2091549" y="928968"/>
                </a:lnTo>
                <a:lnTo>
                  <a:pt x="2094754" y="948053"/>
                </a:lnTo>
                <a:lnTo>
                  <a:pt x="2094576" y="951372"/>
                </a:lnTo>
                <a:lnTo>
                  <a:pt x="2094398" y="954506"/>
                </a:lnTo>
                <a:lnTo>
                  <a:pt x="2094041" y="957733"/>
                </a:lnTo>
                <a:lnTo>
                  <a:pt x="2093685" y="961052"/>
                </a:lnTo>
                <a:lnTo>
                  <a:pt x="2092973" y="964279"/>
                </a:lnTo>
                <a:lnTo>
                  <a:pt x="2091905" y="967598"/>
                </a:lnTo>
                <a:lnTo>
                  <a:pt x="2091015" y="970917"/>
                </a:lnTo>
                <a:lnTo>
                  <a:pt x="2066987" y="1009455"/>
                </a:lnTo>
                <a:lnTo>
                  <a:pt x="2035661" y="1034994"/>
                </a:lnTo>
                <a:lnTo>
                  <a:pt x="1995257" y="1057213"/>
                </a:lnTo>
                <a:lnTo>
                  <a:pt x="1959659" y="1071227"/>
                </a:lnTo>
                <a:lnTo>
                  <a:pt x="1920324" y="1082752"/>
                </a:lnTo>
                <a:lnTo>
                  <a:pt x="1877962" y="1091694"/>
                </a:lnTo>
                <a:lnTo>
                  <a:pt x="1833287" y="1097688"/>
                </a:lnTo>
                <a:lnTo>
                  <a:pt x="1786832" y="1100729"/>
                </a:lnTo>
                <a:lnTo>
                  <a:pt x="1770991" y="1101098"/>
                </a:lnTo>
                <a:lnTo>
                  <a:pt x="1755150" y="1101006"/>
                </a:lnTo>
                <a:lnTo>
                  <a:pt x="1739309" y="1100637"/>
                </a:lnTo>
                <a:lnTo>
                  <a:pt x="1723290" y="1099808"/>
                </a:lnTo>
                <a:lnTo>
                  <a:pt x="1707271" y="1098701"/>
                </a:lnTo>
                <a:lnTo>
                  <a:pt x="1698016" y="1097688"/>
                </a:lnTo>
                <a:lnTo>
                  <a:pt x="1688939" y="1096765"/>
                </a:lnTo>
                <a:lnTo>
                  <a:pt x="1645509" y="1090128"/>
                </a:lnTo>
                <a:lnTo>
                  <a:pt x="1621124" y="1084780"/>
                </a:lnTo>
                <a:lnTo>
                  <a:pt x="1613293" y="1082936"/>
                </a:lnTo>
                <a:lnTo>
                  <a:pt x="1576449" y="1071595"/>
                </a:lnTo>
                <a:lnTo>
                  <a:pt x="1537825" y="1055093"/>
                </a:lnTo>
                <a:lnTo>
                  <a:pt x="1532130" y="1052234"/>
                </a:lnTo>
                <a:lnTo>
                  <a:pt x="1497244" y="1029185"/>
                </a:lnTo>
                <a:lnTo>
                  <a:pt x="1489057" y="1021994"/>
                </a:lnTo>
                <a:lnTo>
                  <a:pt x="1478022" y="1025590"/>
                </a:lnTo>
                <a:lnTo>
                  <a:pt x="1431210" y="1038958"/>
                </a:lnTo>
                <a:lnTo>
                  <a:pt x="1393654" y="1047902"/>
                </a:lnTo>
                <a:lnTo>
                  <a:pt x="1380483" y="1050575"/>
                </a:lnTo>
                <a:lnTo>
                  <a:pt x="1367490" y="1053249"/>
                </a:lnTo>
                <a:lnTo>
                  <a:pt x="1326552" y="1060347"/>
                </a:lnTo>
                <a:lnTo>
                  <a:pt x="1269595" y="1068185"/>
                </a:lnTo>
                <a:lnTo>
                  <a:pt x="1254823" y="1069751"/>
                </a:lnTo>
                <a:lnTo>
                  <a:pt x="1240228" y="1071319"/>
                </a:lnTo>
                <a:lnTo>
                  <a:pt x="1195019" y="1074914"/>
                </a:lnTo>
                <a:lnTo>
                  <a:pt x="1148741" y="1077220"/>
                </a:lnTo>
                <a:lnTo>
                  <a:pt x="1101396" y="1078326"/>
                </a:lnTo>
                <a:lnTo>
                  <a:pt x="1085555" y="1078326"/>
                </a:lnTo>
                <a:lnTo>
                  <a:pt x="1037320" y="1077589"/>
                </a:lnTo>
                <a:lnTo>
                  <a:pt x="980719" y="1075007"/>
                </a:lnTo>
                <a:lnTo>
                  <a:pt x="926433" y="1070397"/>
                </a:lnTo>
                <a:lnTo>
                  <a:pt x="874282" y="1064220"/>
                </a:lnTo>
                <a:lnTo>
                  <a:pt x="825157" y="1056291"/>
                </a:lnTo>
                <a:lnTo>
                  <a:pt x="778880" y="1046887"/>
                </a:lnTo>
                <a:lnTo>
                  <a:pt x="735629" y="1036008"/>
                </a:lnTo>
                <a:lnTo>
                  <a:pt x="696115" y="1023930"/>
                </a:lnTo>
                <a:lnTo>
                  <a:pt x="659983" y="1010562"/>
                </a:lnTo>
                <a:lnTo>
                  <a:pt x="613528" y="988527"/>
                </a:lnTo>
                <a:lnTo>
                  <a:pt x="576506" y="964279"/>
                </a:lnTo>
                <a:lnTo>
                  <a:pt x="543756" y="929245"/>
                </a:lnTo>
                <a:lnTo>
                  <a:pt x="531653" y="891813"/>
                </a:lnTo>
                <a:lnTo>
                  <a:pt x="532187" y="882133"/>
                </a:lnTo>
                <a:lnTo>
                  <a:pt x="533967" y="872360"/>
                </a:lnTo>
                <a:lnTo>
                  <a:pt x="534145" y="871714"/>
                </a:lnTo>
                <a:lnTo>
                  <a:pt x="534501" y="871069"/>
                </a:lnTo>
                <a:lnTo>
                  <a:pt x="534679" y="870424"/>
                </a:lnTo>
                <a:lnTo>
                  <a:pt x="535035" y="868948"/>
                </a:lnTo>
                <a:lnTo>
                  <a:pt x="535213" y="868303"/>
                </a:lnTo>
                <a:lnTo>
                  <a:pt x="535569" y="867658"/>
                </a:lnTo>
                <a:lnTo>
                  <a:pt x="535747" y="867012"/>
                </a:lnTo>
                <a:lnTo>
                  <a:pt x="529161" y="868211"/>
                </a:lnTo>
                <a:lnTo>
                  <a:pt x="522754" y="869409"/>
                </a:lnTo>
                <a:lnTo>
                  <a:pt x="516168" y="870700"/>
                </a:lnTo>
                <a:lnTo>
                  <a:pt x="509404" y="871807"/>
                </a:lnTo>
                <a:lnTo>
                  <a:pt x="502641" y="872821"/>
                </a:lnTo>
                <a:lnTo>
                  <a:pt x="496055" y="873927"/>
                </a:lnTo>
                <a:lnTo>
                  <a:pt x="482528" y="875771"/>
                </a:lnTo>
                <a:lnTo>
                  <a:pt x="475586" y="876601"/>
                </a:lnTo>
                <a:lnTo>
                  <a:pt x="468823" y="877430"/>
                </a:lnTo>
                <a:lnTo>
                  <a:pt x="461881" y="878168"/>
                </a:lnTo>
                <a:lnTo>
                  <a:pt x="454940" y="878813"/>
                </a:lnTo>
                <a:lnTo>
                  <a:pt x="441057" y="879920"/>
                </a:lnTo>
                <a:lnTo>
                  <a:pt x="433937" y="880381"/>
                </a:lnTo>
                <a:lnTo>
                  <a:pt x="426995" y="880842"/>
                </a:lnTo>
                <a:lnTo>
                  <a:pt x="419876" y="881303"/>
                </a:lnTo>
                <a:lnTo>
                  <a:pt x="412578" y="881579"/>
                </a:lnTo>
                <a:lnTo>
                  <a:pt x="405637" y="881856"/>
                </a:lnTo>
                <a:lnTo>
                  <a:pt x="398517" y="882040"/>
                </a:lnTo>
                <a:lnTo>
                  <a:pt x="391220" y="882133"/>
                </a:lnTo>
                <a:lnTo>
                  <a:pt x="384100" y="882225"/>
                </a:lnTo>
                <a:lnTo>
                  <a:pt x="376980" y="882225"/>
                </a:lnTo>
                <a:lnTo>
                  <a:pt x="362385" y="882040"/>
                </a:lnTo>
                <a:lnTo>
                  <a:pt x="355088" y="881856"/>
                </a:lnTo>
                <a:lnTo>
                  <a:pt x="347968" y="881579"/>
                </a:lnTo>
                <a:lnTo>
                  <a:pt x="340671" y="881303"/>
                </a:lnTo>
                <a:lnTo>
                  <a:pt x="292080" y="877430"/>
                </a:lnTo>
                <a:lnTo>
                  <a:pt x="236547" y="869041"/>
                </a:lnTo>
                <a:lnTo>
                  <a:pt x="185642" y="857147"/>
                </a:lnTo>
                <a:lnTo>
                  <a:pt x="139899" y="841935"/>
                </a:lnTo>
                <a:lnTo>
                  <a:pt x="99673" y="823957"/>
                </a:lnTo>
                <a:lnTo>
                  <a:pt x="65499" y="803397"/>
                </a:lnTo>
                <a:lnTo>
                  <a:pt x="30258" y="772788"/>
                </a:lnTo>
                <a:lnTo>
                  <a:pt x="8009" y="739044"/>
                </a:lnTo>
                <a:lnTo>
                  <a:pt x="0" y="703180"/>
                </a:lnTo>
                <a:lnTo>
                  <a:pt x="355" y="693960"/>
                </a:lnTo>
                <a:lnTo>
                  <a:pt x="14239" y="652380"/>
                </a:lnTo>
                <a:lnTo>
                  <a:pt x="39157" y="620480"/>
                </a:lnTo>
                <a:lnTo>
                  <a:pt x="75289" y="591715"/>
                </a:lnTo>
                <a:lnTo>
                  <a:pt x="111065" y="571339"/>
                </a:lnTo>
                <a:lnTo>
                  <a:pt x="152358" y="553453"/>
                </a:lnTo>
                <a:lnTo>
                  <a:pt x="198101" y="538425"/>
                </a:lnTo>
                <a:lnTo>
                  <a:pt x="235123" y="529206"/>
                </a:lnTo>
                <a:lnTo>
                  <a:pt x="273925" y="521738"/>
                </a:lnTo>
                <a:lnTo>
                  <a:pt x="300801" y="517958"/>
                </a:lnTo>
                <a:lnTo>
                  <a:pt x="295283" y="513901"/>
                </a:lnTo>
                <a:lnTo>
                  <a:pt x="289944" y="509752"/>
                </a:lnTo>
                <a:lnTo>
                  <a:pt x="284782" y="505603"/>
                </a:lnTo>
                <a:lnTo>
                  <a:pt x="279976" y="501270"/>
                </a:lnTo>
                <a:lnTo>
                  <a:pt x="275171" y="497029"/>
                </a:lnTo>
                <a:lnTo>
                  <a:pt x="248650" y="465498"/>
                </a:lnTo>
                <a:lnTo>
                  <a:pt x="232453" y="426776"/>
                </a:lnTo>
                <a:lnTo>
                  <a:pt x="230139" y="406677"/>
                </a:lnTo>
                <a:lnTo>
                  <a:pt x="230139" y="401606"/>
                </a:lnTo>
                <a:lnTo>
                  <a:pt x="243667" y="354955"/>
                </a:lnTo>
                <a:lnTo>
                  <a:pt x="273391" y="315310"/>
                </a:lnTo>
                <a:lnTo>
                  <a:pt x="305429" y="288297"/>
                </a:lnTo>
                <a:lnTo>
                  <a:pt x="344764" y="263957"/>
                </a:lnTo>
                <a:lnTo>
                  <a:pt x="390686" y="242568"/>
                </a:lnTo>
                <a:lnTo>
                  <a:pt x="442124" y="224313"/>
                </a:lnTo>
                <a:lnTo>
                  <a:pt x="479324" y="214079"/>
                </a:lnTo>
                <a:lnTo>
                  <a:pt x="518126" y="205597"/>
                </a:lnTo>
                <a:lnTo>
                  <a:pt x="558707" y="198867"/>
                </a:lnTo>
                <a:lnTo>
                  <a:pt x="600535" y="193980"/>
                </a:lnTo>
                <a:lnTo>
                  <a:pt x="643608" y="190938"/>
                </a:lnTo>
                <a:lnTo>
                  <a:pt x="687393" y="190016"/>
                </a:lnTo>
                <a:lnTo>
                  <a:pt x="709286" y="190385"/>
                </a:lnTo>
                <a:lnTo>
                  <a:pt x="731713" y="191214"/>
                </a:lnTo>
                <a:lnTo>
                  <a:pt x="753783" y="192690"/>
                </a:lnTo>
                <a:lnTo>
                  <a:pt x="757521" y="193058"/>
                </a:lnTo>
                <a:lnTo>
                  <a:pt x="761437" y="193335"/>
                </a:lnTo>
                <a:lnTo>
                  <a:pt x="787601" y="196009"/>
                </a:lnTo>
                <a:lnTo>
                  <a:pt x="791339" y="196470"/>
                </a:lnTo>
                <a:lnTo>
                  <a:pt x="795077" y="196838"/>
                </a:lnTo>
                <a:lnTo>
                  <a:pt x="802196" y="197760"/>
                </a:lnTo>
                <a:lnTo>
                  <a:pt x="805934" y="198313"/>
                </a:lnTo>
                <a:lnTo>
                  <a:pt x="809494" y="198774"/>
                </a:lnTo>
                <a:lnTo>
                  <a:pt x="827293" y="201540"/>
                </a:lnTo>
                <a:lnTo>
                  <a:pt x="830853" y="202186"/>
                </a:lnTo>
                <a:lnTo>
                  <a:pt x="834234" y="202739"/>
                </a:lnTo>
                <a:lnTo>
                  <a:pt x="837616" y="203476"/>
                </a:lnTo>
                <a:lnTo>
                  <a:pt x="841176" y="204030"/>
                </a:lnTo>
                <a:lnTo>
                  <a:pt x="847940" y="205320"/>
                </a:lnTo>
                <a:lnTo>
                  <a:pt x="851499" y="205966"/>
                </a:lnTo>
                <a:lnTo>
                  <a:pt x="854703" y="206703"/>
                </a:lnTo>
                <a:lnTo>
                  <a:pt x="858263" y="207441"/>
                </a:lnTo>
                <a:lnTo>
                  <a:pt x="861467" y="208179"/>
                </a:lnTo>
                <a:lnTo>
                  <a:pt x="864849" y="208824"/>
                </a:lnTo>
                <a:lnTo>
                  <a:pt x="868230" y="209561"/>
                </a:lnTo>
                <a:lnTo>
                  <a:pt x="868408" y="209193"/>
                </a:lnTo>
                <a:lnTo>
                  <a:pt x="868586" y="208916"/>
                </a:lnTo>
                <a:lnTo>
                  <a:pt x="868586" y="208547"/>
                </a:lnTo>
                <a:lnTo>
                  <a:pt x="869120" y="207441"/>
                </a:lnTo>
                <a:lnTo>
                  <a:pt x="869298" y="206980"/>
                </a:lnTo>
                <a:lnTo>
                  <a:pt x="869298" y="206703"/>
                </a:lnTo>
                <a:lnTo>
                  <a:pt x="873036" y="198774"/>
                </a:lnTo>
                <a:lnTo>
                  <a:pt x="900980" y="161988"/>
                </a:lnTo>
                <a:lnTo>
                  <a:pt x="933196" y="135897"/>
                </a:lnTo>
                <a:lnTo>
                  <a:pt x="972532" y="113493"/>
                </a:lnTo>
                <a:lnTo>
                  <a:pt x="1017741" y="95330"/>
                </a:lnTo>
                <a:lnTo>
                  <a:pt x="1054763" y="84728"/>
                </a:lnTo>
                <a:lnTo>
                  <a:pt x="1093920" y="77075"/>
                </a:lnTo>
                <a:lnTo>
                  <a:pt x="1134324" y="72558"/>
                </a:lnTo>
                <a:lnTo>
                  <a:pt x="1161735" y="71359"/>
                </a:lnTo>
                <a:lnTo>
                  <a:pt x="1175617" y="71359"/>
                </a:lnTo>
                <a:lnTo>
                  <a:pt x="1189322" y="71820"/>
                </a:lnTo>
                <a:lnTo>
                  <a:pt x="1203384" y="72650"/>
                </a:lnTo>
                <a:lnTo>
                  <a:pt x="1207656" y="73019"/>
                </a:lnTo>
                <a:lnTo>
                  <a:pt x="1212105" y="73388"/>
                </a:lnTo>
                <a:lnTo>
                  <a:pt x="1216199" y="73849"/>
                </a:lnTo>
                <a:lnTo>
                  <a:pt x="1224742" y="74771"/>
                </a:lnTo>
                <a:lnTo>
                  <a:pt x="1228836" y="75324"/>
                </a:lnTo>
                <a:lnTo>
                  <a:pt x="1233109" y="75969"/>
                </a:lnTo>
                <a:lnTo>
                  <a:pt x="1237202" y="76522"/>
                </a:lnTo>
                <a:lnTo>
                  <a:pt x="1241296" y="77168"/>
                </a:lnTo>
                <a:lnTo>
                  <a:pt x="1245212" y="77813"/>
                </a:lnTo>
                <a:lnTo>
                  <a:pt x="1249305" y="78551"/>
                </a:lnTo>
                <a:lnTo>
                  <a:pt x="1253221" y="79288"/>
                </a:lnTo>
                <a:lnTo>
                  <a:pt x="1257314" y="80210"/>
                </a:lnTo>
                <a:lnTo>
                  <a:pt x="1261052" y="80948"/>
                </a:lnTo>
                <a:lnTo>
                  <a:pt x="1264790" y="81870"/>
                </a:lnTo>
                <a:lnTo>
                  <a:pt x="1268705" y="82699"/>
                </a:lnTo>
                <a:lnTo>
                  <a:pt x="1272443" y="83714"/>
                </a:lnTo>
                <a:lnTo>
                  <a:pt x="1276360" y="84636"/>
                </a:lnTo>
                <a:lnTo>
                  <a:pt x="1283479" y="86664"/>
                </a:lnTo>
                <a:lnTo>
                  <a:pt x="1287217" y="87770"/>
                </a:lnTo>
                <a:lnTo>
                  <a:pt x="1290599" y="88877"/>
                </a:lnTo>
                <a:lnTo>
                  <a:pt x="1294336" y="89983"/>
                </a:lnTo>
                <a:lnTo>
                  <a:pt x="1301100" y="92380"/>
                </a:lnTo>
                <a:lnTo>
                  <a:pt x="1304659" y="93579"/>
                </a:lnTo>
                <a:lnTo>
                  <a:pt x="1307863" y="94777"/>
                </a:lnTo>
                <a:lnTo>
                  <a:pt x="1311067" y="96160"/>
                </a:lnTo>
                <a:lnTo>
                  <a:pt x="1314450" y="97451"/>
                </a:lnTo>
                <a:lnTo>
                  <a:pt x="1317653" y="98834"/>
                </a:lnTo>
                <a:lnTo>
                  <a:pt x="1320857" y="100125"/>
                </a:lnTo>
                <a:lnTo>
                  <a:pt x="1323883" y="101507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151526" y="7753866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互联⽹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76244" y="8711415"/>
            <a:ext cx="1144960" cy="9638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76244" y="6220497"/>
            <a:ext cx="1144960" cy="963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76244" y="7465957"/>
            <a:ext cx="1144960" cy="96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354191" y="7997148"/>
            <a:ext cx="785316" cy="6284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5524722" y="8273510"/>
            <a:ext cx="4445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教学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087404" y="8559392"/>
            <a:ext cx="785316" cy="628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257944" y="8835754"/>
            <a:ext cx="4445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科研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621129" y="7951211"/>
            <a:ext cx="1593850" cy="9525"/>
          </a:xfrm>
          <a:custGeom>
            <a:avLst/>
            <a:gdLst/>
            <a:ahLst/>
            <a:cxnLst/>
            <a:rect l="l" t="t" r="r" b="b"/>
            <a:pathLst>
              <a:path w="1593850" h="9525">
                <a:moveTo>
                  <a:pt x="0" y="0"/>
                </a:moveTo>
                <a:lnTo>
                  <a:pt x="1593637" y="9056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0397" y="6904272"/>
            <a:ext cx="2035810" cy="718820"/>
          </a:xfrm>
          <a:custGeom>
            <a:avLst/>
            <a:gdLst/>
            <a:ahLst/>
            <a:cxnLst/>
            <a:rect l="l" t="t" r="r" b="b"/>
            <a:pathLst>
              <a:path w="2035809" h="718820">
                <a:moveTo>
                  <a:pt x="0" y="0"/>
                </a:moveTo>
                <a:lnTo>
                  <a:pt x="2035614" y="718414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21122" y="8306595"/>
            <a:ext cx="2024380" cy="691515"/>
          </a:xfrm>
          <a:custGeom>
            <a:avLst/>
            <a:gdLst/>
            <a:ahLst/>
            <a:cxnLst/>
            <a:rect l="l" t="t" r="r" b="b"/>
            <a:pathLst>
              <a:path w="2024379" h="691515">
                <a:moveTo>
                  <a:pt x="0" y="691299"/>
                </a:moveTo>
                <a:lnTo>
                  <a:pt x="2023968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056304" y="7950251"/>
            <a:ext cx="2095500" cy="10795"/>
          </a:xfrm>
          <a:custGeom>
            <a:avLst/>
            <a:gdLst/>
            <a:ahLst/>
            <a:cxnLst/>
            <a:rect l="l" t="t" r="r" b="b"/>
            <a:pathLst>
              <a:path w="2095500" h="10795">
                <a:moveTo>
                  <a:pt x="0" y="10779"/>
                </a:moveTo>
                <a:lnTo>
                  <a:pt x="209508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 rot="1140000">
            <a:off x="10085586" y="6858056"/>
            <a:ext cx="1085001" cy="261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0"/>
              </a:lnSpc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邮件⾸部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15129" y="3112359"/>
            <a:ext cx="13347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邮件服务器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929945" y="6811165"/>
            <a:ext cx="13347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邮件服务器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96286" y="2756651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所有邮件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12376" y="3155809"/>
            <a:ext cx="2117090" cy="729615"/>
          </a:xfrm>
          <a:custGeom>
            <a:avLst/>
            <a:gdLst/>
            <a:ahLst/>
            <a:cxnLst/>
            <a:rect l="l" t="t" r="r" b="b"/>
            <a:pathLst>
              <a:path w="2117090" h="729614">
                <a:moveTo>
                  <a:pt x="2116559" y="4400"/>
                </a:moveTo>
                <a:lnTo>
                  <a:pt x="825553" y="0"/>
                </a:lnTo>
                <a:lnTo>
                  <a:pt x="11774" y="718844"/>
                </a:lnTo>
                <a:lnTo>
                  <a:pt x="0" y="729245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120558" y="3822862"/>
            <a:ext cx="149860" cy="143510"/>
          </a:xfrm>
          <a:custGeom>
            <a:avLst/>
            <a:gdLst/>
            <a:ahLst/>
            <a:cxnLst/>
            <a:rect l="l" t="t" r="r" b="b"/>
            <a:pathLst>
              <a:path w="149859" h="143510">
                <a:moveTo>
                  <a:pt x="57836" y="0"/>
                </a:moveTo>
                <a:lnTo>
                  <a:pt x="0" y="143298"/>
                </a:lnTo>
                <a:lnTo>
                  <a:pt x="149341" y="103588"/>
                </a:lnTo>
                <a:lnTo>
                  <a:pt x="5783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4413332" y="4525031"/>
            <a:ext cx="1320165" cy="612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305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使⽤</a:t>
            </a:r>
            <a:r>
              <a:rPr dirty="0" sz="2050" spc="-20">
                <a:latin typeface="Microsoft JhengHei UI"/>
                <a:cs typeface="Microsoft JhengHei UI"/>
              </a:rPr>
              <a:t> 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ts val="2305"/>
              </a:lnSpc>
            </a:pPr>
            <a:r>
              <a:rPr dirty="0" sz="2050" spc="5">
                <a:latin typeface="Microsoft JhengHei UI"/>
                <a:cs typeface="Microsoft JhengHei UI"/>
              </a:rPr>
              <a:t>读取邮件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304354" y="4826674"/>
            <a:ext cx="1751330" cy="344170"/>
          </a:xfrm>
          <a:custGeom>
            <a:avLst/>
            <a:gdLst/>
            <a:ahLst/>
            <a:cxnLst/>
            <a:rect l="l" t="t" r="r" b="b"/>
            <a:pathLst>
              <a:path w="1751330" h="344170">
                <a:moveTo>
                  <a:pt x="0" y="343556"/>
                </a:moveTo>
                <a:lnTo>
                  <a:pt x="1295578" y="334409"/>
                </a:lnTo>
                <a:lnTo>
                  <a:pt x="1738135" y="9310"/>
                </a:lnTo>
                <a:lnTo>
                  <a:pt x="1750808" y="0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01596" y="4754146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5">
                <a:moveTo>
                  <a:pt x="152299" y="0"/>
                </a:moveTo>
                <a:lnTo>
                  <a:pt x="0" y="26131"/>
                </a:lnTo>
                <a:lnTo>
                  <a:pt x="81819" y="137522"/>
                </a:lnTo>
                <a:lnTo>
                  <a:pt x="15229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4444901" y="7122890"/>
            <a:ext cx="1261745" cy="612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305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使⽤</a:t>
            </a:r>
            <a:r>
              <a:rPr dirty="0" sz="2050" spc="-20">
                <a:latin typeface="Microsoft JhengHei UI"/>
                <a:cs typeface="Microsoft JhengHei UI"/>
              </a:rPr>
              <a:t> 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ts val="2305"/>
              </a:lnSpc>
            </a:pPr>
            <a:r>
              <a:rPr dirty="0" sz="2050" spc="5">
                <a:latin typeface="Microsoft JhengHei UI"/>
                <a:cs typeface="Microsoft JhengHei UI"/>
              </a:rPr>
              <a:t>读取邮件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304354" y="7114868"/>
            <a:ext cx="1751330" cy="344170"/>
          </a:xfrm>
          <a:custGeom>
            <a:avLst/>
            <a:gdLst/>
            <a:ahLst/>
            <a:cxnLst/>
            <a:rect l="l" t="t" r="r" b="b"/>
            <a:pathLst>
              <a:path w="1751330" h="344170">
                <a:moveTo>
                  <a:pt x="0" y="0"/>
                </a:moveTo>
                <a:lnTo>
                  <a:pt x="1295578" y="9147"/>
                </a:lnTo>
                <a:lnTo>
                  <a:pt x="1738135" y="334246"/>
                </a:lnTo>
                <a:lnTo>
                  <a:pt x="1750808" y="343556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001596" y="7393430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5">
                <a:moveTo>
                  <a:pt x="81819" y="0"/>
                </a:moveTo>
                <a:lnTo>
                  <a:pt x="0" y="111391"/>
                </a:lnTo>
                <a:lnTo>
                  <a:pt x="152299" y="137522"/>
                </a:lnTo>
                <a:lnTo>
                  <a:pt x="818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645" y="715916"/>
            <a:ext cx="87572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SMTP</a:t>
            </a:r>
            <a:r>
              <a:rPr dirty="0" spc="10"/>
              <a:t>与</a:t>
            </a:r>
            <a:r>
              <a:rPr dirty="0" spc="5">
                <a:latin typeface="Arial"/>
                <a:cs typeface="Arial"/>
              </a:rPr>
              <a:t>POP3</a:t>
            </a:r>
            <a:r>
              <a:rPr dirty="0" spc="10"/>
              <a:t>、</a:t>
            </a:r>
            <a:r>
              <a:rPr dirty="0" spc="0">
                <a:latin typeface="Arial"/>
                <a:cs typeface="Arial"/>
              </a:rPr>
              <a:t>IMAP</a:t>
            </a:r>
            <a:r>
              <a:rPr dirty="0" spc="10"/>
              <a:t>的作⽤范围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841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046220"/>
          </a:xfrm>
          <a:custGeom>
            <a:avLst/>
            <a:gdLst/>
            <a:ahLst/>
            <a:cxnLst/>
            <a:rect l="l" t="t" r="r" b="b"/>
            <a:pathLst>
              <a:path w="12963525" h="40462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87732"/>
                </a:lnTo>
                <a:lnTo>
                  <a:pt x="197" y="3839102"/>
                </a:lnTo>
                <a:lnTo>
                  <a:pt x="1581" y="3880530"/>
                </a:lnTo>
                <a:lnTo>
                  <a:pt x="12649" y="3939238"/>
                </a:lnTo>
                <a:lnTo>
                  <a:pt x="49226" y="3996651"/>
                </a:lnTo>
                <a:lnTo>
                  <a:pt x="106640" y="4033227"/>
                </a:lnTo>
                <a:lnTo>
                  <a:pt x="165348" y="4044297"/>
                </a:lnTo>
                <a:lnTo>
                  <a:pt x="206776" y="4045681"/>
                </a:lnTo>
                <a:lnTo>
                  <a:pt x="258146" y="4045878"/>
                </a:lnTo>
                <a:lnTo>
                  <a:pt x="12705299" y="4045878"/>
                </a:lnTo>
                <a:lnTo>
                  <a:pt x="12756671" y="4045681"/>
                </a:lnTo>
                <a:lnTo>
                  <a:pt x="12798099" y="4044297"/>
                </a:lnTo>
                <a:lnTo>
                  <a:pt x="12856802" y="4033227"/>
                </a:lnTo>
                <a:lnTo>
                  <a:pt x="12914218" y="3996651"/>
                </a:lnTo>
                <a:lnTo>
                  <a:pt x="12950799" y="3939238"/>
                </a:lnTo>
                <a:lnTo>
                  <a:pt x="12961867" y="3880530"/>
                </a:lnTo>
                <a:lnTo>
                  <a:pt x="12963250" y="3839102"/>
                </a:lnTo>
                <a:lnTo>
                  <a:pt x="12963448" y="378773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46220"/>
          </a:xfrm>
          <a:custGeom>
            <a:avLst/>
            <a:gdLst/>
            <a:ahLst/>
            <a:cxnLst/>
            <a:rect l="l" t="t" r="r" b="b"/>
            <a:pathLst>
              <a:path w="12963525" h="40462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87732"/>
                </a:lnTo>
                <a:lnTo>
                  <a:pt x="12963250" y="3839102"/>
                </a:lnTo>
                <a:lnTo>
                  <a:pt x="12961867" y="3880530"/>
                </a:lnTo>
                <a:lnTo>
                  <a:pt x="12950799" y="3939238"/>
                </a:lnTo>
                <a:lnTo>
                  <a:pt x="12914218" y="3996651"/>
                </a:lnTo>
                <a:lnTo>
                  <a:pt x="12856802" y="4033227"/>
                </a:lnTo>
                <a:lnTo>
                  <a:pt x="12798099" y="4044297"/>
                </a:lnTo>
                <a:lnTo>
                  <a:pt x="12756671" y="4045681"/>
                </a:lnTo>
                <a:lnTo>
                  <a:pt x="12705299" y="4045878"/>
                </a:lnTo>
                <a:lnTo>
                  <a:pt x="258145" y="4045878"/>
                </a:lnTo>
                <a:lnTo>
                  <a:pt x="206775" y="4045681"/>
                </a:lnTo>
                <a:lnTo>
                  <a:pt x="165348" y="4044297"/>
                </a:lnTo>
                <a:lnTo>
                  <a:pt x="106640" y="4033227"/>
                </a:lnTo>
                <a:lnTo>
                  <a:pt x="49226" y="3996651"/>
                </a:lnTo>
                <a:lnTo>
                  <a:pt x="12650" y="3939238"/>
                </a:lnTo>
                <a:lnTo>
                  <a:pt x="1581" y="3880530"/>
                </a:lnTo>
                <a:lnTo>
                  <a:pt x="197" y="3839102"/>
                </a:lnTo>
                <a:lnTo>
                  <a:pt x="0" y="378773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238061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75">
                <a:latin typeface="Arial"/>
                <a:cs typeface="Arial"/>
              </a:rPr>
              <a:t>SMTP</a:t>
            </a:r>
            <a:r>
              <a:rPr dirty="0" sz="3100" spc="80">
                <a:latin typeface="Microsoft JhengHei UI"/>
                <a:cs typeface="Microsoft JhengHei UI"/>
              </a:rPr>
              <a:t>协议：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7995" y="3051675"/>
            <a:ext cx="4920615" cy="135763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14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⽤户代理与服务器之间；</a:t>
            </a:r>
            <a:endParaRPr sz="31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525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服务器与服务器之间。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63397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1042" y="4572047"/>
            <a:ext cx="292735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75">
                <a:latin typeface="Arial"/>
                <a:cs typeface="Arial"/>
              </a:rPr>
              <a:t>POP3</a:t>
            </a:r>
            <a:r>
              <a:rPr dirty="0" sz="3100" spc="80">
                <a:latin typeface="Microsoft JhengHei UI"/>
                <a:cs typeface="Microsoft JhengHei UI"/>
              </a:rPr>
              <a:t>、</a:t>
            </a:r>
            <a:r>
              <a:rPr dirty="0" sz="3100" spc="60">
                <a:latin typeface="Arial"/>
                <a:cs typeface="Arial"/>
              </a:rPr>
              <a:t>IMAP</a:t>
            </a:r>
            <a:r>
              <a:rPr dirty="0" sz="3100" spc="60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7995" y="531294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48465" y="5251013"/>
            <a:ext cx="449008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⽤户代理与服务器之间。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88355" y="7778029"/>
            <a:ext cx="887684" cy="1413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840758" y="8663698"/>
            <a:ext cx="3975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@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25195" y="8002730"/>
            <a:ext cx="1144960" cy="963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382140" y="7778029"/>
            <a:ext cx="887677" cy="1413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434546" y="8663698"/>
            <a:ext cx="3975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Arial"/>
                <a:cs typeface="Arial"/>
              </a:rPr>
              <a:t>@</a:t>
            </a:r>
            <a:endParaRPr sz="2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478274" y="8002730"/>
            <a:ext cx="1144960" cy="963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394417" y="7934181"/>
            <a:ext cx="2905125" cy="1101725"/>
          </a:xfrm>
          <a:custGeom>
            <a:avLst/>
            <a:gdLst/>
            <a:ahLst/>
            <a:cxnLst/>
            <a:rect l="l" t="t" r="r" b="b"/>
            <a:pathLst>
              <a:path w="2905125" h="1101725">
                <a:moveTo>
                  <a:pt x="1323883" y="101507"/>
                </a:moveTo>
                <a:lnTo>
                  <a:pt x="1366600" y="84267"/>
                </a:lnTo>
                <a:lnTo>
                  <a:pt x="1425870" y="64352"/>
                </a:lnTo>
                <a:lnTo>
                  <a:pt x="1464672" y="53473"/>
                </a:lnTo>
                <a:lnTo>
                  <a:pt x="1505965" y="43332"/>
                </a:lnTo>
                <a:lnTo>
                  <a:pt x="1549216" y="34204"/>
                </a:lnTo>
                <a:lnTo>
                  <a:pt x="1594426" y="25999"/>
                </a:lnTo>
                <a:lnTo>
                  <a:pt x="1641415" y="18808"/>
                </a:lnTo>
                <a:lnTo>
                  <a:pt x="1690184" y="12630"/>
                </a:lnTo>
                <a:lnTo>
                  <a:pt x="1740733" y="7652"/>
                </a:lnTo>
                <a:lnTo>
                  <a:pt x="1811217" y="2858"/>
                </a:lnTo>
                <a:lnTo>
                  <a:pt x="1882056" y="368"/>
                </a:lnTo>
                <a:lnTo>
                  <a:pt x="1917120" y="0"/>
                </a:lnTo>
                <a:lnTo>
                  <a:pt x="1952006" y="276"/>
                </a:lnTo>
                <a:lnTo>
                  <a:pt x="2020354" y="2489"/>
                </a:lnTo>
                <a:lnTo>
                  <a:pt x="2086565" y="7006"/>
                </a:lnTo>
                <a:lnTo>
                  <a:pt x="2150286" y="13645"/>
                </a:lnTo>
                <a:lnTo>
                  <a:pt x="2211336" y="22219"/>
                </a:lnTo>
                <a:lnTo>
                  <a:pt x="2268827" y="32821"/>
                </a:lnTo>
                <a:lnTo>
                  <a:pt x="2322935" y="45360"/>
                </a:lnTo>
                <a:lnTo>
                  <a:pt x="2372594" y="59466"/>
                </a:lnTo>
                <a:lnTo>
                  <a:pt x="2417803" y="75416"/>
                </a:lnTo>
                <a:lnTo>
                  <a:pt x="2458207" y="92933"/>
                </a:lnTo>
                <a:lnTo>
                  <a:pt x="2493271" y="111926"/>
                </a:lnTo>
                <a:lnTo>
                  <a:pt x="2534386" y="142904"/>
                </a:lnTo>
                <a:lnTo>
                  <a:pt x="2561263" y="176647"/>
                </a:lnTo>
                <a:lnTo>
                  <a:pt x="2568560" y="193796"/>
                </a:lnTo>
                <a:lnTo>
                  <a:pt x="2569450" y="196470"/>
                </a:lnTo>
                <a:lnTo>
                  <a:pt x="2572120" y="212327"/>
                </a:lnTo>
                <a:lnTo>
                  <a:pt x="2572298" y="214909"/>
                </a:lnTo>
                <a:lnTo>
                  <a:pt x="2572298" y="220164"/>
                </a:lnTo>
                <a:lnTo>
                  <a:pt x="2572120" y="222838"/>
                </a:lnTo>
                <a:lnTo>
                  <a:pt x="2571942" y="225419"/>
                </a:lnTo>
                <a:lnTo>
                  <a:pt x="2571586" y="228093"/>
                </a:lnTo>
                <a:lnTo>
                  <a:pt x="2571230" y="230674"/>
                </a:lnTo>
                <a:lnTo>
                  <a:pt x="2574968" y="230674"/>
                </a:lnTo>
                <a:lnTo>
                  <a:pt x="2578705" y="230582"/>
                </a:lnTo>
                <a:lnTo>
                  <a:pt x="2586181" y="230582"/>
                </a:lnTo>
                <a:lnTo>
                  <a:pt x="2589919" y="230674"/>
                </a:lnTo>
                <a:lnTo>
                  <a:pt x="2593835" y="230674"/>
                </a:lnTo>
                <a:lnTo>
                  <a:pt x="2605048" y="230951"/>
                </a:lnTo>
                <a:lnTo>
                  <a:pt x="2608786" y="231135"/>
                </a:lnTo>
                <a:lnTo>
                  <a:pt x="2612701" y="231228"/>
                </a:lnTo>
                <a:lnTo>
                  <a:pt x="2616261" y="231412"/>
                </a:lnTo>
                <a:lnTo>
                  <a:pt x="2620177" y="231596"/>
                </a:lnTo>
                <a:lnTo>
                  <a:pt x="2623915" y="231873"/>
                </a:lnTo>
                <a:lnTo>
                  <a:pt x="2667344" y="236206"/>
                </a:lnTo>
                <a:lnTo>
                  <a:pt x="2717538" y="245518"/>
                </a:lnTo>
                <a:lnTo>
                  <a:pt x="2762747" y="258886"/>
                </a:lnTo>
                <a:lnTo>
                  <a:pt x="2802794" y="275758"/>
                </a:lnTo>
                <a:lnTo>
                  <a:pt x="2836790" y="295949"/>
                </a:lnTo>
                <a:lnTo>
                  <a:pt x="2872031" y="327112"/>
                </a:lnTo>
                <a:lnTo>
                  <a:pt x="2894992" y="362423"/>
                </a:lnTo>
                <a:lnTo>
                  <a:pt x="2904604" y="400592"/>
                </a:lnTo>
                <a:lnTo>
                  <a:pt x="2904781" y="410549"/>
                </a:lnTo>
                <a:lnTo>
                  <a:pt x="2904070" y="420598"/>
                </a:lnTo>
                <a:lnTo>
                  <a:pt x="2891611" y="461626"/>
                </a:lnTo>
                <a:lnTo>
                  <a:pt x="2867938" y="497306"/>
                </a:lnTo>
                <a:lnTo>
                  <a:pt x="2834477" y="530035"/>
                </a:lnTo>
                <a:lnTo>
                  <a:pt x="2801726" y="553638"/>
                </a:lnTo>
                <a:lnTo>
                  <a:pt x="2753847" y="579637"/>
                </a:lnTo>
                <a:lnTo>
                  <a:pt x="2711130" y="597154"/>
                </a:lnTo>
                <a:lnTo>
                  <a:pt x="2665386" y="611721"/>
                </a:lnTo>
                <a:lnTo>
                  <a:pt x="2616795" y="622969"/>
                </a:lnTo>
                <a:lnTo>
                  <a:pt x="2604336" y="625182"/>
                </a:lnTo>
                <a:lnTo>
                  <a:pt x="2613235" y="629238"/>
                </a:lnTo>
                <a:lnTo>
                  <a:pt x="2653283" y="651366"/>
                </a:lnTo>
                <a:lnTo>
                  <a:pt x="2685499" y="676351"/>
                </a:lnTo>
                <a:lnTo>
                  <a:pt x="2712020" y="708988"/>
                </a:lnTo>
                <a:lnTo>
                  <a:pt x="2725547" y="750108"/>
                </a:lnTo>
                <a:lnTo>
                  <a:pt x="2725725" y="756100"/>
                </a:lnTo>
                <a:lnTo>
                  <a:pt x="2725725" y="762277"/>
                </a:lnTo>
                <a:lnTo>
                  <a:pt x="2715580" y="799248"/>
                </a:lnTo>
                <a:lnTo>
                  <a:pt x="2688881" y="836219"/>
                </a:lnTo>
                <a:lnTo>
                  <a:pt x="2659512" y="861388"/>
                </a:lnTo>
                <a:lnTo>
                  <a:pt x="2623203" y="884161"/>
                </a:lnTo>
                <a:lnTo>
                  <a:pt x="2580663" y="904167"/>
                </a:lnTo>
                <a:lnTo>
                  <a:pt x="2532784" y="921316"/>
                </a:lnTo>
                <a:lnTo>
                  <a:pt x="2480456" y="935145"/>
                </a:lnTo>
                <a:lnTo>
                  <a:pt x="2424746" y="945563"/>
                </a:lnTo>
                <a:lnTo>
                  <a:pt x="2385944" y="950358"/>
                </a:lnTo>
                <a:lnTo>
                  <a:pt x="2346074" y="953492"/>
                </a:lnTo>
                <a:lnTo>
                  <a:pt x="2305671" y="954967"/>
                </a:lnTo>
                <a:lnTo>
                  <a:pt x="2285202" y="954875"/>
                </a:lnTo>
                <a:lnTo>
                  <a:pt x="2244086" y="953400"/>
                </a:lnTo>
                <a:lnTo>
                  <a:pt x="2214540" y="951095"/>
                </a:lnTo>
                <a:lnTo>
                  <a:pt x="2209912" y="950634"/>
                </a:lnTo>
                <a:lnTo>
                  <a:pt x="2205640" y="950173"/>
                </a:lnTo>
                <a:lnTo>
                  <a:pt x="2201013" y="949712"/>
                </a:lnTo>
                <a:lnTo>
                  <a:pt x="2196741" y="949159"/>
                </a:lnTo>
                <a:lnTo>
                  <a:pt x="2192469" y="948698"/>
                </a:lnTo>
                <a:lnTo>
                  <a:pt x="2188020" y="948145"/>
                </a:lnTo>
                <a:lnTo>
                  <a:pt x="2179477" y="947039"/>
                </a:lnTo>
                <a:lnTo>
                  <a:pt x="2175204" y="946301"/>
                </a:lnTo>
                <a:lnTo>
                  <a:pt x="2170932" y="945748"/>
                </a:lnTo>
                <a:lnTo>
                  <a:pt x="2166839" y="945102"/>
                </a:lnTo>
                <a:lnTo>
                  <a:pt x="2162567" y="944457"/>
                </a:lnTo>
                <a:lnTo>
                  <a:pt x="2158473" y="943720"/>
                </a:lnTo>
                <a:lnTo>
                  <a:pt x="2154202" y="942982"/>
                </a:lnTo>
                <a:lnTo>
                  <a:pt x="2141921" y="940769"/>
                </a:lnTo>
                <a:lnTo>
                  <a:pt x="2138005" y="940032"/>
                </a:lnTo>
                <a:lnTo>
                  <a:pt x="2133911" y="939110"/>
                </a:lnTo>
                <a:lnTo>
                  <a:pt x="2129995" y="938280"/>
                </a:lnTo>
                <a:lnTo>
                  <a:pt x="2125901" y="937450"/>
                </a:lnTo>
                <a:lnTo>
                  <a:pt x="2122163" y="936620"/>
                </a:lnTo>
                <a:lnTo>
                  <a:pt x="2118070" y="935791"/>
                </a:lnTo>
                <a:lnTo>
                  <a:pt x="2114332" y="934777"/>
                </a:lnTo>
                <a:lnTo>
                  <a:pt x="2110594" y="933855"/>
                </a:lnTo>
                <a:lnTo>
                  <a:pt x="2106679" y="932933"/>
                </a:lnTo>
                <a:lnTo>
                  <a:pt x="2102941" y="932011"/>
                </a:lnTo>
                <a:lnTo>
                  <a:pt x="2099026" y="930996"/>
                </a:lnTo>
                <a:lnTo>
                  <a:pt x="2095466" y="929982"/>
                </a:lnTo>
                <a:lnTo>
                  <a:pt x="2091549" y="928968"/>
                </a:lnTo>
                <a:lnTo>
                  <a:pt x="2094754" y="948053"/>
                </a:lnTo>
                <a:lnTo>
                  <a:pt x="2094576" y="951372"/>
                </a:lnTo>
                <a:lnTo>
                  <a:pt x="2094398" y="954506"/>
                </a:lnTo>
                <a:lnTo>
                  <a:pt x="2094041" y="957733"/>
                </a:lnTo>
                <a:lnTo>
                  <a:pt x="2093685" y="961052"/>
                </a:lnTo>
                <a:lnTo>
                  <a:pt x="2092973" y="964279"/>
                </a:lnTo>
                <a:lnTo>
                  <a:pt x="2091905" y="967598"/>
                </a:lnTo>
                <a:lnTo>
                  <a:pt x="2091015" y="970917"/>
                </a:lnTo>
                <a:lnTo>
                  <a:pt x="2066987" y="1009455"/>
                </a:lnTo>
                <a:lnTo>
                  <a:pt x="2035661" y="1034994"/>
                </a:lnTo>
                <a:lnTo>
                  <a:pt x="1995257" y="1057213"/>
                </a:lnTo>
                <a:lnTo>
                  <a:pt x="1959659" y="1071227"/>
                </a:lnTo>
                <a:lnTo>
                  <a:pt x="1920324" y="1082752"/>
                </a:lnTo>
                <a:lnTo>
                  <a:pt x="1877962" y="1091694"/>
                </a:lnTo>
                <a:lnTo>
                  <a:pt x="1833287" y="1097688"/>
                </a:lnTo>
                <a:lnTo>
                  <a:pt x="1786832" y="1100729"/>
                </a:lnTo>
                <a:lnTo>
                  <a:pt x="1770991" y="1101098"/>
                </a:lnTo>
                <a:lnTo>
                  <a:pt x="1755150" y="1101006"/>
                </a:lnTo>
                <a:lnTo>
                  <a:pt x="1739309" y="1100637"/>
                </a:lnTo>
                <a:lnTo>
                  <a:pt x="1723290" y="1099808"/>
                </a:lnTo>
                <a:lnTo>
                  <a:pt x="1707271" y="1098701"/>
                </a:lnTo>
                <a:lnTo>
                  <a:pt x="1698016" y="1097688"/>
                </a:lnTo>
                <a:lnTo>
                  <a:pt x="1688939" y="1096765"/>
                </a:lnTo>
                <a:lnTo>
                  <a:pt x="1645509" y="1090128"/>
                </a:lnTo>
                <a:lnTo>
                  <a:pt x="1621124" y="1084780"/>
                </a:lnTo>
                <a:lnTo>
                  <a:pt x="1613293" y="1082936"/>
                </a:lnTo>
                <a:lnTo>
                  <a:pt x="1576449" y="1071595"/>
                </a:lnTo>
                <a:lnTo>
                  <a:pt x="1537825" y="1055093"/>
                </a:lnTo>
                <a:lnTo>
                  <a:pt x="1532130" y="1052234"/>
                </a:lnTo>
                <a:lnTo>
                  <a:pt x="1497244" y="1029185"/>
                </a:lnTo>
                <a:lnTo>
                  <a:pt x="1489057" y="1021994"/>
                </a:lnTo>
                <a:lnTo>
                  <a:pt x="1478022" y="1025590"/>
                </a:lnTo>
                <a:lnTo>
                  <a:pt x="1431210" y="1038958"/>
                </a:lnTo>
                <a:lnTo>
                  <a:pt x="1393654" y="1047902"/>
                </a:lnTo>
                <a:lnTo>
                  <a:pt x="1380483" y="1050575"/>
                </a:lnTo>
                <a:lnTo>
                  <a:pt x="1367490" y="1053249"/>
                </a:lnTo>
                <a:lnTo>
                  <a:pt x="1326552" y="1060347"/>
                </a:lnTo>
                <a:lnTo>
                  <a:pt x="1269595" y="1068185"/>
                </a:lnTo>
                <a:lnTo>
                  <a:pt x="1254823" y="1069751"/>
                </a:lnTo>
                <a:lnTo>
                  <a:pt x="1240228" y="1071319"/>
                </a:lnTo>
                <a:lnTo>
                  <a:pt x="1195019" y="1074914"/>
                </a:lnTo>
                <a:lnTo>
                  <a:pt x="1148741" y="1077220"/>
                </a:lnTo>
                <a:lnTo>
                  <a:pt x="1101396" y="1078326"/>
                </a:lnTo>
                <a:lnTo>
                  <a:pt x="1085555" y="1078326"/>
                </a:lnTo>
                <a:lnTo>
                  <a:pt x="1037320" y="1077589"/>
                </a:lnTo>
                <a:lnTo>
                  <a:pt x="980719" y="1075007"/>
                </a:lnTo>
                <a:lnTo>
                  <a:pt x="926433" y="1070397"/>
                </a:lnTo>
                <a:lnTo>
                  <a:pt x="874282" y="1064220"/>
                </a:lnTo>
                <a:lnTo>
                  <a:pt x="825157" y="1056291"/>
                </a:lnTo>
                <a:lnTo>
                  <a:pt x="778880" y="1046887"/>
                </a:lnTo>
                <a:lnTo>
                  <a:pt x="735629" y="1036008"/>
                </a:lnTo>
                <a:lnTo>
                  <a:pt x="696115" y="1023930"/>
                </a:lnTo>
                <a:lnTo>
                  <a:pt x="659983" y="1010562"/>
                </a:lnTo>
                <a:lnTo>
                  <a:pt x="613528" y="988527"/>
                </a:lnTo>
                <a:lnTo>
                  <a:pt x="576506" y="964279"/>
                </a:lnTo>
                <a:lnTo>
                  <a:pt x="543756" y="929245"/>
                </a:lnTo>
                <a:lnTo>
                  <a:pt x="531653" y="891813"/>
                </a:lnTo>
                <a:lnTo>
                  <a:pt x="532187" y="882133"/>
                </a:lnTo>
                <a:lnTo>
                  <a:pt x="533967" y="872360"/>
                </a:lnTo>
                <a:lnTo>
                  <a:pt x="534145" y="871714"/>
                </a:lnTo>
                <a:lnTo>
                  <a:pt x="534501" y="871069"/>
                </a:lnTo>
                <a:lnTo>
                  <a:pt x="534679" y="870424"/>
                </a:lnTo>
                <a:lnTo>
                  <a:pt x="535035" y="868948"/>
                </a:lnTo>
                <a:lnTo>
                  <a:pt x="535213" y="868303"/>
                </a:lnTo>
                <a:lnTo>
                  <a:pt x="535569" y="867658"/>
                </a:lnTo>
                <a:lnTo>
                  <a:pt x="535747" y="867012"/>
                </a:lnTo>
                <a:lnTo>
                  <a:pt x="529161" y="868211"/>
                </a:lnTo>
                <a:lnTo>
                  <a:pt x="522754" y="869409"/>
                </a:lnTo>
                <a:lnTo>
                  <a:pt x="516168" y="870700"/>
                </a:lnTo>
                <a:lnTo>
                  <a:pt x="509404" y="871807"/>
                </a:lnTo>
                <a:lnTo>
                  <a:pt x="502641" y="872821"/>
                </a:lnTo>
                <a:lnTo>
                  <a:pt x="496055" y="873927"/>
                </a:lnTo>
                <a:lnTo>
                  <a:pt x="482528" y="875771"/>
                </a:lnTo>
                <a:lnTo>
                  <a:pt x="475586" y="876601"/>
                </a:lnTo>
                <a:lnTo>
                  <a:pt x="468823" y="877430"/>
                </a:lnTo>
                <a:lnTo>
                  <a:pt x="461881" y="878168"/>
                </a:lnTo>
                <a:lnTo>
                  <a:pt x="454940" y="878813"/>
                </a:lnTo>
                <a:lnTo>
                  <a:pt x="441057" y="879920"/>
                </a:lnTo>
                <a:lnTo>
                  <a:pt x="433937" y="880381"/>
                </a:lnTo>
                <a:lnTo>
                  <a:pt x="426995" y="880842"/>
                </a:lnTo>
                <a:lnTo>
                  <a:pt x="419876" y="881303"/>
                </a:lnTo>
                <a:lnTo>
                  <a:pt x="412578" y="881579"/>
                </a:lnTo>
                <a:lnTo>
                  <a:pt x="405637" y="881856"/>
                </a:lnTo>
                <a:lnTo>
                  <a:pt x="398517" y="882040"/>
                </a:lnTo>
                <a:lnTo>
                  <a:pt x="391220" y="882133"/>
                </a:lnTo>
                <a:lnTo>
                  <a:pt x="384100" y="882225"/>
                </a:lnTo>
                <a:lnTo>
                  <a:pt x="376980" y="882225"/>
                </a:lnTo>
                <a:lnTo>
                  <a:pt x="362385" y="882040"/>
                </a:lnTo>
                <a:lnTo>
                  <a:pt x="355088" y="881856"/>
                </a:lnTo>
                <a:lnTo>
                  <a:pt x="347968" y="881579"/>
                </a:lnTo>
                <a:lnTo>
                  <a:pt x="340671" y="881303"/>
                </a:lnTo>
                <a:lnTo>
                  <a:pt x="292080" y="877430"/>
                </a:lnTo>
                <a:lnTo>
                  <a:pt x="236547" y="869041"/>
                </a:lnTo>
                <a:lnTo>
                  <a:pt x="185642" y="857147"/>
                </a:lnTo>
                <a:lnTo>
                  <a:pt x="139899" y="841935"/>
                </a:lnTo>
                <a:lnTo>
                  <a:pt x="99673" y="823957"/>
                </a:lnTo>
                <a:lnTo>
                  <a:pt x="65499" y="803397"/>
                </a:lnTo>
                <a:lnTo>
                  <a:pt x="30258" y="772788"/>
                </a:lnTo>
                <a:lnTo>
                  <a:pt x="8009" y="739044"/>
                </a:lnTo>
                <a:lnTo>
                  <a:pt x="0" y="703180"/>
                </a:lnTo>
                <a:lnTo>
                  <a:pt x="355" y="693960"/>
                </a:lnTo>
                <a:lnTo>
                  <a:pt x="14239" y="652380"/>
                </a:lnTo>
                <a:lnTo>
                  <a:pt x="39157" y="620480"/>
                </a:lnTo>
                <a:lnTo>
                  <a:pt x="75289" y="591715"/>
                </a:lnTo>
                <a:lnTo>
                  <a:pt x="111065" y="571339"/>
                </a:lnTo>
                <a:lnTo>
                  <a:pt x="152358" y="553453"/>
                </a:lnTo>
                <a:lnTo>
                  <a:pt x="198101" y="538425"/>
                </a:lnTo>
                <a:lnTo>
                  <a:pt x="235123" y="529206"/>
                </a:lnTo>
                <a:lnTo>
                  <a:pt x="273925" y="521738"/>
                </a:lnTo>
                <a:lnTo>
                  <a:pt x="300801" y="517958"/>
                </a:lnTo>
                <a:lnTo>
                  <a:pt x="295283" y="513901"/>
                </a:lnTo>
                <a:lnTo>
                  <a:pt x="289944" y="509752"/>
                </a:lnTo>
                <a:lnTo>
                  <a:pt x="284782" y="505603"/>
                </a:lnTo>
                <a:lnTo>
                  <a:pt x="279976" y="501270"/>
                </a:lnTo>
                <a:lnTo>
                  <a:pt x="275171" y="497029"/>
                </a:lnTo>
                <a:lnTo>
                  <a:pt x="248650" y="465498"/>
                </a:lnTo>
                <a:lnTo>
                  <a:pt x="232453" y="426776"/>
                </a:lnTo>
                <a:lnTo>
                  <a:pt x="230139" y="406677"/>
                </a:lnTo>
                <a:lnTo>
                  <a:pt x="230139" y="401606"/>
                </a:lnTo>
                <a:lnTo>
                  <a:pt x="243667" y="354955"/>
                </a:lnTo>
                <a:lnTo>
                  <a:pt x="273391" y="315310"/>
                </a:lnTo>
                <a:lnTo>
                  <a:pt x="305429" y="288297"/>
                </a:lnTo>
                <a:lnTo>
                  <a:pt x="344764" y="263957"/>
                </a:lnTo>
                <a:lnTo>
                  <a:pt x="390686" y="242568"/>
                </a:lnTo>
                <a:lnTo>
                  <a:pt x="442124" y="224313"/>
                </a:lnTo>
                <a:lnTo>
                  <a:pt x="479324" y="214079"/>
                </a:lnTo>
                <a:lnTo>
                  <a:pt x="518126" y="205597"/>
                </a:lnTo>
                <a:lnTo>
                  <a:pt x="558707" y="198867"/>
                </a:lnTo>
                <a:lnTo>
                  <a:pt x="600535" y="193980"/>
                </a:lnTo>
                <a:lnTo>
                  <a:pt x="643608" y="190938"/>
                </a:lnTo>
                <a:lnTo>
                  <a:pt x="687393" y="190016"/>
                </a:lnTo>
                <a:lnTo>
                  <a:pt x="709286" y="190385"/>
                </a:lnTo>
                <a:lnTo>
                  <a:pt x="731713" y="191214"/>
                </a:lnTo>
                <a:lnTo>
                  <a:pt x="753783" y="192690"/>
                </a:lnTo>
                <a:lnTo>
                  <a:pt x="757521" y="193058"/>
                </a:lnTo>
                <a:lnTo>
                  <a:pt x="761437" y="193335"/>
                </a:lnTo>
                <a:lnTo>
                  <a:pt x="787601" y="196009"/>
                </a:lnTo>
                <a:lnTo>
                  <a:pt x="791339" y="196470"/>
                </a:lnTo>
                <a:lnTo>
                  <a:pt x="795077" y="196838"/>
                </a:lnTo>
                <a:lnTo>
                  <a:pt x="802196" y="197760"/>
                </a:lnTo>
                <a:lnTo>
                  <a:pt x="805934" y="198313"/>
                </a:lnTo>
                <a:lnTo>
                  <a:pt x="809494" y="198774"/>
                </a:lnTo>
                <a:lnTo>
                  <a:pt x="827293" y="201540"/>
                </a:lnTo>
                <a:lnTo>
                  <a:pt x="830853" y="202186"/>
                </a:lnTo>
                <a:lnTo>
                  <a:pt x="834234" y="202739"/>
                </a:lnTo>
                <a:lnTo>
                  <a:pt x="837616" y="203476"/>
                </a:lnTo>
                <a:lnTo>
                  <a:pt x="841176" y="204030"/>
                </a:lnTo>
                <a:lnTo>
                  <a:pt x="847940" y="205320"/>
                </a:lnTo>
                <a:lnTo>
                  <a:pt x="851499" y="205966"/>
                </a:lnTo>
                <a:lnTo>
                  <a:pt x="854703" y="206703"/>
                </a:lnTo>
                <a:lnTo>
                  <a:pt x="858263" y="207441"/>
                </a:lnTo>
                <a:lnTo>
                  <a:pt x="861467" y="208179"/>
                </a:lnTo>
                <a:lnTo>
                  <a:pt x="864849" y="208824"/>
                </a:lnTo>
                <a:lnTo>
                  <a:pt x="868230" y="209561"/>
                </a:lnTo>
                <a:lnTo>
                  <a:pt x="868408" y="209193"/>
                </a:lnTo>
                <a:lnTo>
                  <a:pt x="868586" y="208916"/>
                </a:lnTo>
                <a:lnTo>
                  <a:pt x="868586" y="208547"/>
                </a:lnTo>
                <a:lnTo>
                  <a:pt x="869120" y="207441"/>
                </a:lnTo>
                <a:lnTo>
                  <a:pt x="869298" y="206980"/>
                </a:lnTo>
                <a:lnTo>
                  <a:pt x="869298" y="206703"/>
                </a:lnTo>
                <a:lnTo>
                  <a:pt x="873036" y="198774"/>
                </a:lnTo>
                <a:lnTo>
                  <a:pt x="900980" y="161988"/>
                </a:lnTo>
                <a:lnTo>
                  <a:pt x="933196" y="135897"/>
                </a:lnTo>
                <a:lnTo>
                  <a:pt x="972532" y="113493"/>
                </a:lnTo>
                <a:lnTo>
                  <a:pt x="1017741" y="95330"/>
                </a:lnTo>
                <a:lnTo>
                  <a:pt x="1054763" y="84728"/>
                </a:lnTo>
                <a:lnTo>
                  <a:pt x="1093920" y="77075"/>
                </a:lnTo>
                <a:lnTo>
                  <a:pt x="1134324" y="72558"/>
                </a:lnTo>
                <a:lnTo>
                  <a:pt x="1161735" y="71359"/>
                </a:lnTo>
                <a:lnTo>
                  <a:pt x="1175617" y="71359"/>
                </a:lnTo>
                <a:lnTo>
                  <a:pt x="1189322" y="71820"/>
                </a:lnTo>
                <a:lnTo>
                  <a:pt x="1203384" y="72650"/>
                </a:lnTo>
                <a:lnTo>
                  <a:pt x="1207656" y="73019"/>
                </a:lnTo>
                <a:lnTo>
                  <a:pt x="1212105" y="73388"/>
                </a:lnTo>
                <a:lnTo>
                  <a:pt x="1216199" y="73849"/>
                </a:lnTo>
                <a:lnTo>
                  <a:pt x="1224742" y="74771"/>
                </a:lnTo>
                <a:lnTo>
                  <a:pt x="1228836" y="75324"/>
                </a:lnTo>
                <a:lnTo>
                  <a:pt x="1233109" y="75969"/>
                </a:lnTo>
                <a:lnTo>
                  <a:pt x="1237202" y="76522"/>
                </a:lnTo>
                <a:lnTo>
                  <a:pt x="1241296" y="77168"/>
                </a:lnTo>
                <a:lnTo>
                  <a:pt x="1245212" y="77813"/>
                </a:lnTo>
                <a:lnTo>
                  <a:pt x="1249305" y="78551"/>
                </a:lnTo>
                <a:lnTo>
                  <a:pt x="1253221" y="79288"/>
                </a:lnTo>
                <a:lnTo>
                  <a:pt x="1257314" y="80210"/>
                </a:lnTo>
                <a:lnTo>
                  <a:pt x="1261052" y="80948"/>
                </a:lnTo>
                <a:lnTo>
                  <a:pt x="1264790" y="81870"/>
                </a:lnTo>
                <a:lnTo>
                  <a:pt x="1268705" y="82699"/>
                </a:lnTo>
                <a:lnTo>
                  <a:pt x="1272443" y="83714"/>
                </a:lnTo>
                <a:lnTo>
                  <a:pt x="1276360" y="84636"/>
                </a:lnTo>
                <a:lnTo>
                  <a:pt x="1283479" y="86664"/>
                </a:lnTo>
                <a:lnTo>
                  <a:pt x="1287217" y="87770"/>
                </a:lnTo>
                <a:lnTo>
                  <a:pt x="1290599" y="88877"/>
                </a:lnTo>
                <a:lnTo>
                  <a:pt x="1294336" y="89983"/>
                </a:lnTo>
                <a:lnTo>
                  <a:pt x="1301100" y="92380"/>
                </a:lnTo>
                <a:lnTo>
                  <a:pt x="1304659" y="93579"/>
                </a:lnTo>
                <a:lnTo>
                  <a:pt x="1307863" y="94777"/>
                </a:lnTo>
                <a:lnTo>
                  <a:pt x="1311067" y="96160"/>
                </a:lnTo>
                <a:lnTo>
                  <a:pt x="1314450" y="97451"/>
                </a:lnTo>
                <a:lnTo>
                  <a:pt x="1317653" y="98834"/>
                </a:lnTo>
                <a:lnTo>
                  <a:pt x="1320857" y="100125"/>
                </a:lnTo>
                <a:lnTo>
                  <a:pt x="1323883" y="101507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362922" y="8270254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互联⽹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70082" y="8484730"/>
            <a:ext cx="1218565" cy="0"/>
          </a:xfrm>
          <a:custGeom>
            <a:avLst/>
            <a:gdLst/>
            <a:ahLst/>
            <a:cxnLst/>
            <a:rect l="l" t="t" r="r" b="b"/>
            <a:pathLst>
              <a:path w="1218565" h="0">
                <a:moveTo>
                  <a:pt x="0" y="0"/>
                </a:moveTo>
                <a:lnTo>
                  <a:pt x="1218197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69797" y="8484730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40" h="0">
                <a:moveTo>
                  <a:pt x="0" y="0"/>
                </a:moveTo>
                <a:lnTo>
                  <a:pt x="1208451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76010" y="848473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4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267691" y="8484730"/>
            <a:ext cx="1114425" cy="0"/>
          </a:xfrm>
          <a:custGeom>
            <a:avLst/>
            <a:gdLst/>
            <a:ahLst/>
            <a:cxnLst/>
            <a:rect l="l" t="t" r="r" b="b"/>
            <a:pathLst>
              <a:path w="1114425" h="0">
                <a:moveTo>
                  <a:pt x="0" y="0"/>
                </a:moveTo>
                <a:lnTo>
                  <a:pt x="1114371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7628" y="7058869"/>
            <a:ext cx="0" cy="407034"/>
          </a:xfrm>
          <a:custGeom>
            <a:avLst/>
            <a:gdLst/>
            <a:ahLst/>
            <a:cxnLst/>
            <a:rect l="l" t="t" r="r" b="b"/>
            <a:pathLst>
              <a:path w="0" h="407034">
                <a:moveTo>
                  <a:pt x="0" y="40677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233971" y="7058869"/>
            <a:ext cx="0" cy="407034"/>
          </a:xfrm>
          <a:custGeom>
            <a:avLst/>
            <a:gdLst/>
            <a:ahLst/>
            <a:cxnLst/>
            <a:rect l="l" t="t" r="r" b="b"/>
            <a:pathLst>
              <a:path w="0" h="407034">
                <a:moveTo>
                  <a:pt x="0" y="40677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827759" y="7058869"/>
            <a:ext cx="0" cy="407034"/>
          </a:xfrm>
          <a:custGeom>
            <a:avLst/>
            <a:gdLst/>
            <a:ahLst/>
            <a:cxnLst/>
            <a:rect l="l" t="t" r="r" b="b"/>
            <a:pathLst>
              <a:path w="0" h="407034">
                <a:moveTo>
                  <a:pt x="0" y="40677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050707" y="7058869"/>
            <a:ext cx="0" cy="407034"/>
          </a:xfrm>
          <a:custGeom>
            <a:avLst/>
            <a:gdLst/>
            <a:ahLst/>
            <a:cxnLst/>
            <a:rect l="l" t="t" r="r" b="b"/>
            <a:pathLst>
              <a:path w="0" h="407034">
                <a:moveTo>
                  <a:pt x="0" y="40677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118882" y="73515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50" y="100520"/>
                </a:lnTo>
                <a:lnTo>
                  <a:pt x="100545" y="50208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09580" y="73525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495" y="0"/>
                </a:moveTo>
                <a:lnTo>
                  <a:pt x="0" y="50311"/>
                </a:lnTo>
                <a:lnTo>
                  <a:pt x="100546" y="100520"/>
                </a:lnTo>
                <a:lnTo>
                  <a:pt x="10049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725353" y="73492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62" y="100520"/>
                </a:lnTo>
                <a:lnTo>
                  <a:pt x="100551" y="50199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243368" y="73525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490" y="0"/>
                </a:moveTo>
                <a:lnTo>
                  <a:pt x="0" y="50320"/>
                </a:lnTo>
                <a:lnTo>
                  <a:pt x="100551" y="100520"/>
                </a:lnTo>
                <a:lnTo>
                  <a:pt x="10049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933830" y="73515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52" y="100520"/>
                </a:lnTo>
                <a:lnTo>
                  <a:pt x="100551" y="50208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824533" y="73525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489" y="0"/>
                </a:moveTo>
                <a:lnTo>
                  <a:pt x="0" y="50311"/>
                </a:lnTo>
                <a:lnTo>
                  <a:pt x="100541" y="100520"/>
                </a:lnTo>
                <a:lnTo>
                  <a:pt x="100489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90314" y="7621830"/>
            <a:ext cx="9859010" cy="0"/>
          </a:xfrm>
          <a:custGeom>
            <a:avLst/>
            <a:gdLst/>
            <a:ahLst/>
            <a:cxnLst/>
            <a:rect l="l" t="t" r="r" b="b"/>
            <a:pathLst>
              <a:path w="9859010" h="0">
                <a:moveTo>
                  <a:pt x="0" y="0"/>
                </a:moveTo>
                <a:lnTo>
                  <a:pt x="9837484" y="0"/>
                </a:lnTo>
                <a:lnTo>
                  <a:pt x="9858426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852231" y="7508465"/>
            <a:ext cx="227329" cy="227329"/>
          </a:xfrm>
          <a:custGeom>
            <a:avLst/>
            <a:gdLst/>
            <a:ahLst/>
            <a:cxnLst/>
            <a:rect l="l" t="t" r="r" b="b"/>
            <a:pathLst>
              <a:path w="227330" h="227329">
                <a:moveTo>
                  <a:pt x="0" y="0"/>
                </a:moveTo>
                <a:lnTo>
                  <a:pt x="0" y="226729"/>
                </a:lnTo>
                <a:lnTo>
                  <a:pt x="226726" y="113365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076458" y="7076801"/>
            <a:ext cx="2076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83565" algn="l"/>
                <a:tab pos="2063114" algn="l"/>
              </a:tabLst>
            </a:pPr>
            <a:r>
              <a:rPr dirty="0" u="heavy" sz="2050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50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050" spc="25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SMTP	</a:t>
            </a:r>
            <a:endParaRPr sz="2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10247" y="7076801"/>
            <a:ext cx="765746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28545" algn="l"/>
                <a:tab pos="5435600" algn="l"/>
                <a:tab pos="5593715" algn="l"/>
                <a:tab pos="5894070" algn="l"/>
                <a:tab pos="7644130" algn="l"/>
              </a:tabLst>
            </a:pPr>
            <a:r>
              <a:rPr dirty="0" u="heavy" baseline="5420" sz="3075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</a:t>
            </a:r>
            <a:r>
              <a:rPr dirty="0" u="heavy" baseline="5420" sz="3075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	</a:t>
            </a:r>
            <a:r>
              <a:rPr dirty="0" u="heavy" baseline="5420" sz="3075" spc="37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SMTP	</a:t>
            </a:r>
            <a:r>
              <a:rPr dirty="0" baseline="5420" sz="3075" spc="37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dirty="0" u="heavy" sz="2050" spc="25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	</a:t>
            </a:r>
            <a:r>
              <a:rPr dirty="0" u="heavy" sz="2050" spc="30">
                <a:solidFill>
                  <a:srgbClr val="FF2600"/>
                </a:solidFill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POP3/IMAP	</a:t>
            </a:r>
            <a:endParaRPr sz="2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69888" y="9043883"/>
            <a:ext cx="12452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25">
                <a:latin typeface="Arial"/>
                <a:cs typeface="Arial"/>
              </a:rPr>
              <a:t>LAN/WAN</a:t>
            </a:r>
            <a:endParaRPr sz="20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422967" y="9043883"/>
            <a:ext cx="12452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25">
                <a:latin typeface="Arial"/>
                <a:cs typeface="Arial"/>
              </a:rPr>
              <a:t>LAN/WAN</a:t>
            </a:r>
            <a:endParaRPr sz="20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929883" y="9306795"/>
            <a:ext cx="2416810" cy="338455"/>
          </a:xfrm>
          <a:custGeom>
            <a:avLst/>
            <a:gdLst/>
            <a:ahLst/>
            <a:cxnLst/>
            <a:rect l="l" t="t" r="r" b="b"/>
            <a:pathLst>
              <a:path w="2416809" h="338454">
                <a:moveTo>
                  <a:pt x="0" y="338184"/>
                </a:moveTo>
                <a:lnTo>
                  <a:pt x="1961159" y="334409"/>
                </a:lnTo>
                <a:lnTo>
                  <a:pt x="2403716" y="9310"/>
                </a:lnTo>
                <a:lnTo>
                  <a:pt x="241638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292706" y="9234267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5">
                <a:moveTo>
                  <a:pt x="152299" y="0"/>
                </a:moveTo>
                <a:lnTo>
                  <a:pt x="0" y="26130"/>
                </a:lnTo>
                <a:lnTo>
                  <a:pt x="81819" y="137521"/>
                </a:lnTo>
                <a:lnTo>
                  <a:pt x="152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708923" y="9308670"/>
            <a:ext cx="2425065" cy="337820"/>
          </a:xfrm>
          <a:custGeom>
            <a:avLst/>
            <a:gdLst/>
            <a:ahLst/>
            <a:cxnLst/>
            <a:rect l="l" t="t" r="r" b="b"/>
            <a:pathLst>
              <a:path w="2425065" h="337820">
                <a:moveTo>
                  <a:pt x="2425028" y="337741"/>
                </a:moveTo>
                <a:lnTo>
                  <a:pt x="455229" y="334409"/>
                </a:lnTo>
                <a:lnTo>
                  <a:pt x="12673" y="931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10190" y="9236141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5">
                <a:moveTo>
                  <a:pt x="0" y="0"/>
                </a:moveTo>
                <a:lnTo>
                  <a:pt x="70479" y="137522"/>
                </a:lnTo>
                <a:lnTo>
                  <a:pt x="152309" y="261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2490961" y="9265339"/>
            <a:ext cx="13608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40">
                <a:latin typeface="Microsoft JhengHei UI"/>
                <a:cs typeface="Microsoft JhengHei UI"/>
              </a:rPr>
              <a:t>邮件服务器</a:t>
            </a:r>
            <a:endParaRPr sz="20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77798" y="4447761"/>
            <a:ext cx="2178643" cy="5961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75692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30" h="5166359">
                <a:moveTo>
                  <a:pt x="1106458" y="0"/>
                </a:moveTo>
                <a:lnTo>
                  <a:pt x="276399" y="0"/>
                </a:lnTo>
                <a:lnTo>
                  <a:pt x="221398" y="211"/>
                </a:lnTo>
                <a:lnTo>
                  <a:pt x="177040" y="1693"/>
                </a:lnTo>
                <a:lnTo>
                  <a:pt x="114174" y="13544"/>
                </a:lnTo>
                <a:lnTo>
                  <a:pt x="52705" y="52707"/>
                </a:lnTo>
                <a:lnTo>
                  <a:pt x="13538" y="114180"/>
                </a:lnTo>
                <a:lnTo>
                  <a:pt x="1692" y="177040"/>
                </a:lnTo>
                <a:lnTo>
                  <a:pt x="211" y="221397"/>
                </a:lnTo>
                <a:lnTo>
                  <a:pt x="0" y="276399"/>
                </a:lnTo>
                <a:lnTo>
                  <a:pt x="0" y="4889396"/>
                </a:lnTo>
                <a:lnTo>
                  <a:pt x="211" y="4944399"/>
                </a:lnTo>
                <a:lnTo>
                  <a:pt x="1692" y="4988755"/>
                </a:lnTo>
                <a:lnTo>
                  <a:pt x="13538" y="5051615"/>
                </a:lnTo>
                <a:lnTo>
                  <a:pt x="52705" y="5113089"/>
                </a:lnTo>
                <a:lnTo>
                  <a:pt x="114174" y="5152251"/>
                </a:lnTo>
                <a:lnTo>
                  <a:pt x="177040" y="5164103"/>
                </a:lnTo>
                <a:lnTo>
                  <a:pt x="221398" y="5165584"/>
                </a:lnTo>
                <a:lnTo>
                  <a:pt x="276399" y="5165796"/>
                </a:lnTo>
                <a:lnTo>
                  <a:pt x="1106458" y="5165796"/>
                </a:lnTo>
                <a:lnTo>
                  <a:pt x="1161458" y="5165584"/>
                </a:lnTo>
                <a:lnTo>
                  <a:pt x="1205812" y="5164103"/>
                </a:lnTo>
                <a:lnTo>
                  <a:pt x="1268673" y="5152251"/>
                </a:lnTo>
                <a:lnTo>
                  <a:pt x="1330146" y="5113089"/>
                </a:lnTo>
                <a:lnTo>
                  <a:pt x="1369309" y="5051615"/>
                </a:lnTo>
                <a:lnTo>
                  <a:pt x="1381164" y="4988755"/>
                </a:lnTo>
                <a:lnTo>
                  <a:pt x="1382646" y="4944399"/>
                </a:lnTo>
                <a:lnTo>
                  <a:pt x="1382858" y="4889396"/>
                </a:lnTo>
                <a:lnTo>
                  <a:pt x="1382858" y="276399"/>
                </a:lnTo>
                <a:lnTo>
                  <a:pt x="1382646" y="221397"/>
                </a:lnTo>
                <a:lnTo>
                  <a:pt x="1381164" y="177040"/>
                </a:lnTo>
                <a:lnTo>
                  <a:pt x="1369309" y="114180"/>
                </a:lnTo>
                <a:lnTo>
                  <a:pt x="1330146" y="52707"/>
                </a:lnTo>
                <a:lnTo>
                  <a:pt x="1268673" y="13544"/>
                </a:lnTo>
                <a:lnTo>
                  <a:pt x="1205812" y="1693"/>
                </a:lnTo>
                <a:lnTo>
                  <a:pt x="1161458" y="211"/>
                </a:lnTo>
                <a:lnTo>
                  <a:pt x="11064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75692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30" h="5166359">
                <a:moveTo>
                  <a:pt x="276399" y="0"/>
                </a:moveTo>
                <a:lnTo>
                  <a:pt x="1106456" y="0"/>
                </a:lnTo>
                <a:lnTo>
                  <a:pt x="1161458" y="211"/>
                </a:lnTo>
                <a:lnTo>
                  <a:pt x="1205815" y="1693"/>
                </a:lnTo>
                <a:lnTo>
                  <a:pt x="1268675" y="13544"/>
                </a:lnTo>
                <a:lnTo>
                  <a:pt x="1330148" y="52707"/>
                </a:lnTo>
                <a:lnTo>
                  <a:pt x="1369311" y="114181"/>
                </a:lnTo>
                <a:lnTo>
                  <a:pt x="1381163" y="177040"/>
                </a:lnTo>
                <a:lnTo>
                  <a:pt x="1382644" y="221397"/>
                </a:lnTo>
                <a:lnTo>
                  <a:pt x="1382856" y="276399"/>
                </a:lnTo>
                <a:lnTo>
                  <a:pt x="1382856" y="4889397"/>
                </a:lnTo>
                <a:lnTo>
                  <a:pt x="1382644" y="4944399"/>
                </a:lnTo>
                <a:lnTo>
                  <a:pt x="1381163" y="4988755"/>
                </a:lnTo>
                <a:lnTo>
                  <a:pt x="1369311" y="5051615"/>
                </a:lnTo>
                <a:lnTo>
                  <a:pt x="1330148" y="5113089"/>
                </a:lnTo>
                <a:lnTo>
                  <a:pt x="1268675" y="5152252"/>
                </a:lnTo>
                <a:lnTo>
                  <a:pt x="1205815" y="5164103"/>
                </a:lnTo>
                <a:lnTo>
                  <a:pt x="1161458" y="5165585"/>
                </a:lnTo>
                <a:lnTo>
                  <a:pt x="1106456" y="5165796"/>
                </a:lnTo>
                <a:lnTo>
                  <a:pt x="276399" y="5165796"/>
                </a:lnTo>
                <a:lnTo>
                  <a:pt x="221397" y="5165585"/>
                </a:lnTo>
                <a:lnTo>
                  <a:pt x="177040" y="5164103"/>
                </a:lnTo>
                <a:lnTo>
                  <a:pt x="114181" y="5152252"/>
                </a:lnTo>
                <a:lnTo>
                  <a:pt x="52707" y="5113089"/>
                </a:lnTo>
                <a:lnTo>
                  <a:pt x="13544" y="5051615"/>
                </a:lnTo>
                <a:lnTo>
                  <a:pt x="1693" y="4988755"/>
                </a:lnTo>
                <a:lnTo>
                  <a:pt x="211" y="4944399"/>
                </a:lnTo>
                <a:lnTo>
                  <a:pt x="0" y="4889397"/>
                </a:lnTo>
                <a:lnTo>
                  <a:pt x="0" y="276399"/>
                </a:lnTo>
                <a:lnTo>
                  <a:pt x="211" y="221397"/>
                </a:lnTo>
                <a:lnTo>
                  <a:pt x="1693" y="177040"/>
                </a:lnTo>
                <a:lnTo>
                  <a:pt x="13544" y="114181"/>
                </a:lnTo>
                <a:lnTo>
                  <a:pt x="52707" y="52707"/>
                </a:lnTo>
                <a:lnTo>
                  <a:pt x="114181" y="13544"/>
                </a:lnTo>
                <a:lnTo>
                  <a:pt x="177040" y="1693"/>
                </a:lnTo>
                <a:lnTo>
                  <a:pt x="221397" y="211"/>
                </a:lnTo>
                <a:lnTo>
                  <a:pt x="27639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63328" y="4447761"/>
            <a:ext cx="2178643" cy="5961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161223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30" h="5166359">
                <a:moveTo>
                  <a:pt x="1106458" y="0"/>
                </a:moveTo>
                <a:lnTo>
                  <a:pt x="276399" y="0"/>
                </a:lnTo>
                <a:lnTo>
                  <a:pt x="221399" y="211"/>
                </a:lnTo>
                <a:lnTo>
                  <a:pt x="177045" y="1693"/>
                </a:lnTo>
                <a:lnTo>
                  <a:pt x="114185" y="13544"/>
                </a:lnTo>
                <a:lnTo>
                  <a:pt x="52711" y="52707"/>
                </a:lnTo>
                <a:lnTo>
                  <a:pt x="13549" y="114180"/>
                </a:lnTo>
                <a:lnTo>
                  <a:pt x="1693" y="177040"/>
                </a:lnTo>
                <a:lnTo>
                  <a:pt x="211" y="221397"/>
                </a:lnTo>
                <a:lnTo>
                  <a:pt x="0" y="276399"/>
                </a:lnTo>
                <a:lnTo>
                  <a:pt x="0" y="4889396"/>
                </a:lnTo>
                <a:lnTo>
                  <a:pt x="211" y="4944399"/>
                </a:lnTo>
                <a:lnTo>
                  <a:pt x="1693" y="4988755"/>
                </a:lnTo>
                <a:lnTo>
                  <a:pt x="13549" y="5051615"/>
                </a:lnTo>
                <a:lnTo>
                  <a:pt x="52711" y="5113089"/>
                </a:lnTo>
                <a:lnTo>
                  <a:pt x="114185" y="5152251"/>
                </a:lnTo>
                <a:lnTo>
                  <a:pt x="177045" y="5164103"/>
                </a:lnTo>
                <a:lnTo>
                  <a:pt x="221399" y="5165584"/>
                </a:lnTo>
                <a:lnTo>
                  <a:pt x="276399" y="5165796"/>
                </a:lnTo>
                <a:lnTo>
                  <a:pt x="1106458" y="5165796"/>
                </a:lnTo>
                <a:lnTo>
                  <a:pt x="1161460" y="5165584"/>
                </a:lnTo>
                <a:lnTo>
                  <a:pt x="1205817" y="5164103"/>
                </a:lnTo>
                <a:lnTo>
                  <a:pt x="1268683" y="5152251"/>
                </a:lnTo>
                <a:lnTo>
                  <a:pt x="1330153" y="5113089"/>
                </a:lnTo>
                <a:lnTo>
                  <a:pt x="1369319" y="5051615"/>
                </a:lnTo>
                <a:lnTo>
                  <a:pt x="1381166" y="4988755"/>
                </a:lnTo>
                <a:lnTo>
                  <a:pt x="1382646" y="4944399"/>
                </a:lnTo>
                <a:lnTo>
                  <a:pt x="1382858" y="4889396"/>
                </a:lnTo>
                <a:lnTo>
                  <a:pt x="1382858" y="276399"/>
                </a:lnTo>
                <a:lnTo>
                  <a:pt x="1382646" y="221397"/>
                </a:lnTo>
                <a:lnTo>
                  <a:pt x="1381166" y="177040"/>
                </a:lnTo>
                <a:lnTo>
                  <a:pt x="1369319" y="114180"/>
                </a:lnTo>
                <a:lnTo>
                  <a:pt x="1330153" y="52707"/>
                </a:lnTo>
                <a:lnTo>
                  <a:pt x="1268683" y="13544"/>
                </a:lnTo>
                <a:lnTo>
                  <a:pt x="1205817" y="1693"/>
                </a:lnTo>
                <a:lnTo>
                  <a:pt x="1161460" y="211"/>
                </a:lnTo>
                <a:lnTo>
                  <a:pt x="11064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61223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30" h="5166359">
                <a:moveTo>
                  <a:pt x="276399" y="0"/>
                </a:moveTo>
                <a:lnTo>
                  <a:pt x="1106456" y="0"/>
                </a:lnTo>
                <a:lnTo>
                  <a:pt x="1161458" y="211"/>
                </a:lnTo>
                <a:lnTo>
                  <a:pt x="1205815" y="1693"/>
                </a:lnTo>
                <a:lnTo>
                  <a:pt x="1268675" y="13544"/>
                </a:lnTo>
                <a:lnTo>
                  <a:pt x="1330148" y="52707"/>
                </a:lnTo>
                <a:lnTo>
                  <a:pt x="1369311" y="114181"/>
                </a:lnTo>
                <a:lnTo>
                  <a:pt x="1381163" y="177040"/>
                </a:lnTo>
                <a:lnTo>
                  <a:pt x="1382644" y="221397"/>
                </a:lnTo>
                <a:lnTo>
                  <a:pt x="1382856" y="276399"/>
                </a:lnTo>
                <a:lnTo>
                  <a:pt x="1382856" y="4889397"/>
                </a:lnTo>
                <a:lnTo>
                  <a:pt x="1382644" y="4944399"/>
                </a:lnTo>
                <a:lnTo>
                  <a:pt x="1381163" y="4988755"/>
                </a:lnTo>
                <a:lnTo>
                  <a:pt x="1369311" y="5051615"/>
                </a:lnTo>
                <a:lnTo>
                  <a:pt x="1330148" y="5113089"/>
                </a:lnTo>
                <a:lnTo>
                  <a:pt x="1268675" y="5152252"/>
                </a:lnTo>
                <a:lnTo>
                  <a:pt x="1205815" y="5164103"/>
                </a:lnTo>
                <a:lnTo>
                  <a:pt x="1161458" y="5165585"/>
                </a:lnTo>
                <a:lnTo>
                  <a:pt x="1106456" y="5165796"/>
                </a:lnTo>
                <a:lnTo>
                  <a:pt x="276399" y="5165796"/>
                </a:lnTo>
                <a:lnTo>
                  <a:pt x="221397" y="5165585"/>
                </a:lnTo>
                <a:lnTo>
                  <a:pt x="177040" y="5164103"/>
                </a:lnTo>
                <a:lnTo>
                  <a:pt x="114181" y="5152252"/>
                </a:lnTo>
                <a:lnTo>
                  <a:pt x="52707" y="5113089"/>
                </a:lnTo>
                <a:lnTo>
                  <a:pt x="13544" y="5051615"/>
                </a:lnTo>
                <a:lnTo>
                  <a:pt x="1693" y="4988755"/>
                </a:lnTo>
                <a:lnTo>
                  <a:pt x="211" y="4944399"/>
                </a:lnTo>
                <a:lnTo>
                  <a:pt x="0" y="4889397"/>
                </a:lnTo>
                <a:lnTo>
                  <a:pt x="0" y="276399"/>
                </a:lnTo>
                <a:lnTo>
                  <a:pt x="211" y="221397"/>
                </a:lnTo>
                <a:lnTo>
                  <a:pt x="1693" y="177040"/>
                </a:lnTo>
                <a:lnTo>
                  <a:pt x="13544" y="114181"/>
                </a:lnTo>
                <a:lnTo>
                  <a:pt x="52707" y="52707"/>
                </a:lnTo>
                <a:lnTo>
                  <a:pt x="114181" y="13544"/>
                </a:lnTo>
                <a:lnTo>
                  <a:pt x="177040" y="1693"/>
                </a:lnTo>
                <a:lnTo>
                  <a:pt x="221397" y="211"/>
                </a:lnTo>
                <a:lnTo>
                  <a:pt x="27639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48869" y="4447761"/>
            <a:ext cx="2178643" cy="596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46762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29" h="5166359">
                <a:moveTo>
                  <a:pt x="1106458" y="0"/>
                </a:moveTo>
                <a:lnTo>
                  <a:pt x="276399" y="0"/>
                </a:lnTo>
                <a:lnTo>
                  <a:pt x="221398" y="211"/>
                </a:lnTo>
                <a:lnTo>
                  <a:pt x="177041" y="1693"/>
                </a:lnTo>
                <a:lnTo>
                  <a:pt x="114185" y="13544"/>
                </a:lnTo>
                <a:lnTo>
                  <a:pt x="52706" y="52707"/>
                </a:lnTo>
                <a:lnTo>
                  <a:pt x="13538" y="114180"/>
                </a:lnTo>
                <a:lnTo>
                  <a:pt x="1692" y="177040"/>
                </a:lnTo>
                <a:lnTo>
                  <a:pt x="211" y="221397"/>
                </a:lnTo>
                <a:lnTo>
                  <a:pt x="0" y="276399"/>
                </a:lnTo>
                <a:lnTo>
                  <a:pt x="0" y="4889396"/>
                </a:lnTo>
                <a:lnTo>
                  <a:pt x="211" y="4944399"/>
                </a:lnTo>
                <a:lnTo>
                  <a:pt x="1692" y="4988755"/>
                </a:lnTo>
                <a:lnTo>
                  <a:pt x="13538" y="5051615"/>
                </a:lnTo>
                <a:lnTo>
                  <a:pt x="52706" y="5113089"/>
                </a:lnTo>
                <a:lnTo>
                  <a:pt x="114185" y="5152251"/>
                </a:lnTo>
                <a:lnTo>
                  <a:pt x="177041" y="5164103"/>
                </a:lnTo>
                <a:lnTo>
                  <a:pt x="221398" y="5165584"/>
                </a:lnTo>
                <a:lnTo>
                  <a:pt x="276399" y="5165796"/>
                </a:lnTo>
                <a:lnTo>
                  <a:pt x="1106458" y="5165796"/>
                </a:lnTo>
                <a:lnTo>
                  <a:pt x="1161460" y="5165584"/>
                </a:lnTo>
                <a:lnTo>
                  <a:pt x="1205816" y="5164103"/>
                </a:lnTo>
                <a:lnTo>
                  <a:pt x="1268673" y="5152251"/>
                </a:lnTo>
                <a:lnTo>
                  <a:pt x="1330146" y="5113089"/>
                </a:lnTo>
                <a:lnTo>
                  <a:pt x="1369309" y="5051615"/>
                </a:lnTo>
                <a:lnTo>
                  <a:pt x="1381164" y="4988755"/>
                </a:lnTo>
                <a:lnTo>
                  <a:pt x="1382646" y="4944399"/>
                </a:lnTo>
                <a:lnTo>
                  <a:pt x="1382858" y="4889396"/>
                </a:lnTo>
                <a:lnTo>
                  <a:pt x="1382858" y="276399"/>
                </a:lnTo>
                <a:lnTo>
                  <a:pt x="1382646" y="221397"/>
                </a:lnTo>
                <a:lnTo>
                  <a:pt x="1381164" y="177040"/>
                </a:lnTo>
                <a:lnTo>
                  <a:pt x="1369309" y="114180"/>
                </a:lnTo>
                <a:lnTo>
                  <a:pt x="1330146" y="52707"/>
                </a:lnTo>
                <a:lnTo>
                  <a:pt x="1268673" y="13544"/>
                </a:lnTo>
                <a:lnTo>
                  <a:pt x="1205816" y="1693"/>
                </a:lnTo>
                <a:lnTo>
                  <a:pt x="1161460" y="211"/>
                </a:lnTo>
                <a:lnTo>
                  <a:pt x="11064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46762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29" h="5166359">
                <a:moveTo>
                  <a:pt x="276399" y="0"/>
                </a:moveTo>
                <a:lnTo>
                  <a:pt x="1106456" y="0"/>
                </a:lnTo>
                <a:lnTo>
                  <a:pt x="1161458" y="211"/>
                </a:lnTo>
                <a:lnTo>
                  <a:pt x="1205815" y="1693"/>
                </a:lnTo>
                <a:lnTo>
                  <a:pt x="1268675" y="13544"/>
                </a:lnTo>
                <a:lnTo>
                  <a:pt x="1330148" y="52707"/>
                </a:lnTo>
                <a:lnTo>
                  <a:pt x="1369311" y="114181"/>
                </a:lnTo>
                <a:lnTo>
                  <a:pt x="1381163" y="177040"/>
                </a:lnTo>
                <a:lnTo>
                  <a:pt x="1382644" y="221397"/>
                </a:lnTo>
                <a:lnTo>
                  <a:pt x="1382856" y="276399"/>
                </a:lnTo>
                <a:lnTo>
                  <a:pt x="1382856" y="4889397"/>
                </a:lnTo>
                <a:lnTo>
                  <a:pt x="1382644" y="4944399"/>
                </a:lnTo>
                <a:lnTo>
                  <a:pt x="1381163" y="4988755"/>
                </a:lnTo>
                <a:lnTo>
                  <a:pt x="1369311" y="5051615"/>
                </a:lnTo>
                <a:lnTo>
                  <a:pt x="1330148" y="5113089"/>
                </a:lnTo>
                <a:lnTo>
                  <a:pt x="1268675" y="5152252"/>
                </a:lnTo>
                <a:lnTo>
                  <a:pt x="1205815" y="5164103"/>
                </a:lnTo>
                <a:lnTo>
                  <a:pt x="1161458" y="5165585"/>
                </a:lnTo>
                <a:lnTo>
                  <a:pt x="1106456" y="5165796"/>
                </a:lnTo>
                <a:lnTo>
                  <a:pt x="276399" y="5165796"/>
                </a:lnTo>
                <a:lnTo>
                  <a:pt x="221397" y="5165585"/>
                </a:lnTo>
                <a:lnTo>
                  <a:pt x="177040" y="5164103"/>
                </a:lnTo>
                <a:lnTo>
                  <a:pt x="114181" y="5152252"/>
                </a:lnTo>
                <a:lnTo>
                  <a:pt x="52707" y="5113089"/>
                </a:lnTo>
                <a:lnTo>
                  <a:pt x="13544" y="5051615"/>
                </a:lnTo>
                <a:lnTo>
                  <a:pt x="1693" y="4988755"/>
                </a:lnTo>
                <a:lnTo>
                  <a:pt x="211" y="4944399"/>
                </a:lnTo>
                <a:lnTo>
                  <a:pt x="0" y="4889397"/>
                </a:lnTo>
                <a:lnTo>
                  <a:pt x="0" y="276399"/>
                </a:lnTo>
                <a:lnTo>
                  <a:pt x="211" y="221397"/>
                </a:lnTo>
                <a:lnTo>
                  <a:pt x="1693" y="177040"/>
                </a:lnTo>
                <a:lnTo>
                  <a:pt x="13544" y="114181"/>
                </a:lnTo>
                <a:lnTo>
                  <a:pt x="52707" y="52707"/>
                </a:lnTo>
                <a:lnTo>
                  <a:pt x="114181" y="13544"/>
                </a:lnTo>
                <a:lnTo>
                  <a:pt x="177040" y="1693"/>
                </a:lnTo>
                <a:lnTo>
                  <a:pt x="221397" y="211"/>
                </a:lnTo>
                <a:lnTo>
                  <a:pt x="27639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34403" y="4447761"/>
            <a:ext cx="2178643" cy="5961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2297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29" h="5166359">
                <a:moveTo>
                  <a:pt x="1106456" y="0"/>
                </a:moveTo>
                <a:lnTo>
                  <a:pt x="276399" y="0"/>
                </a:lnTo>
                <a:lnTo>
                  <a:pt x="221397" y="211"/>
                </a:lnTo>
                <a:lnTo>
                  <a:pt x="177040" y="1693"/>
                </a:lnTo>
                <a:lnTo>
                  <a:pt x="114181" y="13544"/>
                </a:lnTo>
                <a:lnTo>
                  <a:pt x="52707" y="52707"/>
                </a:lnTo>
                <a:lnTo>
                  <a:pt x="13545" y="114180"/>
                </a:lnTo>
                <a:lnTo>
                  <a:pt x="1693" y="177040"/>
                </a:lnTo>
                <a:lnTo>
                  <a:pt x="211" y="221397"/>
                </a:lnTo>
                <a:lnTo>
                  <a:pt x="0" y="276399"/>
                </a:lnTo>
                <a:lnTo>
                  <a:pt x="0" y="4889396"/>
                </a:lnTo>
                <a:lnTo>
                  <a:pt x="211" y="4944399"/>
                </a:lnTo>
                <a:lnTo>
                  <a:pt x="1693" y="4988755"/>
                </a:lnTo>
                <a:lnTo>
                  <a:pt x="13545" y="5051615"/>
                </a:lnTo>
                <a:lnTo>
                  <a:pt x="52707" y="5113089"/>
                </a:lnTo>
                <a:lnTo>
                  <a:pt x="114181" y="5152251"/>
                </a:lnTo>
                <a:lnTo>
                  <a:pt x="177040" y="5164103"/>
                </a:lnTo>
                <a:lnTo>
                  <a:pt x="221397" y="5165584"/>
                </a:lnTo>
                <a:lnTo>
                  <a:pt x="276399" y="5165796"/>
                </a:lnTo>
                <a:lnTo>
                  <a:pt x="1106456" y="5165796"/>
                </a:lnTo>
                <a:lnTo>
                  <a:pt x="1161458" y="5165584"/>
                </a:lnTo>
                <a:lnTo>
                  <a:pt x="1205815" y="5164103"/>
                </a:lnTo>
                <a:lnTo>
                  <a:pt x="1268675" y="5152251"/>
                </a:lnTo>
                <a:lnTo>
                  <a:pt x="1330148" y="5113089"/>
                </a:lnTo>
                <a:lnTo>
                  <a:pt x="1369311" y="5051615"/>
                </a:lnTo>
                <a:lnTo>
                  <a:pt x="1381163" y="4988755"/>
                </a:lnTo>
                <a:lnTo>
                  <a:pt x="1382644" y="4944399"/>
                </a:lnTo>
                <a:lnTo>
                  <a:pt x="1382856" y="4889396"/>
                </a:lnTo>
                <a:lnTo>
                  <a:pt x="1382856" y="276399"/>
                </a:lnTo>
                <a:lnTo>
                  <a:pt x="1382644" y="221397"/>
                </a:lnTo>
                <a:lnTo>
                  <a:pt x="1381163" y="177040"/>
                </a:lnTo>
                <a:lnTo>
                  <a:pt x="1369311" y="114180"/>
                </a:lnTo>
                <a:lnTo>
                  <a:pt x="1330148" y="52707"/>
                </a:lnTo>
                <a:lnTo>
                  <a:pt x="1268675" y="13544"/>
                </a:lnTo>
                <a:lnTo>
                  <a:pt x="1205815" y="1693"/>
                </a:lnTo>
                <a:lnTo>
                  <a:pt x="1161458" y="211"/>
                </a:lnTo>
                <a:lnTo>
                  <a:pt x="11064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32297" y="4824712"/>
            <a:ext cx="1383030" cy="5166360"/>
          </a:xfrm>
          <a:custGeom>
            <a:avLst/>
            <a:gdLst/>
            <a:ahLst/>
            <a:cxnLst/>
            <a:rect l="l" t="t" r="r" b="b"/>
            <a:pathLst>
              <a:path w="1383029" h="5166359">
                <a:moveTo>
                  <a:pt x="276399" y="0"/>
                </a:moveTo>
                <a:lnTo>
                  <a:pt x="1106456" y="0"/>
                </a:lnTo>
                <a:lnTo>
                  <a:pt x="1161458" y="211"/>
                </a:lnTo>
                <a:lnTo>
                  <a:pt x="1205815" y="1693"/>
                </a:lnTo>
                <a:lnTo>
                  <a:pt x="1268675" y="13544"/>
                </a:lnTo>
                <a:lnTo>
                  <a:pt x="1330148" y="52707"/>
                </a:lnTo>
                <a:lnTo>
                  <a:pt x="1369311" y="114181"/>
                </a:lnTo>
                <a:lnTo>
                  <a:pt x="1381163" y="177040"/>
                </a:lnTo>
                <a:lnTo>
                  <a:pt x="1382644" y="221397"/>
                </a:lnTo>
                <a:lnTo>
                  <a:pt x="1382856" y="276399"/>
                </a:lnTo>
                <a:lnTo>
                  <a:pt x="1382856" y="4889397"/>
                </a:lnTo>
                <a:lnTo>
                  <a:pt x="1382644" y="4944399"/>
                </a:lnTo>
                <a:lnTo>
                  <a:pt x="1381163" y="4988755"/>
                </a:lnTo>
                <a:lnTo>
                  <a:pt x="1369311" y="5051615"/>
                </a:lnTo>
                <a:lnTo>
                  <a:pt x="1330148" y="5113089"/>
                </a:lnTo>
                <a:lnTo>
                  <a:pt x="1268675" y="5152252"/>
                </a:lnTo>
                <a:lnTo>
                  <a:pt x="1205815" y="5164103"/>
                </a:lnTo>
                <a:lnTo>
                  <a:pt x="1161458" y="5165585"/>
                </a:lnTo>
                <a:lnTo>
                  <a:pt x="1106456" y="5165796"/>
                </a:lnTo>
                <a:lnTo>
                  <a:pt x="276399" y="5165796"/>
                </a:lnTo>
                <a:lnTo>
                  <a:pt x="221397" y="5165585"/>
                </a:lnTo>
                <a:lnTo>
                  <a:pt x="177040" y="5164103"/>
                </a:lnTo>
                <a:lnTo>
                  <a:pt x="114181" y="5152252"/>
                </a:lnTo>
                <a:lnTo>
                  <a:pt x="52707" y="5113089"/>
                </a:lnTo>
                <a:lnTo>
                  <a:pt x="13544" y="5051615"/>
                </a:lnTo>
                <a:lnTo>
                  <a:pt x="1693" y="4988755"/>
                </a:lnTo>
                <a:lnTo>
                  <a:pt x="211" y="4944399"/>
                </a:lnTo>
                <a:lnTo>
                  <a:pt x="0" y="4889397"/>
                </a:lnTo>
                <a:lnTo>
                  <a:pt x="0" y="276399"/>
                </a:lnTo>
                <a:lnTo>
                  <a:pt x="211" y="221397"/>
                </a:lnTo>
                <a:lnTo>
                  <a:pt x="1693" y="177040"/>
                </a:lnTo>
                <a:lnTo>
                  <a:pt x="13544" y="114181"/>
                </a:lnTo>
                <a:lnTo>
                  <a:pt x="52707" y="52707"/>
                </a:lnTo>
                <a:lnTo>
                  <a:pt x="114181" y="13544"/>
                </a:lnTo>
                <a:lnTo>
                  <a:pt x="177040" y="1693"/>
                </a:lnTo>
                <a:lnTo>
                  <a:pt x="221397" y="211"/>
                </a:lnTo>
                <a:lnTo>
                  <a:pt x="27639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91637" y="2131562"/>
            <a:ext cx="6407571" cy="2132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89530" y="2508514"/>
            <a:ext cx="5612130" cy="1337310"/>
          </a:xfrm>
          <a:custGeom>
            <a:avLst/>
            <a:gdLst/>
            <a:ahLst/>
            <a:cxnLst/>
            <a:rect l="l" t="t" r="r" b="b"/>
            <a:pathLst>
              <a:path w="5612130" h="1337310">
                <a:moveTo>
                  <a:pt x="5335385" y="0"/>
                </a:moveTo>
                <a:lnTo>
                  <a:pt x="276399" y="0"/>
                </a:lnTo>
                <a:lnTo>
                  <a:pt x="221397" y="211"/>
                </a:lnTo>
                <a:lnTo>
                  <a:pt x="177040" y="1693"/>
                </a:lnTo>
                <a:lnTo>
                  <a:pt x="114180" y="13545"/>
                </a:lnTo>
                <a:lnTo>
                  <a:pt x="52707" y="52707"/>
                </a:lnTo>
                <a:lnTo>
                  <a:pt x="13544" y="114180"/>
                </a:lnTo>
                <a:lnTo>
                  <a:pt x="1693" y="177040"/>
                </a:lnTo>
                <a:lnTo>
                  <a:pt x="211" y="221397"/>
                </a:lnTo>
                <a:lnTo>
                  <a:pt x="0" y="276399"/>
                </a:lnTo>
                <a:lnTo>
                  <a:pt x="0" y="1060331"/>
                </a:lnTo>
                <a:lnTo>
                  <a:pt x="211" y="1115333"/>
                </a:lnTo>
                <a:lnTo>
                  <a:pt x="1693" y="1159690"/>
                </a:lnTo>
                <a:lnTo>
                  <a:pt x="13544" y="1222550"/>
                </a:lnTo>
                <a:lnTo>
                  <a:pt x="52707" y="1284023"/>
                </a:lnTo>
                <a:lnTo>
                  <a:pt x="114180" y="1323185"/>
                </a:lnTo>
                <a:lnTo>
                  <a:pt x="177040" y="1335037"/>
                </a:lnTo>
                <a:lnTo>
                  <a:pt x="221397" y="1336519"/>
                </a:lnTo>
                <a:lnTo>
                  <a:pt x="276399" y="1336731"/>
                </a:lnTo>
                <a:lnTo>
                  <a:pt x="5335385" y="1336731"/>
                </a:lnTo>
                <a:lnTo>
                  <a:pt x="5390386" y="1336519"/>
                </a:lnTo>
                <a:lnTo>
                  <a:pt x="5434743" y="1335037"/>
                </a:lnTo>
                <a:lnTo>
                  <a:pt x="5497600" y="1323185"/>
                </a:lnTo>
                <a:lnTo>
                  <a:pt x="5559077" y="1284023"/>
                </a:lnTo>
                <a:lnTo>
                  <a:pt x="5598235" y="1222550"/>
                </a:lnTo>
                <a:lnTo>
                  <a:pt x="5610091" y="1159690"/>
                </a:lnTo>
                <a:lnTo>
                  <a:pt x="5611573" y="1115333"/>
                </a:lnTo>
                <a:lnTo>
                  <a:pt x="5611785" y="1060331"/>
                </a:lnTo>
                <a:lnTo>
                  <a:pt x="5611785" y="276399"/>
                </a:lnTo>
                <a:lnTo>
                  <a:pt x="5611573" y="221397"/>
                </a:lnTo>
                <a:lnTo>
                  <a:pt x="5610091" y="177040"/>
                </a:lnTo>
                <a:lnTo>
                  <a:pt x="5598235" y="114180"/>
                </a:lnTo>
                <a:lnTo>
                  <a:pt x="5559077" y="52707"/>
                </a:lnTo>
                <a:lnTo>
                  <a:pt x="5497600" y="13545"/>
                </a:lnTo>
                <a:lnTo>
                  <a:pt x="5434743" y="1693"/>
                </a:lnTo>
                <a:lnTo>
                  <a:pt x="5390386" y="211"/>
                </a:lnTo>
                <a:lnTo>
                  <a:pt x="53353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89530" y="2508514"/>
            <a:ext cx="5612130" cy="1337310"/>
          </a:xfrm>
          <a:custGeom>
            <a:avLst/>
            <a:gdLst/>
            <a:ahLst/>
            <a:cxnLst/>
            <a:rect l="l" t="t" r="r" b="b"/>
            <a:pathLst>
              <a:path w="5612130" h="1337310">
                <a:moveTo>
                  <a:pt x="276399" y="0"/>
                </a:moveTo>
                <a:lnTo>
                  <a:pt x="5335384" y="0"/>
                </a:lnTo>
                <a:lnTo>
                  <a:pt x="5390386" y="211"/>
                </a:lnTo>
                <a:lnTo>
                  <a:pt x="5434743" y="1693"/>
                </a:lnTo>
                <a:lnTo>
                  <a:pt x="5497603" y="13544"/>
                </a:lnTo>
                <a:lnTo>
                  <a:pt x="5559076" y="52707"/>
                </a:lnTo>
                <a:lnTo>
                  <a:pt x="5598238" y="114181"/>
                </a:lnTo>
                <a:lnTo>
                  <a:pt x="5610090" y="177040"/>
                </a:lnTo>
                <a:lnTo>
                  <a:pt x="5611572" y="221397"/>
                </a:lnTo>
                <a:lnTo>
                  <a:pt x="5611784" y="276399"/>
                </a:lnTo>
                <a:lnTo>
                  <a:pt x="5611784" y="1060331"/>
                </a:lnTo>
                <a:lnTo>
                  <a:pt x="5611572" y="1115333"/>
                </a:lnTo>
                <a:lnTo>
                  <a:pt x="5610090" y="1159690"/>
                </a:lnTo>
                <a:lnTo>
                  <a:pt x="5598238" y="1222550"/>
                </a:lnTo>
                <a:lnTo>
                  <a:pt x="5559076" y="1284023"/>
                </a:lnTo>
                <a:lnTo>
                  <a:pt x="5497603" y="1323185"/>
                </a:lnTo>
                <a:lnTo>
                  <a:pt x="5434743" y="1335037"/>
                </a:lnTo>
                <a:lnTo>
                  <a:pt x="5390386" y="1336519"/>
                </a:lnTo>
                <a:lnTo>
                  <a:pt x="5335384" y="1336731"/>
                </a:lnTo>
                <a:lnTo>
                  <a:pt x="276399" y="1336731"/>
                </a:lnTo>
                <a:lnTo>
                  <a:pt x="221397" y="1336519"/>
                </a:lnTo>
                <a:lnTo>
                  <a:pt x="177040" y="1335037"/>
                </a:lnTo>
                <a:lnTo>
                  <a:pt x="114181" y="1323185"/>
                </a:lnTo>
                <a:lnTo>
                  <a:pt x="52707" y="1284023"/>
                </a:lnTo>
                <a:lnTo>
                  <a:pt x="13544" y="1222550"/>
                </a:lnTo>
                <a:lnTo>
                  <a:pt x="1693" y="1159690"/>
                </a:lnTo>
                <a:lnTo>
                  <a:pt x="211" y="1115333"/>
                </a:lnTo>
                <a:lnTo>
                  <a:pt x="0" y="1060331"/>
                </a:lnTo>
                <a:lnTo>
                  <a:pt x="0" y="276399"/>
                </a:lnTo>
                <a:lnTo>
                  <a:pt x="211" y="221397"/>
                </a:lnTo>
                <a:lnTo>
                  <a:pt x="1693" y="177040"/>
                </a:lnTo>
                <a:lnTo>
                  <a:pt x="13544" y="114181"/>
                </a:lnTo>
                <a:lnTo>
                  <a:pt x="52707" y="52707"/>
                </a:lnTo>
                <a:lnTo>
                  <a:pt x="114181" y="13544"/>
                </a:lnTo>
                <a:lnTo>
                  <a:pt x="177040" y="1693"/>
                </a:lnTo>
                <a:lnTo>
                  <a:pt x="221397" y="211"/>
                </a:lnTo>
                <a:lnTo>
                  <a:pt x="276399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714727" y="5245136"/>
            <a:ext cx="497205" cy="4240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6800"/>
              </a:lnSpc>
              <a:spcBef>
                <a:spcPts val="95"/>
              </a:spcBef>
            </a:pPr>
            <a:r>
              <a:rPr dirty="0" sz="3700" spc="0">
                <a:latin typeface="Microsoft JhengHei UI"/>
                <a:cs typeface="Microsoft JhengHei UI"/>
              </a:rPr>
              <a:t>本 地 域 名 服 务 器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77713" y="2829110"/>
            <a:ext cx="322516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>
                <a:latin typeface="Microsoft JhengHei UI"/>
                <a:cs typeface="Microsoft JhengHei UI"/>
              </a:rPr>
              <a:t>域 名 服 务</a:t>
            </a:r>
            <a:r>
              <a:rPr dirty="0" sz="4100" spc="325">
                <a:latin typeface="Microsoft JhengHei UI"/>
                <a:cs typeface="Microsoft JhengHei UI"/>
              </a:rPr>
              <a:t> </a:t>
            </a:r>
            <a:r>
              <a:rPr dirty="0" sz="4100" spc="15">
                <a:latin typeface="Microsoft JhengHei UI"/>
                <a:cs typeface="Microsoft JhengHei UI"/>
              </a:rPr>
              <a:t>器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74099" y="5245136"/>
            <a:ext cx="497205" cy="3638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6800"/>
              </a:lnSpc>
              <a:spcBef>
                <a:spcPts val="95"/>
              </a:spcBef>
            </a:pPr>
            <a:r>
              <a:rPr dirty="0" sz="3700" spc="0">
                <a:latin typeface="Microsoft JhengHei UI"/>
                <a:cs typeface="Microsoft JhengHei UI"/>
              </a:rPr>
              <a:t>根 域 名 服 务 器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88562" y="5245136"/>
            <a:ext cx="497205" cy="4240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6800"/>
              </a:lnSpc>
              <a:spcBef>
                <a:spcPts val="95"/>
              </a:spcBef>
            </a:pPr>
            <a:r>
              <a:rPr dirty="0" sz="3700" spc="0">
                <a:latin typeface="Microsoft JhengHei UI"/>
                <a:cs typeface="Microsoft JhengHei UI"/>
              </a:rPr>
              <a:t>顶 级 域 名 服 务 器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603031" y="5245136"/>
            <a:ext cx="497205" cy="4240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6800"/>
              </a:lnSpc>
              <a:spcBef>
                <a:spcPts val="95"/>
              </a:spcBef>
            </a:pPr>
            <a:r>
              <a:rPr dirty="0" sz="3700" spc="0">
                <a:latin typeface="Microsoft JhengHei UI"/>
                <a:cs typeface="Microsoft JhengHei UI"/>
              </a:rPr>
              <a:t>权 限 域 名 服 务 器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795422" y="3855380"/>
            <a:ext cx="3171825" cy="958215"/>
          </a:xfrm>
          <a:custGeom>
            <a:avLst/>
            <a:gdLst/>
            <a:ahLst/>
            <a:cxnLst/>
            <a:rect l="l" t="t" r="r" b="b"/>
            <a:pathLst>
              <a:path w="3171825" h="958214">
                <a:moveTo>
                  <a:pt x="0" y="0"/>
                </a:moveTo>
                <a:lnTo>
                  <a:pt x="0" y="528779"/>
                </a:lnTo>
                <a:lnTo>
                  <a:pt x="3171631" y="528779"/>
                </a:lnTo>
                <a:lnTo>
                  <a:pt x="3171631" y="958086"/>
                </a:lnTo>
              </a:path>
            </a:pathLst>
          </a:custGeom>
          <a:ln w="31412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795422" y="3855380"/>
            <a:ext cx="1056640" cy="958215"/>
          </a:xfrm>
          <a:custGeom>
            <a:avLst/>
            <a:gdLst/>
            <a:ahLst/>
            <a:cxnLst/>
            <a:rect l="l" t="t" r="r" b="b"/>
            <a:pathLst>
              <a:path w="1056640" h="958214">
                <a:moveTo>
                  <a:pt x="0" y="0"/>
                </a:moveTo>
                <a:lnTo>
                  <a:pt x="0" y="528779"/>
                </a:lnTo>
                <a:lnTo>
                  <a:pt x="1056512" y="528779"/>
                </a:lnTo>
                <a:lnTo>
                  <a:pt x="1056512" y="958086"/>
                </a:lnTo>
              </a:path>
            </a:pathLst>
          </a:custGeom>
          <a:ln w="31412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737862" y="3855380"/>
            <a:ext cx="1057910" cy="958215"/>
          </a:xfrm>
          <a:custGeom>
            <a:avLst/>
            <a:gdLst/>
            <a:ahLst/>
            <a:cxnLst/>
            <a:rect l="l" t="t" r="r" b="b"/>
            <a:pathLst>
              <a:path w="1057909" h="958214">
                <a:moveTo>
                  <a:pt x="1057559" y="0"/>
                </a:moveTo>
                <a:lnTo>
                  <a:pt x="1057559" y="528779"/>
                </a:lnTo>
                <a:lnTo>
                  <a:pt x="0" y="528779"/>
                </a:lnTo>
                <a:lnTo>
                  <a:pt x="0" y="958086"/>
                </a:lnTo>
              </a:path>
            </a:pathLst>
          </a:custGeom>
          <a:ln w="31412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22743" y="3855380"/>
            <a:ext cx="3173095" cy="958215"/>
          </a:xfrm>
          <a:custGeom>
            <a:avLst/>
            <a:gdLst/>
            <a:ahLst/>
            <a:cxnLst/>
            <a:rect l="l" t="t" r="r" b="b"/>
            <a:pathLst>
              <a:path w="3173095" h="958214">
                <a:moveTo>
                  <a:pt x="3172678" y="0"/>
                </a:moveTo>
                <a:lnTo>
                  <a:pt x="3172678" y="528779"/>
                </a:lnTo>
                <a:lnTo>
                  <a:pt x="0" y="528779"/>
                </a:lnTo>
                <a:lnTo>
                  <a:pt x="0" y="958086"/>
                </a:lnTo>
              </a:path>
            </a:pathLst>
          </a:custGeom>
          <a:ln w="31412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四种类型的域名服务器</a:t>
            </a:r>
          </a:p>
        </p:txBody>
      </p:sp>
      <p:sp>
        <p:nvSpPr>
          <p:cNvPr id="28" name="object 2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基于万维⽹的电⼦邮件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808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013450"/>
          </a:xfrm>
          <a:custGeom>
            <a:avLst/>
            <a:gdLst/>
            <a:ahLst/>
            <a:cxnLst/>
            <a:rect l="l" t="t" r="r" b="b"/>
            <a:pathLst>
              <a:path w="12963525" h="60134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54863"/>
                </a:lnTo>
                <a:lnTo>
                  <a:pt x="197" y="5806233"/>
                </a:lnTo>
                <a:lnTo>
                  <a:pt x="1581" y="5847660"/>
                </a:lnTo>
                <a:lnTo>
                  <a:pt x="12649" y="5906368"/>
                </a:lnTo>
                <a:lnTo>
                  <a:pt x="49226" y="5963782"/>
                </a:lnTo>
                <a:lnTo>
                  <a:pt x="106640" y="6000358"/>
                </a:lnTo>
                <a:lnTo>
                  <a:pt x="165348" y="6011427"/>
                </a:lnTo>
                <a:lnTo>
                  <a:pt x="206776" y="6012810"/>
                </a:lnTo>
                <a:lnTo>
                  <a:pt x="258146" y="6013008"/>
                </a:lnTo>
                <a:lnTo>
                  <a:pt x="12705299" y="6013008"/>
                </a:lnTo>
                <a:lnTo>
                  <a:pt x="12756671" y="6012810"/>
                </a:lnTo>
                <a:lnTo>
                  <a:pt x="12798099" y="6011427"/>
                </a:lnTo>
                <a:lnTo>
                  <a:pt x="12856802" y="6000358"/>
                </a:lnTo>
                <a:lnTo>
                  <a:pt x="12914218" y="5963782"/>
                </a:lnTo>
                <a:lnTo>
                  <a:pt x="12950799" y="5906368"/>
                </a:lnTo>
                <a:lnTo>
                  <a:pt x="12961867" y="5847660"/>
                </a:lnTo>
                <a:lnTo>
                  <a:pt x="12963250" y="5806233"/>
                </a:lnTo>
                <a:lnTo>
                  <a:pt x="12963448" y="57548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13450"/>
          </a:xfrm>
          <a:custGeom>
            <a:avLst/>
            <a:gdLst/>
            <a:ahLst/>
            <a:cxnLst/>
            <a:rect l="l" t="t" r="r" b="b"/>
            <a:pathLst>
              <a:path w="12963525" h="60134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54863"/>
                </a:lnTo>
                <a:lnTo>
                  <a:pt x="12963250" y="5806233"/>
                </a:lnTo>
                <a:lnTo>
                  <a:pt x="12961867" y="5847660"/>
                </a:lnTo>
                <a:lnTo>
                  <a:pt x="12950799" y="5906368"/>
                </a:lnTo>
                <a:lnTo>
                  <a:pt x="12914218" y="5963782"/>
                </a:lnTo>
                <a:lnTo>
                  <a:pt x="12856802" y="6000358"/>
                </a:lnTo>
                <a:lnTo>
                  <a:pt x="12798099" y="6011427"/>
                </a:lnTo>
                <a:lnTo>
                  <a:pt x="12756671" y="6012810"/>
                </a:lnTo>
                <a:lnTo>
                  <a:pt x="12705299" y="6013008"/>
                </a:lnTo>
                <a:lnTo>
                  <a:pt x="258145" y="6013008"/>
                </a:lnTo>
                <a:lnTo>
                  <a:pt x="206775" y="6012810"/>
                </a:lnTo>
                <a:lnTo>
                  <a:pt x="165348" y="6011427"/>
                </a:lnTo>
                <a:lnTo>
                  <a:pt x="106640" y="6000358"/>
                </a:lnTo>
                <a:lnTo>
                  <a:pt x="49226" y="5963782"/>
                </a:lnTo>
                <a:lnTo>
                  <a:pt x="12650" y="5906368"/>
                </a:lnTo>
                <a:lnTo>
                  <a:pt x="1581" y="5847660"/>
                </a:lnTo>
                <a:lnTo>
                  <a:pt x="197" y="5806233"/>
                </a:lnTo>
                <a:lnTo>
                  <a:pt x="0" y="57548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435102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⽤户代</a:t>
            </a:r>
            <a:r>
              <a:rPr dirty="0" sz="3100" spc="25">
                <a:latin typeface="Microsoft JhengHei UI"/>
                <a:cs typeface="Microsoft JhengHei UI"/>
              </a:rPr>
              <a:t>理</a:t>
            </a:r>
            <a:r>
              <a:rPr dirty="0" sz="3100" spc="204">
                <a:latin typeface="Microsoft JhengHei UI"/>
                <a:cs typeface="Microsoft JhengHei UI"/>
              </a:rPr>
              <a:t> </a:t>
            </a:r>
            <a:r>
              <a:rPr dirty="0" sz="3100" spc="50">
                <a:latin typeface="Arial"/>
                <a:cs typeface="Arial"/>
              </a:rPr>
              <a:t>(UA)</a:t>
            </a:r>
            <a:r>
              <a:rPr dirty="0" sz="3100" spc="12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的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缺点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6802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63397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3051675"/>
            <a:ext cx="6950075" cy="2023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10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必须在计算机中安装⽤户代理软件；  但可能不能安装或不允许安装；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因此，不⽅便收发邮件。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3149" y="529992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3619" y="5237995"/>
            <a:ext cx="448183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万维⽹的电⼦邮件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优点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0572" y="6631820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0572" y="729776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30572" y="5715467"/>
            <a:ext cx="8978900" cy="202374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14"/>
              </a:spcBef>
              <a:buClr>
                <a:srgbClr val="000000"/>
              </a:buClr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不需要</a:t>
            </a:r>
            <a:r>
              <a:rPr dirty="0" sz="3100" spc="80">
                <a:latin typeface="Microsoft JhengHei UI"/>
                <a:cs typeface="Microsoft JhengHei UI"/>
              </a:rPr>
              <a:t>在计算机中再安装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⽤户代理软件</a:t>
            </a:r>
            <a:r>
              <a:rPr dirty="0" sz="3100" spc="25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442595" marR="5080">
              <a:lnSpc>
                <a:spcPts val="5240"/>
              </a:lnSpc>
              <a:spcBef>
                <a:spcPts val="4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计算机能联⽹，就能⾮常⽅便地收发电⼦邮件；  电⼦邮件界⾯⾮常友好。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924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128770"/>
          </a:xfrm>
          <a:custGeom>
            <a:avLst/>
            <a:gdLst/>
            <a:ahLst/>
            <a:cxnLst/>
            <a:rect l="l" t="t" r="r" b="b"/>
            <a:pathLst>
              <a:path w="12963525" h="41287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70269"/>
                </a:lnTo>
                <a:lnTo>
                  <a:pt x="197" y="3921639"/>
                </a:lnTo>
                <a:lnTo>
                  <a:pt x="1581" y="3963066"/>
                </a:lnTo>
                <a:lnTo>
                  <a:pt x="12649" y="4021774"/>
                </a:lnTo>
                <a:lnTo>
                  <a:pt x="49226" y="4079189"/>
                </a:lnTo>
                <a:lnTo>
                  <a:pt x="106640" y="4115765"/>
                </a:lnTo>
                <a:lnTo>
                  <a:pt x="165348" y="4126834"/>
                </a:lnTo>
                <a:lnTo>
                  <a:pt x="206776" y="4128218"/>
                </a:lnTo>
                <a:lnTo>
                  <a:pt x="258146" y="4128415"/>
                </a:lnTo>
                <a:lnTo>
                  <a:pt x="12705299" y="4128415"/>
                </a:lnTo>
                <a:lnTo>
                  <a:pt x="12756671" y="4128218"/>
                </a:lnTo>
                <a:lnTo>
                  <a:pt x="12798099" y="4126834"/>
                </a:lnTo>
                <a:lnTo>
                  <a:pt x="12856802" y="4115765"/>
                </a:lnTo>
                <a:lnTo>
                  <a:pt x="12914218" y="4079189"/>
                </a:lnTo>
                <a:lnTo>
                  <a:pt x="12950799" y="4021774"/>
                </a:lnTo>
                <a:lnTo>
                  <a:pt x="12961867" y="3963066"/>
                </a:lnTo>
                <a:lnTo>
                  <a:pt x="12963250" y="3921639"/>
                </a:lnTo>
                <a:lnTo>
                  <a:pt x="12963448" y="387026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128770"/>
          </a:xfrm>
          <a:custGeom>
            <a:avLst/>
            <a:gdLst/>
            <a:ahLst/>
            <a:cxnLst/>
            <a:rect l="l" t="t" r="r" b="b"/>
            <a:pathLst>
              <a:path w="12963525" h="41287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70269"/>
                </a:lnTo>
                <a:lnTo>
                  <a:pt x="12963250" y="3921639"/>
                </a:lnTo>
                <a:lnTo>
                  <a:pt x="12961867" y="3963066"/>
                </a:lnTo>
                <a:lnTo>
                  <a:pt x="12950799" y="4021774"/>
                </a:lnTo>
                <a:lnTo>
                  <a:pt x="12914218" y="4079189"/>
                </a:lnTo>
                <a:lnTo>
                  <a:pt x="12856802" y="4115765"/>
                </a:lnTo>
                <a:lnTo>
                  <a:pt x="12798099" y="4126834"/>
                </a:lnTo>
                <a:lnTo>
                  <a:pt x="12756671" y="4128218"/>
                </a:lnTo>
                <a:lnTo>
                  <a:pt x="12705299" y="4128415"/>
                </a:lnTo>
                <a:lnTo>
                  <a:pt x="258145" y="4128415"/>
                </a:lnTo>
                <a:lnTo>
                  <a:pt x="206775" y="4128218"/>
                </a:lnTo>
                <a:lnTo>
                  <a:pt x="165348" y="4126834"/>
                </a:lnTo>
                <a:lnTo>
                  <a:pt x="106640" y="4115765"/>
                </a:lnTo>
                <a:lnTo>
                  <a:pt x="49226" y="4079189"/>
                </a:lnTo>
                <a:lnTo>
                  <a:pt x="12650" y="4021774"/>
                </a:lnTo>
                <a:lnTo>
                  <a:pt x="1581" y="3963066"/>
                </a:lnTo>
                <a:lnTo>
                  <a:pt x="197" y="3921639"/>
                </a:lnTo>
                <a:lnTo>
                  <a:pt x="0" y="387026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基于万维⽹的电⼦邮件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POP3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77295" y="3192986"/>
            <a:ext cx="1673357" cy="256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77055" y="3192986"/>
            <a:ext cx="1673357" cy="256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103511" y="3425534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70" h="892175">
                <a:moveTo>
                  <a:pt x="98034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5" y="45784"/>
                </a:lnTo>
                <a:lnTo>
                  <a:pt x="11766" y="99184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6"/>
                </a:lnTo>
                <a:lnTo>
                  <a:pt x="0" y="651916"/>
                </a:lnTo>
                <a:lnTo>
                  <a:pt x="183" y="699694"/>
                </a:lnTo>
                <a:lnTo>
                  <a:pt x="1470" y="738224"/>
                </a:lnTo>
                <a:lnTo>
                  <a:pt x="11766" y="792828"/>
                </a:lnTo>
                <a:lnTo>
                  <a:pt x="45785" y="846227"/>
                </a:lnTo>
                <a:lnTo>
                  <a:pt x="99184" y="880247"/>
                </a:lnTo>
                <a:lnTo>
                  <a:pt x="153788" y="890541"/>
                </a:lnTo>
                <a:lnTo>
                  <a:pt x="192319" y="891828"/>
                </a:lnTo>
                <a:lnTo>
                  <a:pt x="240097" y="892012"/>
                </a:lnTo>
                <a:lnTo>
                  <a:pt x="980349" y="892012"/>
                </a:lnTo>
                <a:lnTo>
                  <a:pt x="1028123" y="891828"/>
                </a:lnTo>
                <a:lnTo>
                  <a:pt x="1066654" y="890541"/>
                </a:lnTo>
                <a:lnTo>
                  <a:pt x="1121255" y="880247"/>
                </a:lnTo>
                <a:lnTo>
                  <a:pt x="1174657" y="846227"/>
                </a:lnTo>
                <a:lnTo>
                  <a:pt x="1208677" y="792828"/>
                </a:lnTo>
                <a:lnTo>
                  <a:pt x="1218975" y="738224"/>
                </a:lnTo>
                <a:lnTo>
                  <a:pt x="1220262" y="699694"/>
                </a:lnTo>
                <a:lnTo>
                  <a:pt x="1220446" y="651916"/>
                </a:lnTo>
                <a:lnTo>
                  <a:pt x="1220446" y="240096"/>
                </a:lnTo>
                <a:lnTo>
                  <a:pt x="1220262" y="192318"/>
                </a:lnTo>
                <a:lnTo>
                  <a:pt x="1218975" y="153787"/>
                </a:lnTo>
                <a:lnTo>
                  <a:pt x="1208677" y="99184"/>
                </a:lnTo>
                <a:lnTo>
                  <a:pt x="1174657" y="45784"/>
                </a:lnTo>
                <a:lnTo>
                  <a:pt x="1121255" y="11765"/>
                </a:lnTo>
                <a:lnTo>
                  <a:pt x="1066654" y="1470"/>
                </a:lnTo>
                <a:lnTo>
                  <a:pt x="1028123" y="183"/>
                </a:lnTo>
                <a:lnTo>
                  <a:pt x="980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08409" y="3510145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HTTP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03511" y="4626473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70" h="892175">
                <a:moveTo>
                  <a:pt x="98034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0" y="738225"/>
                </a:lnTo>
                <a:lnTo>
                  <a:pt x="11766" y="792829"/>
                </a:lnTo>
                <a:lnTo>
                  <a:pt x="45785" y="846228"/>
                </a:lnTo>
                <a:lnTo>
                  <a:pt x="99184" y="880247"/>
                </a:lnTo>
                <a:lnTo>
                  <a:pt x="153788" y="890542"/>
                </a:lnTo>
                <a:lnTo>
                  <a:pt x="192319" y="891829"/>
                </a:lnTo>
                <a:lnTo>
                  <a:pt x="240097" y="892013"/>
                </a:lnTo>
                <a:lnTo>
                  <a:pt x="980349" y="892013"/>
                </a:lnTo>
                <a:lnTo>
                  <a:pt x="1028123" y="891829"/>
                </a:lnTo>
                <a:lnTo>
                  <a:pt x="1066654" y="890542"/>
                </a:lnTo>
                <a:lnTo>
                  <a:pt x="1121255" y="880247"/>
                </a:lnTo>
                <a:lnTo>
                  <a:pt x="1174657" y="846228"/>
                </a:lnTo>
                <a:lnTo>
                  <a:pt x="1208677" y="792829"/>
                </a:lnTo>
                <a:lnTo>
                  <a:pt x="1218975" y="738225"/>
                </a:lnTo>
                <a:lnTo>
                  <a:pt x="1220262" y="699694"/>
                </a:lnTo>
                <a:lnTo>
                  <a:pt x="1220446" y="651916"/>
                </a:lnTo>
                <a:lnTo>
                  <a:pt x="1220446" y="240097"/>
                </a:lnTo>
                <a:lnTo>
                  <a:pt x="1220262" y="192319"/>
                </a:lnTo>
                <a:lnTo>
                  <a:pt x="1218975" y="153788"/>
                </a:lnTo>
                <a:lnTo>
                  <a:pt x="1208677" y="99184"/>
                </a:lnTo>
                <a:lnTo>
                  <a:pt x="1174657" y="45785"/>
                </a:lnTo>
                <a:lnTo>
                  <a:pt x="1121255" y="11766"/>
                </a:lnTo>
                <a:lnTo>
                  <a:pt x="1066654" y="1470"/>
                </a:lnTo>
                <a:lnTo>
                  <a:pt x="1028123" y="183"/>
                </a:lnTo>
                <a:lnTo>
                  <a:pt x="980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339707" y="4711084"/>
            <a:ext cx="753110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</a:t>
            </a:r>
            <a:r>
              <a:rPr dirty="0" sz="2050">
                <a:latin typeface="Arial"/>
                <a:cs typeface="Arial"/>
              </a:rPr>
              <a:t>T</a:t>
            </a:r>
            <a:r>
              <a:rPr dirty="0" sz="2050" spc="0">
                <a:latin typeface="Arial"/>
                <a:cs typeface="Arial"/>
              </a:rPr>
              <a:t>P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03750" y="3425534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69" h="892175">
                <a:moveTo>
                  <a:pt x="980347" y="0"/>
                </a:moveTo>
                <a:lnTo>
                  <a:pt x="240097" y="0"/>
                </a:lnTo>
                <a:lnTo>
                  <a:pt x="192322" y="183"/>
                </a:lnTo>
                <a:lnTo>
                  <a:pt x="153792" y="1470"/>
                </a:lnTo>
                <a:lnTo>
                  <a:pt x="99190" y="11765"/>
                </a:lnTo>
                <a:lnTo>
                  <a:pt x="45789" y="45784"/>
                </a:lnTo>
                <a:lnTo>
                  <a:pt x="11769" y="99184"/>
                </a:lnTo>
                <a:lnTo>
                  <a:pt x="1471" y="153787"/>
                </a:lnTo>
                <a:lnTo>
                  <a:pt x="183" y="192318"/>
                </a:lnTo>
                <a:lnTo>
                  <a:pt x="0" y="240096"/>
                </a:lnTo>
                <a:lnTo>
                  <a:pt x="0" y="651916"/>
                </a:lnTo>
                <a:lnTo>
                  <a:pt x="183" y="699694"/>
                </a:lnTo>
                <a:lnTo>
                  <a:pt x="1471" y="738224"/>
                </a:lnTo>
                <a:lnTo>
                  <a:pt x="11769" y="792828"/>
                </a:lnTo>
                <a:lnTo>
                  <a:pt x="45789" y="846227"/>
                </a:lnTo>
                <a:lnTo>
                  <a:pt x="99190" y="880247"/>
                </a:lnTo>
                <a:lnTo>
                  <a:pt x="153792" y="890541"/>
                </a:lnTo>
                <a:lnTo>
                  <a:pt x="192322" y="891828"/>
                </a:lnTo>
                <a:lnTo>
                  <a:pt x="240097" y="892012"/>
                </a:lnTo>
                <a:lnTo>
                  <a:pt x="980347" y="892012"/>
                </a:lnTo>
                <a:lnTo>
                  <a:pt x="1028126" y="891828"/>
                </a:lnTo>
                <a:lnTo>
                  <a:pt x="1066657" y="890541"/>
                </a:lnTo>
                <a:lnTo>
                  <a:pt x="1121264" y="880247"/>
                </a:lnTo>
                <a:lnTo>
                  <a:pt x="1174661" y="846227"/>
                </a:lnTo>
                <a:lnTo>
                  <a:pt x="1208685" y="792828"/>
                </a:lnTo>
                <a:lnTo>
                  <a:pt x="1218974" y="738224"/>
                </a:lnTo>
                <a:lnTo>
                  <a:pt x="1220260" y="699694"/>
                </a:lnTo>
                <a:lnTo>
                  <a:pt x="1220444" y="651916"/>
                </a:lnTo>
                <a:lnTo>
                  <a:pt x="1220444" y="240096"/>
                </a:lnTo>
                <a:lnTo>
                  <a:pt x="1220260" y="192318"/>
                </a:lnTo>
                <a:lnTo>
                  <a:pt x="1218974" y="153787"/>
                </a:lnTo>
                <a:lnTo>
                  <a:pt x="1208685" y="99184"/>
                </a:lnTo>
                <a:lnTo>
                  <a:pt x="1174661" y="45784"/>
                </a:lnTo>
                <a:lnTo>
                  <a:pt x="1121264" y="11765"/>
                </a:lnTo>
                <a:lnTo>
                  <a:pt x="1066657" y="1470"/>
                </a:lnTo>
                <a:lnTo>
                  <a:pt x="1028126" y="183"/>
                </a:lnTo>
                <a:lnTo>
                  <a:pt x="9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608655" y="3510145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HTTP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403750" y="4626473"/>
            <a:ext cx="1220470" cy="892175"/>
          </a:xfrm>
          <a:custGeom>
            <a:avLst/>
            <a:gdLst/>
            <a:ahLst/>
            <a:cxnLst/>
            <a:rect l="l" t="t" r="r" b="b"/>
            <a:pathLst>
              <a:path w="1220469" h="892175">
                <a:moveTo>
                  <a:pt x="980347" y="0"/>
                </a:moveTo>
                <a:lnTo>
                  <a:pt x="240097" y="0"/>
                </a:lnTo>
                <a:lnTo>
                  <a:pt x="192322" y="183"/>
                </a:lnTo>
                <a:lnTo>
                  <a:pt x="153792" y="1470"/>
                </a:lnTo>
                <a:lnTo>
                  <a:pt x="99190" y="11766"/>
                </a:lnTo>
                <a:lnTo>
                  <a:pt x="45789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51916"/>
                </a:lnTo>
                <a:lnTo>
                  <a:pt x="183" y="699694"/>
                </a:lnTo>
                <a:lnTo>
                  <a:pt x="1471" y="738225"/>
                </a:lnTo>
                <a:lnTo>
                  <a:pt x="11769" y="792829"/>
                </a:lnTo>
                <a:lnTo>
                  <a:pt x="45789" y="846228"/>
                </a:lnTo>
                <a:lnTo>
                  <a:pt x="99190" y="880247"/>
                </a:lnTo>
                <a:lnTo>
                  <a:pt x="153792" y="890542"/>
                </a:lnTo>
                <a:lnTo>
                  <a:pt x="192322" y="891829"/>
                </a:lnTo>
                <a:lnTo>
                  <a:pt x="240097" y="892013"/>
                </a:lnTo>
                <a:lnTo>
                  <a:pt x="980347" y="892013"/>
                </a:lnTo>
                <a:lnTo>
                  <a:pt x="1028126" y="891829"/>
                </a:lnTo>
                <a:lnTo>
                  <a:pt x="1066657" y="890542"/>
                </a:lnTo>
                <a:lnTo>
                  <a:pt x="1121264" y="880247"/>
                </a:lnTo>
                <a:lnTo>
                  <a:pt x="1174661" y="846228"/>
                </a:lnTo>
                <a:lnTo>
                  <a:pt x="1208685" y="792829"/>
                </a:lnTo>
                <a:lnTo>
                  <a:pt x="1218974" y="738225"/>
                </a:lnTo>
                <a:lnTo>
                  <a:pt x="1220260" y="699694"/>
                </a:lnTo>
                <a:lnTo>
                  <a:pt x="1220444" y="651916"/>
                </a:lnTo>
                <a:lnTo>
                  <a:pt x="1220444" y="240097"/>
                </a:lnTo>
                <a:lnTo>
                  <a:pt x="1220260" y="192319"/>
                </a:lnTo>
                <a:lnTo>
                  <a:pt x="1218974" y="153788"/>
                </a:lnTo>
                <a:lnTo>
                  <a:pt x="1208685" y="99184"/>
                </a:lnTo>
                <a:lnTo>
                  <a:pt x="1174661" y="45785"/>
                </a:lnTo>
                <a:lnTo>
                  <a:pt x="1121264" y="11766"/>
                </a:lnTo>
                <a:lnTo>
                  <a:pt x="1066657" y="1470"/>
                </a:lnTo>
                <a:lnTo>
                  <a:pt x="1028126" y="183"/>
                </a:lnTo>
                <a:lnTo>
                  <a:pt x="980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608655" y="4711084"/>
            <a:ext cx="81089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SMTP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4898" y="3871540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42702" y="0"/>
                </a:lnTo>
                <a:lnTo>
                  <a:pt x="1663644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27601" y="378358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544736" y="3205106"/>
            <a:ext cx="1072515" cy="5930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225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发送邮件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225"/>
              </a:lnSpc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60924" y="3935939"/>
            <a:ext cx="840740" cy="584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6040">
              <a:lnSpc>
                <a:spcPts val="2195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POST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195"/>
              </a:lnSpc>
            </a:pPr>
            <a:r>
              <a:rPr dirty="0" sz="2050">
                <a:latin typeface="Arial"/>
                <a:cs typeface="Arial"/>
              </a:rPr>
              <a:t>Submit</a:t>
            </a:r>
            <a:endParaRPr sz="2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22684" y="2727763"/>
            <a:ext cx="15824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mail.163.com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624195" y="3871540"/>
            <a:ext cx="1862455" cy="0"/>
          </a:xfrm>
          <a:custGeom>
            <a:avLst/>
            <a:gdLst/>
            <a:ahLst/>
            <a:cxnLst/>
            <a:rect l="l" t="t" r="r" b="b"/>
            <a:pathLst>
              <a:path w="1862455" h="0">
                <a:moveTo>
                  <a:pt x="0" y="0"/>
                </a:moveTo>
                <a:lnTo>
                  <a:pt x="1841299" y="0"/>
                </a:lnTo>
                <a:lnTo>
                  <a:pt x="186224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465499" y="378358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323959" y="5072481"/>
            <a:ext cx="2925445" cy="0"/>
          </a:xfrm>
          <a:custGeom>
            <a:avLst/>
            <a:gdLst/>
            <a:ahLst/>
            <a:cxnLst/>
            <a:rect l="l" t="t" r="r" b="b"/>
            <a:pathLst>
              <a:path w="2925444" h="0">
                <a:moveTo>
                  <a:pt x="0" y="0"/>
                </a:moveTo>
                <a:lnTo>
                  <a:pt x="0" y="0"/>
                </a:lnTo>
                <a:lnTo>
                  <a:pt x="2903887" y="0"/>
                </a:lnTo>
                <a:lnTo>
                  <a:pt x="2924829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227838" y="498452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2066785" y="4674042"/>
            <a:ext cx="18002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发送邮件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SM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30366" y="5107438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63129" y="3205106"/>
            <a:ext cx="1072515" cy="5930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225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读取邮件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ts val="2225"/>
              </a:lnSpc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204586" y="3935939"/>
            <a:ext cx="1189990" cy="584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4445">
              <a:lnSpc>
                <a:spcPts val="2195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GET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ts val="2195"/>
              </a:lnSpc>
            </a:pPr>
            <a:r>
              <a:rPr dirty="0" sz="2050" spc="0">
                <a:latin typeface="Arial"/>
                <a:cs typeface="Arial"/>
              </a:rPr>
              <a:t>Download</a:t>
            </a:r>
            <a:endParaRPr sz="20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40012" y="3389540"/>
            <a:ext cx="1144960" cy="963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641431" y="3389540"/>
            <a:ext cx="1144960" cy="963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428257" y="3543059"/>
            <a:ext cx="572770" cy="503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0"/>
              </a:lnSpc>
              <a:spcBef>
                <a:spcPts val="95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endParaRPr sz="1650">
              <a:latin typeface="Arial"/>
              <a:cs typeface="Arial"/>
            </a:endParaRPr>
          </a:p>
          <a:p>
            <a:pPr marL="74295">
              <a:lnSpc>
                <a:spcPts val="1880"/>
              </a:lnSpc>
            </a:pPr>
            <a:r>
              <a:rPr dirty="0" sz="1650" spc="-5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929674" y="3543059"/>
            <a:ext cx="572770" cy="503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0"/>
              </a:lnSpc>
              <a:spcBef>
                <a:spcPts val="95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endParaRPr sz="1650">
              <a:latin typeface="Arial"/>
              <a:cs typeface="Arial"/>
            </a:endParaRPr>
          </a:p>
          <a:p>
            <a:pPr marL="74295">
              <a:lnSpc>
                <a:spcPts val="1880"/>
              </a:lnSpc>
            </a:pPr>
            <a:r>
              <a:rPr dirty="0" sz="1650" spc="-5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295711" y="2727763"/>
            <a:ext cx="14370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mail.qq.com</a:t>
            </a:r>
            <a:endParaRPr sz="2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66307" y="6745712"/>
            <a:ext cx="7611109" cy="11785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248285" indent="-235585">
              <a:lnSpc>
                <a:spcPct val="100000"/>
              </a:lnSpc>
              <a:spcBef>
                <a:spcPts val="1210"/>
              </a:spcBef>
              <a:buFont typeface="Trebuchet MS"/>
              <a:buChar char="●"/>
              <a:tabLst>
                <a:tab pos="24892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发送、接收电⼦邮件时使⽤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HTTP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协议。</a:t>
            </a:r>
            <a:endParaRPr sz="2850">
              <a:latin typeface="Microsoft JhengHei UI"/>
              <a:cs typeface="Microsoft JhengHei UI"/>
            </a:endParaRPr>
          </a:p>
          <a:p>
            <a:pPr marL="248285" indent="-235585">
              <a:lnSpc>
                <a:spcPct val="100000"/>
              </a:lnSpc>
              <a:spcBef>
                <a:spcPts val="1120"/>
              </a:spcBef>
              <a:buFont typeface="Trebuchet MS"/>
              <a:buChar char="●"/>
              <a:tabLst>
                <a:tab pos="24892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两个邮件服务器之间传送邮件时使⽤</a:t>
            </a:r>
            <a:r>
              <a:rPr dirty="0" sz="2850" spc="1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SMTP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228" y="715916"/>
            <a:ext cx="6833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通⽤互联⽹邮件扩充</a:t>
            </a:r>
            <a:r>
              <a:rPr dirty="0" spc="0">
                <a:latin typeface="Arial"/>
                <a:cs typeface="Arial"/>
              </a:rPr>
              <a:t>MIME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837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041775"/>
          </a:xfrm>
          <a:custGeom>
            <a:avLst/>
            <a:gdLst/>
            <a:ahLst/>
            <a:cxnLst/>
            <a:rect l="l" t="t" r="r" b="b"/>
            <a:pathLst>
              <a:path w="12963525" h="40417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83455"/>
                </a:lnTo>
                <a:lnTo>
                  <a:pt x="197" y="3834825"/>
                </a:lnTo>
                <a:lnTo>
                  <a:pt x="1581" y="3876252"/>
                </a:lnTo>
                <a:lnTo>
                  <a:pt x="12649" y="3934960"/>
                </a:lnTo>
                <a:lnTo>
                  <a:pt x="49226" y="3992374"/>
                </a:lnTo>
                <a:lnTo>
                  <a:pt x="106640" y="4028950"/>
                </a:lnTo>
                <a:lnTo>
                  <a:pt x="165348" y="4040019"/>
                </a:lnTo>
                <a:lnTo>
                  <a:pt x="206776" y="4041402"/>
                </a:lnTo>
                <a:lnTo>
                  <a:pt x="258146" y="4041600"/>
                </a:lnTo>
                <a:lnTo>
                  <a:pt x="12705299" y="4041600"/>
                </a:lnTo>
                <a:lnTo>
                  <a:pt x="12756671" y="4041402"/>
                </a:lnTo>
                <a:lnTo>
                  <a:pt x="12798099" y="4040019"/>
                </a:lnTo>
                <a:lnTo>
                  <a:pt x="12856802" y="4028950"/>
                </a:lnTo>
                <a:lnTo>
                  <a:pt x="12914218" y="3992374"/>
                </a:lnTo>
                <a:lnTo>
                  <a:pt x="12950799" y="3934960"/>
                </a:lnTo>
                <a:lnTo>
                  <a:pt x="12961867" y="3876252"/>
                </a:lnTo>
                <a:lnTo>
                  <a:pt x="12963250" y="3834825"/>
                </a:lnTo>
                <a:lnTo>
                  <a:pt x="12963448" y="37834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41775"/>
          </a:xfrm>
          <a:custGeom>
            <a:avLst/>
            <a:gdLst/>
            <a:ahLst/>
            <a:cxnLst/>
            <a:rect l="l" t="t" r="r" b="b"/>
            <a:pathLst>
              <a:path w="12963525" h="40417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83455"/>
                </a:lnTo>
                <a:lnTo>
                  <a:pt x="12963250" y="3834825"/>
                </a:lnTo>
                <a:lnTo>
                  <a:pt x="12961867" y="3876252"/>
                </a:lnTo>
                <a:lnTo>
                  <a:pt x="12950799" y="3934960"/>
                </a:lnTo>
                <a:lnTo>
                  <a:pt x="12914218" y="3992374"/>
                </a:lnTo>
                <a:lnTo>
                  <a:pt x="12856802" y="4028950"/>
                </a:lnTo>
                <a:lnTo>
                  <a:pt x="12798099" y="4040019"/>
                </a:lnTo>
                <a:lnTo>
                  <a:pt x="12756671" y="4041402"/>
                </a:lnTo>
                <a:lnTo>
                  <a:pt x="12705299" y="4041600"/>
                </a:lnTo>
                <a:lnTo>
                  <a:pt x="258145" y="4041600"/>
                </a:lnTo>
                <a:lnTo>
                  <a:pt x="206775" y="4041402"/>
                </a:lnTo>
                <a:lnTo>
                  <a:pt x="165348" y="4040019"/>
                </a:lnTo>
                <a:lnTo>
                  <a:pt x="106640" y="4028950"/>
                </a:lnTo>
                <a:lnTo>
                  <a:pt x="49226" y="3992374"/>
                </a:lnTo>
                <a:lnTo>
                  <a:pt x="12650" y="3934960"/>
                </a:lnTo>
                <a:lnTo>
                  <a:pt x="1581" y="3876252"/>
                </a:lnTo>
                <a:lnTo>
                  <a:pt x="197" y="3834825"/>
                </a:lnTo>
                <a:lnTo>
                  <a:pt x="0" y="37834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4107179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55">
                <a:latin typeface="Arial"/>
                <a:cs typeface="Arial"/>
              </a:rPr>
              <a:t>SMTP</a:t>
            </a:r>
            <a:r>
              <a:rPr dirty="0" sz="3100" spc="5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协议在的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问题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6802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464699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0572" y="531294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0572" y="3051675"/>
            <a:ext cx="8060055" cy="270256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14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不能传送⼆进制⽂件；</a:t>
            </a:r>
            <a:endParaRPr sz="3100">
              <a:latin typeface="Microsoft JhengHei UI"/>
              <a:cs typeface="Microsoft JhengHei UI"/>
            </a:endParaRPr>
          </a:p>
          <a:p>
            <a:pPr marL="442595" marR="1590040">
              <a:lnSpc>
                <a:spcPts val="5350"/>
              </a:lnSpc>
              <a:spcBef>
                <a:spcPts val="345"/>
              </a:spcBef>
            </a:pPr>
            <a:r>
              <a:rPr dirty="0" sz="3100" spc="55">
                <a:latin typeface="Arial"/>
                <a:cs typeface="Arial"/>
              </a:rPr>
              <a:t>SMTP</a:t>
            </a:r>
            <a:r>
              <a:rPr dirty="0" sz="3100" spc="7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限于传送</a:t>
            </a:r>
            <a:r>
              <a:rPr dirty="0" sz="3100" spc="65">
                <a:latin typeface="Arial"/>
                <a:cs typeface="Arial"/>
              </a:rPr>
              <a:t>7</a:t>
            </a:r>
            <a:r>
              <a:rPr dirty="0" sz="3100" spc="80">
                <a:latin typeface="Microsoft JhengHei UI"/>
                <a:cs typeface="Microsoft JhengHei UI"/>
              </a:rPr>
              <a:t>位</a:t>
            </a:r>
            <a:r>
              <a:rPr dirty="0" sz="3100" spc="25">
                <a:latin typeface="Microsoft JhengHei UI"/>
                <a:cs typeface="Microsoft JhengHei UI"/>
              </a:rPr>
              <a:t>的</a:t>
            </a:r>
            <a:r>
              <a:rPr dirty="0" sz="3100" spc="50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ASCII</a:t>
            </a:r>
            <a:r>
              <a:rPr dirty="0" sz="3100" spc="13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码；  拒绝超过⼀定⻓度的邮件；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07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某</a:t>
            </a:r>
            <a:r>
              <a:rPr dirty="0" sz="3100" spc="25">
                <a:latin typeface="Microsoft JhengHei UI"/>
                <a:cs typeface="Microsoft JhengHei UI"/>
              </a:rPr>
              <a:t>些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SMTP</a:t>
            </a:r>
            <a:r>
              <a:rPr dirty="0" sz="3100" spc="8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实现未完全遵</a:t>
            </a:r>
            <a:r>
              <a:rPr dirty="0" sz="3100" spc="25">
                <a:latin typeface="Microsoft JhengHei UI"/>
                <a:cs typeface="Microsoft JhengHei UI"/>
              </a:rPr>
              <a:t>循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SMTP</a:t>
            </a:r>
            <a:r>
              <a:rPr dirty="0" sz="3100" spc="8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标准。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7662" y="715916"/>
            <a:ext cx="60090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"/>
              <a:t>和</a:t>
            </a:r>
            <a:r>
              <a:rPr dirty="0" spc="100"/>
              <a:t> </a:t>
            </a:r>
            <a:r>
              <a:rPr dirty="0" spc="5">
                <a:latin typeface="Arial"/>
                <a:cs typeface="Arial"/>
              </a:rPr>
              <a:t>SMTP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10"/>
              <a:t>的关系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3593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797810"/>
          </a:xfrm>
          <a:custGeom>
            <a:avLst/>
            <a:gdLst/>
            <a:ahLst/>
            <a:cxnLst/>
            <a:rect l="l" t="t" r="r" b="b"/>
            <a:pathLst>
              <a:path w="12963525" h="279781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39497"/>
                </a:lnTo>
                <a:lnTo>
                  <a:pt x="197" y="2590867"/>
                </a:lnTo>
                <a:lnTo>
                  <a:pt x="1581" y="2632294"/>
                </a:lnTo>
                <a:lnTo>
                  <a:pt x="12649" y="2691002"/>
                </a:lnTo>
                <a:lnTo>
                  <a:pt x="49226" y="2748416"/>
                </a:lnTo>
                <a:lnTo>
                  <a:pt x="106640" y="2784992"/>
                </a:lnTo>
                <a:lnTo>
                  <a:pt x="165348" y="2796061"/>
                </a:lnTo>
                <a:lnTo>
                  <a:pt x="206776" y="2797444"/>
                </a:lnTo>
                <a:lnTo>
                  <a:pt x="258146" y="2797642"/>
                </a:lnTo>
                <a:lnTo>
                  <a:pt x="12705299" y="2797642"/>
                </a:lnTo>
                <a:lnTo>
                  <a:pt x="12756671" y="2797444"/>
                </a:lnTo>
                <a:lnTo>
                  <a:pt x="12798099" y="2796061"/>
                </a:lnTo>
                <a:lnTo>
                  <a:pt x="12856802" y="2784992"/>
                </a:lnTo>
                <a:lnTo>
                  <a:pt x="12914218" y="2748416"/>
                </a:lnTo>
                <a:lnTo>
                  <a:pt x="12950799" y="2691002"/>
                </a:lnTo>
                <a:lnTo>
                  <a:pt x="12961867" y="2632294"/>
                </a:lnTo>
                <a:lnTo>
                  <a:pt x="12963250" y="2590867"/>
                </a:lnTo>
                <a:lnTo>
                  <a:pt x="12963448" y="253949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797810"/>
          </a:xfrm>
          <a:custGeom>
            <a:avLst/>
            <a:gdLst/>
            <a:ahLst/>
            <a:cxnLst/>
            <a:rect l="l" t="t" r="r" b="b"/>
            <a:pathLst>
              <a:path w="12963525" h="279781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39497"/>
                </a:lnTo>
                <a:lnTo>
                  <a:pt x="12963250" y="2590867"/>
                </a:lnTo>
                <a:lnTo>
                  <a:pt x="12961867" y="2632294"/>
                </a:lnTo>
                <a:lnTo>
                  <a:pt x="12950799" y="2691002"/>
                </a:lnTo>
                <a:lnTo>
                  <a:pt x="12914218" y="2748416"/>
                </a:lnTo>
                <a:lnTo>
                  <a:pt x="12856802" y="2784992"/>
                </a:lnTo>
                <a:lnTo>
                  <a:pt x="12798099" y="2796061"/>
                </a:lnTo>
                <a:lnTo>
                  <a:pt x="12756671" y="2797444"/>
                </a:lnTo>
                <a:lnTo>
                  <a:pt x="12705299" y="2797642"/>
                </a:lnTo>
                <a:lnTo>
                  <a:pt x="258145" y="2797642"/>
                </a:lnTo>
                <a:lnTo>
                  <a:pt x="206775" y="2797444"/>
                </a:lnTo>
                <a:lnTo>
                  <a:pt x="165348" y="2796061"/>
                </a:lnTo>
                <a:lnTo>
                  <a:pt x="106640" y="2784992"/>
                </a:lnTo>
                <a:lnTo>
                  <a:pt x="49226" y="2748416"/>
                </a:lnTo>
                <a:lnTo>
                  <a:pt x="12650" y="2691002"/>
                </a:lnTo>
                <a:lnTo>
                  <a:pt x="1581" y="2632294"/>
                </a:lnTo>
                <a:lnTo>
                  <a:pt x="197" y="2590867"/>
                </a:lnTo>
                <a:lnTo>
                  <a:pt x="0" y="253949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30207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3619" y="2359690"/>
            <a:ext cx="11047730" cy="2062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通⽤互联⽹邮件扩</a:t>
            </a:r>
            <a:r>
              <a:rPr dirty="0" sz="3100" spc="25">
                <a:latin typeface="Microsoft JhengHei UI"/>
                <a:cs typeface="Microsoft JhengHei UI"/>
              </a:rPr>
              <a:t>充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MIME</a:t>
            </a:r>
            <a:r>
              <a:rPr dirty="0" sz="3100" spc="140"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并没有改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动</a:t>
            </a:r>
            <a:r>
              <a:rPr dirty="0" sz="3100" spc="2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SMTP</a:t>
            </a:r>
            <a:r>
              <a:rPr dirty="0" sz="3100" spc="8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或取代它。 </a:t>
            </a:r>
            <a:r>
              <a:rPr dirty="0" sz="3100" spc="55">
                <a:latin typeface="Arial"/>
                <a:cs typeface="Arial"/>
              </a:rPr>
              <a:t>MIME</a:t>
            </a:r>
            <a:r>
              <a:rPr dirty="0" sz="3100" spc="15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的意图是继续使⽤⽬前</a:t>
            </a:r>
            <a:r>
              <a:rPr dirty="0" sz="3100" spc="25">
                <a:latin typeface="Microsoft JhengHei UI"/>
                <a:cs typeface="Microsoft JhengHei UI"/>
              </a:rPr>
              <a:t>的</a:t>
            </a:r>
            <a:r>
              <a:rPr dirty="0" sz="3100" spc="240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[RFC</a:t>
            </a:r>
            <a:r>
              <a:rPr dirty="0" sz="3100" spc="150">
                <a:latin typeface="Arial"/>
                <a:cs typeface="Arial"/>
              </a:rPr>
              <a:t> </a:t>
            </a:r>
            <a:r>
              <a:rPr dirty="0" sz="3100" spc="50">
                <a:latin typeface="Arial"/>
                <a:cs typeface="Arial"/>
              </a:rPr>
              <a:t>822]</a:t>
            </a:r>
            <a:r>
              <a:rPr dirty="0" sz="3100" spc="15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格式，但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增加了邮 件主体的结构</a:t>
            </a:r>
            <a:r>
              <a:rPr dirty="0" sz="3100" spc="80">
                <a:latin typeface="Microsoft JhengHei UI"/>
                <a:cs typeface="Microsoft JhengHei UI"/>
              </a:rPr>
              <a:t>，并定义了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传送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⾮</a:t>
            </a:r>
            <a:r>
              <a:rPr dirty="0" sz="3100" spc="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55">
                <a:solidFill>
                  <a:srgbClr val="FF2600"/>
                </a:solidFill>
                <a:latin typeface="Arial"/>
                <a:cs typeface="Arial"/>
              </a:rPr>
              <a:t>ASCII</a:t>
            </a:r>
            <a:r>
              <a:rPr dirty="0" sz="310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码</a:t>
            </a:r>
            <a:r>
              <a:rPr dirty="0" sz="3100" spc="80">
                <a:latin typeface="Microsoft JhengHei UI"/>
                <a:cs typeface="Microsoft JhengHei UI"/>
              </a:rPr>
              <a:t>的编码规则。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09266" y="7303567"/>
            <a:ext cx="2126992" cy="1047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81620" y="7567696"/>
            <a:ext cx="98234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MIME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09266" y="9168521"/>
            <a:ext cx="2127250" cy="1047115"/>
          </a:xfrm>
          <a:custGeom>
            <a:avLst/>
            <a:gdLst/>
            <a:ahLst/>
            <a:cxnLst/>
            <a:rect l="l" t="t" r="r" b="b"/>
            <a:pathLst>
              <a:path w="2127250" h="1047115">
                <a:moveTo>
                  <a:pt x="1886895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4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70" y="893300"/>
                </a:lnTo>
                <a:lnTo>
                  <a:pt x="11766" y="947904"/>
                </a:lnTo>
                <a:lnTo>
                  <a:pt x="45785" y="1001303"/>
                </a:lnTo>
                <a:lnTo>
                  <a:pt x="99184" y="1035322"/>
                </a:lnTo>
                <a:lnTo>
                  <a:pt x="153788" y="1045617"/>
                </a:lnTo>
                <a:lnTo>
                  <a:pt x="192319" y="1046904"/>
                </a:lnTo>
                <a:lnTo>
                  <a:pt x="240097" y="1047088"/>
                </a:lnTo>
                <a:lnTo>
                  <a:pt x="1886895" y="1047088"/>
                </a:lnTo>
                <a:lnTo>
                  <a:pt x="1934673" y="1046904"/>
                </a:lnTo>
                <a:lnTo>
                  <a:pt x="1973204" y="1045617"/>
                </a:lnTo>
                <a:lnTo>
                  <a:pt x="2027808" y="1035322"/>
                </a:lnTo>
                <a:lnTo>
                  <a:pt x="2081207" y="1001303"/>
                </a:lnTo>
                <a:lnTo>
                  <a:pt x="2115226" y="947904"/>
                </a:lnTo>
                <a:lnTo>
                  <a:pt x="2125522" y="893300"/>
                </a:lnTo>
                <a:lnTo>
                  <a:pt x="2126808" y="854769"/>
                </a:lnTo>
                <a:lnTo>
                  <a:pt x="2126992" y="806991"/>
                </a:lnTo>
                <a:lnTo>
                  <a:pt x="2126992" y="240097"/>
                </a:lnTo>
                <a:lnTo>
                  <a:pt x="2126808" y="192319"/>
                </a:lnTo>
                <a:lnTo>
                  <a:pt x="2125522" y="153788"/>
                </a:lnTo>
                <a:lnTo>
                  <a:pt x="2115226" y="99184"/>
                </a:lnTo>
                <a:lnTo>
                  <a:pt x="2081207" y="45784"/>
                </a:lnTo>
                <a:lnTo>
                  <a:pt x="2027808" y="11766"/>
                </a:lnTo>
                <a:lnTo>
                  <a:pt x="1973204" y="1470"/>
                </a:lnTo>
                <a:lnTo>
                  <a:pt x="1934673" y="183"/>
                </a:lnTo>
                <a:lnTo>
                  <a:pt x="1886895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51020" y="9432651"/>
            <a:ext cx="10439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solidFill>
                  <a:srgbClr val="FFFFFF"/>
                </a:solidFill>
                <a:latin typeface="Arial"/>
                <a:cs typeface="Arial"/>
              </a:rPr>
              <a:t>SM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47403" y="7303566"/>
            <a:ext cx="2126992" cy="10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319765" y="7567695"/>
            <a:ext cx="98234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MIME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47403" y="9168520"/>
            <a:ext cx="2127250" cy="1047115"/>
          </a:xfrm>
          <a:custGeom>
            <a:avLst/>
            <a:gdLst/>
            <a:ahLst/>
            <a:cxnLst/>
            <a:rect l="l" t="t" r="r" b="b"/>
            <a:pathLst>
              <a:path w="2127250" h="1047115">
                <a:moveTo>
                  <a:pt x="1886895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9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71" y="893300"/>
                </a:lnTo>
                <a:lnTo>
                  <a:pt x="11769" y="947904"/>
                </a:lnTo>
                <a:lnTo>
                  <a:pt x="45789" y="1001303"/>
                </a:lnTo>
                <a:lnTo>
                  <a:pt x="99190" y="1035323"/>
                </a:lnTo>
                <a:lnTo>
                  <a:pt x="153788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1886895" y="1047088"/>
                </a:lnTo>
                <a:lnTo>
                  <a:pt x="1934674" y="1046904"/>
                </a:lnTo>
                <a:lnTo>
                  <a:pt x="1973205" y="1045617"/>
                </a:lnTo>
                <a:lnTo>
                  <a:pt x="2027812" y="1035323"/>
                </a:lnTo>
                <a:lnTo>
                  <a:pt x="2081208" y="1001303"/>
                </a:lnTo>
                <a:lnTo>
                  <a:pt x="2115223" y="947904"/>
                </a:lnTo>
                <a:lnTo>
                  <a:pt x="2125521" y="893300"/>
                </a:lnTo>
                <a:lnTo>
                  <a:pt x="2126808" y="854769"/>
                </a:lnTo>
                <a:lnTo>
                  <a:pt x="2126992" y="806991"/>
                </a:lnTo>
                <a:lnTo>
                  <a:pt x="2126992" y="240097"/>
                </a:lnTo>
                <a:lnTo>
                  <a:pt x="2126808" y="192319"/>
                </a:lnTo>
                <a:lnTo>
                  <a:pt x="2125521" y="153788"/>
                </a:lnTo>
                <a:lnTo>
                  <a:pt x="2115223" y="99184"/>
                </a:lnTo>
                <a:lnTo>
                  <a:pt x="2081208" y="45785"/>
                </a:lnTo>
                <a:lnTo>
                  <a:pt x="2027812" y="11766"/>
                </a:lnTo>
                <a:lnTo>
                  <a:pt x="1973205" y="1470"/>
                </a:lnTo>
                <a:lnTo>
                  <a:pt x="1934674" y="183"/>
                </a:lnTo>
                <a:lnTo>
                  <a:pt x="1886895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289158" y="9432649"/>
            <a:ext cx="10439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solidFill>
                  <a:srgbClr val="FFFFFF"/>
                </a:solidFill>
                <a:latin typeface="Arial"/>
                <a:cs typeface="Arial"/>
              </a:rPr>
              <a:t>SM</a:t>
            </a: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71850" y="6605975"/>
            <a:ext cx="635" cy="575310"/>
          </a:xfrm>
          <a:custGeom>
            <a:avLst/>
            <a:gdLst/>
            <a:ahLst/>
            <a:cxnLst/>
            <a:rect l="l" t="t" r="r" b="b"/>
            <a:pathLst>
              <a:path w="634" h="575309">
                <a:moveTo>
                  <a:pt x="214" y="-15706"/>
                </a:moveTo>
                <a:lnTo>
                  <a:pt x="214" y="590787"/>
                </a:lnTo>
              </a:path>
            </a:pathLst>
          </a:custGeom>
          <a:ln w="318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02754" y="648346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004" y="0"/>
                </a:moveTo>
                <a:lnTo>
                  <a:pt x="0" y="138268"/>
                </a:lnTo>
                <a:lnTo>
                  <a:pt x="138215" y="138164"/>
                </a:lnTo>
                <a:lnTo>
                  <a:pt x="69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03160" y="716529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102"/>
                </a:lnTo>
                <a:lnTo>
                  <a:pt x="69210" y="138266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972762" y="8473164"/>
            <a:ext cx="0" cy="573405"/>
          </a:xfrm>
          <a:custGeom>
            <a:avLst/>
            <a:gdLst/>
            <a:ahLst/>
            <a:cxnLst/>
            <a:rect l="l" t="t" r="r" b="b"/>
            <a:pathLst>
              <a:path w="0" h="573404">
                <a:moveTo>
                  <a:pt x="0" y="572847"/>
                </a:moveTo>
                <a:lnTo>
                  <a:pt x="0" y="572847"/>
                </a:lnTo>
                <a:lnTo>
                  <a:pt x="0" y="15706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03654" y="835065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03654" y="903030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61434" y="9692064"/>
            <a:ext cx="1163955" cy="0"/>
          </a:xfrm>
          <a:custGeom>
            <a:avLst/>
            <a:gdLst/>
            <a:ahLst/>
            <a:cxnLst/>
            <a:rect l="l" t="t" r="r" b="b"/>
            <a:pathLst>
              <a:path w="1163955" h="0">
                <a:moveTo>
                  <a:pt x="0" y="0"/>
                </a:moveTo>
                <a:lnTo>
                  <a:pt x="1163463" y="0"/>
                </a:lnTo>
              </a:path>
            </a:pathLst>
          </a:custGeom>
          <a:ln w="31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158768" y="9692064"/>
            <a:ext cx="1551305" cy="0"/>
          </a:xfrm>
          <a:custGeom>
            <a:avLst/>
            <a:gdLst/>
            <a:ahLst/>
            <a:cxnLst/>
            <a:rect l="l" t="t" r="r" b="b"/>
            <a:pathLst>
              <a:path w="1551304" h="0">
                <a:moveTo>
                  <a:pt x="0" y="0"/>
                </a:moveTo>
                <a:lnTo>
                  <a:pt x="1551000" y="0"/>
                </a:lnTo>
              </a:path>
            </a:pathLst>
          </a:custGeom>
          <a:ln w="31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609188" y="962295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36258" y="96229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810901" y="8473164"/>
            <a:ext cx="0" cy="573405"/>
          </a:xfrm>
          <a:custGeom>
            <a:avLst/>
            <a:gdLst/>
            <a:ahLst/>
            <a:cxnLst/>
            <a:rect l="l" t="t" r="r" b="b"/>
            <a:pathLst>
              <a:path w="0" h="573404">
                <a:moveTo>
                  <a:pt x="0" y="572847"/>
                </a:moveTo>
                <a:lnTo>
                  <a:pt x="0" y="572847"/>
                </a:lnTo>
                <a:lnTo>
                  <a:pt x="0" y="15706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41792" y="835065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741792" y="903030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09988" y="6615293"/>
            <a:ext cx="635" cy="565785"/>
          </a:xfrm>
          <a:custGeom>
            <a:avLst/>
            <a:gdLst/>
            <a:ahLst/>
            <a:cxnLst/>
            <a:rect l="l" t="t" r="r" b="b"/>
            <a:pathLst>
              <a:path w="634" h="565784">
                <a:moveTo>
                  <a:pt x="212" y="-15706"/>
                </a:moveTo>
                <a:lnTo>
                  <a:pt x="212" y="581470"/>
                </a:lnTo>
              </a:path>
            </a:pathLst>
          </a:custGeom>
          <a:ln w="318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740891" y="649278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003" y="0"/>
                </a:moveTo>
                <a:lnTo>
                  <a:pt x="0" y="138266"/>
                </a:lnTo>
                <a:lnTo>
                  <a:pt x="138215" y="138163"/>
                </a:lnTo>
                <a:lnTo>
                  <a:pt x="69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741301" y="716529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103"/>
                </a:lnTo>
                <a:lnTo>
                  <a:pt x="69212" y="138266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49218" y="5438612"/>
            <a:ext cx="1047088" cy="1047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87356" y="5447930"/>
            <a:ext cx="1047088" cy="104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146667" y="6680892"/>
            <a:ext cx="1474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⾮</a:t>
            </a:r>
            <a:r>
              <a:rPr dirty="0" sz="2450" spc="10">
                <a:latin typeface="Arial"/>
                <a:cs typeface="Arial"/>
              </a:rPr>
              <a:t>ASC</a:t>
            </a:r>
            <a:r>
              <a:rPr dirty="0" sz="2450">
                <a:latin typeface="Arial"/>
                <a:cs typeface="Arial"/>
              </a:rPr>
              <a:t>II</a:t>
            </a:r>
            <a:r>
              <a:rPr dirty="0" sz="2450" spc="15">
                <a:latin typeface="Microsoft JhengHei UI"/>
                <a:cs typeface="Microsoft JhengHei UI"/>
              </a:rPr>
              <a:t>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102723" y="6680892"/>
            <a:ext cx="1474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⾮</a:t>
            </a:r>
            <a:r>
              <a:rPr dirty="0" sz="2450" spc="10">
                <a:latin typeface="Arial"/>
                <a:cs typeface="Arial"/>
              </a:rPr>
              <a:t>ASC</a:t>
            </a:r>
            <a:r>
              <a:rPr dirty="0" sz="2450">
                <a:latin typeface="Arial"/>
                <a:cs typeface="Arial"/>
              </a:rPr>
              <a:t>II</a:t>
            </a:r>
            <a:r>
              <a:rPr dirty="0" sz="2450" spc="15">
                <a:latin typeface="Microsoft JhengHei UI"/>
                <a:cs typeface="Microsoft JhengHei UI"/>
              </a:rPr>
              <a:t>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59316" y="8545846"/>
            <a:ext cx="16490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7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ASC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II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015375" y="8545846"/>
            <a:ext cx="16490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7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ASC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II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761203" y="9478325"/>
            <a:ext cx="16490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7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ASC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II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9696" y="715916"/>
            <a:ext cx="40652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10"/>
              <a:t>三个部分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497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702175"/>
          </a:xfrm>
          <a:custGeom>
            <a:avLst/>
            <a:gdLst/>
            <a:ahLst/>
            <a:cxnLst/>
            <a:rect l="l" t="t" r="r" b="b"/>
            <a:pathLst>
              <a:path w="12963525" h="47021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43513"/>
                </a:lnTo>
                <a:lnTo>
                  <a:pt x="197" y="4494883"/>
                </a:lnTo>
                <a:lnTo>
                  <a:pt x="1581" y="4536310"/>
                </a:lnTo>
                <a:lnTo>
                  <a:pt x="12649" y="4595019"/>
                </a:lnTo>
                <a:lnTo>
                  <a:pt x="49226" y="4652432"/>
                </a:lnTo>
                <a:lnTo>
                  <a:pt x="106640" y="4689009"/>
                </a:lnTo>
                <a:lnTo>
                  <a:pt x="165348" y="4700077"/>
                </a:lnTo>
                <a:lnTo>
                  <a:pt x="206776" y="4701461"/>
                </a:lnTo>
                <a:lnTo>
                  <a:pt x="258146" y="4701658"/>
                </a:lnTo>
                <a:lnTo>
                  <a:pt x="12705299" y="4701658"/>
                </a:lnTo>
                <a:lnTo>
                  <a:pt x="12756671" y="4701461"/>
                </a:lnTo>
                <a:lnTo>
                  <a:pt x="12798099" y="4700077"/>
                </a:lnTo>
                <a:lnTo>
                  <a:pt x="12856802" y="4689009"/>
                </a:lnTo>
                <a:lnTo>
                  <a:pt x="12914218" y="4652432"/>
                </a:lnTo>
                <a:lnTo>
                  <a:pt x="12950799" y="4595019"/>
                </a:lnTo>
                <a:lnTo>
                  <a:pt x="12961867" y="4536310"/>
                </a:lnTo>
                <a:lnTo>
                  <a:pt x="12963250" y="4494883"/>
                </a:lnTo>
                <a:lnTo>
                  <a:pt x="12963448" y="444351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02175"/>
          </a:xfrm>
          <a:custGeom>
            <a:avLst/>
            <a:gdLst/>
            <a:ahLst/>
            <a:cxnLst/>
            <a:rect l="l" t="t" r="r" b="b"/>
            <a:pathLst>
              <a:path w="12963525" h="47021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43513"/>
                </a:lnTo>
                <a:lnTo>
                  <a:pt x="12963250" y="4494883"/>
                </a:lnTo>
                <a:lnTo>
                  <a:pt x="12961867" y="4536310"/>
                </a:lnTo>
                <a:lnTo>
                  <a:pt x="12950799" y="4595019"/>
                </a:lnTo>
                <a:lnTo>
                  <a:pt x="12914218" y="4652432"/>
                </a:lnTo>
                <a:lnTo>
                  <a:pt x="12856802" y="4689009"/>
                </a:lnTo>
                <a:lnTo>
                  <a:pt x="12798099" y="4700077"/>
                </a:lnTo>
                <a:lnTo>
                  <a:pt x="12756671" y="4701461"/>
                </a:lnTo>
                <a:lnTo>
                  <a:pt x="12705299" y="4701658"/>
                </a:lnTo>
                <a:lnTo>
                  <a:pt x="258145" y="4701658"/>
                </a:lnTo>
                <a:lnTo>
                  <a:pt x="206775" y="4701461"/>
                </a:lnTo>
                <a:lnTo>
                  <a:pt x="165348" y="4700077"/>
                </a:lnTo>
                <a:lnTo>
                  <a:pt x="106640" y="4689009"/>
                </a:lnTo>
                <a:lnTo>
                  <a:pt x="49226" y="4652432"/>
                </a:lnTo>
                <a:lnTo>
                  <a:pt x="12650" y="4595019"/>
                </a:lnTo>
                <a:lnTo>
                  <a:pt x="1581" y="4536310"/>
                </a:lnTo>
                <a:lnTo>
                  <a:pt x="197" y="4494883"/>
                </a:lnTo>
                <a:lnTo>
                  <a:pt x="0" y="444351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96802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529992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3619" y="2359690"/>
            <a:ext cx="11389360" cy="404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2865">
              <a:lnSpc>
                <a:spcPct val="143700"/>
              </a:lnSpc>
              <a:spcBef>
                <a:spcPts val="90"/>
              </a:spcBef>
            </a:pPr>
            <a:r>
              <a:rPr dirty="0" sz="3100" spc="10">
                <a:solidFill>
                  <a:srgbClr val="FF2600"/>
                </a:solidFill>
                <a:latin typeface="Arial"/>
                <a:cs typeface="Arial"/>
              </a:rPr>
              <a:t>5</a:t>
            </a:r>
            <a:r>
              <a:rPr dirty="0" sz="3100" spc="229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个新的邮件⾸部字段</a:t>
            </a:r>
            <a:r>
              <a:rPr dirty="0" sz="3100" spc="80">
                <a:latin typeface="Microsoft JhengHei UI"/>
                <a:cs typeface="Microsoft JhengHei UI"/>
              </a:rPr>
              <a:t>，它们可包含在原有⾸部中。这些字段提 供了有关邮件主体的信息。</a:t>
            </a:r>
            <a:endParaRPr sz="31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40"/>
              </a:lnSpc>
              <a:spcBef>
                <a:spcPts val="434"/>
              </a:spcBef>
            </a:pP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定义了许多邮件内容的格式</a:t>
            </a:r>
            <a:r>
              <a:rPr dirty="0" sz="3100" spc="80">
                <a:latin typeface="Microsoft JhengHei UI"/>
                <a:cs typeface="Microsoft JhengHei UI"/>
              </a:rPr>
              <a:t>，对多媒体电⼦邮件的表示⽅法进⾏ 了标准化。</a:t>
            </a:r>
            <a:endParaRPr sz="31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40"/>
              </a:lnSpc>
              <a:spcBef>
                <a:spcPts val="5"/>
              </a:spcBef>
            </a:pP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定义了传送编码</a:t>
            </a:r>
            <a:r>
              <a:rPr dirty="0" sz="3100" spc="80">
                <a:latin typeface="Microsoft JhengHei UI"/>
                <a:cs typeface="Microsoft JhengHei UI"/>
              </a:rPr>
              <a:t>，可对任何内容格式进⾏转换，⽽不会被邮件系 统改变。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3326" y="715916"/>
            <a:ext cx="52374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10"/>
              <a:t>五个新的⾸部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6045" y="3816637"/>
          <a:ext cx="11084560" cy="5153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3190"/>
                <a:gridCol w="9675495"/>
              </a:tblGrid>
              <a:tr h="3491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5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MIME</a:t>
                      </a:r>
                      <a:endParaRPr sz="2450">
                        <a:latin typeface="Arial"/>
                        <a:cs typeface="Arial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⾸部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MIME-Version</a:t>
                      </a:r>
                      <a:r>
                        <a:rPr dirty="0" sz="245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MIME 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的版本。若⽆此⾏，则为英⽂⽂本。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  <a:p>
                      <a:pPr marL="52069" marR="556260">
                        <a:lnSpc>
                          <a:spcPct val="120500"/>
                        </a:lnSpc>
                        <a:spcBef>
                          <a:spcPts val="123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Con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t-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Descrip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io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45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：这是可读字符串，说明此邮件主体是否是图 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像、⾳频或视频。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Content-Id</a:t>
                      </a:r>
                      <a:r>
                        <a:rPr dirty="0" sz="2450" spc="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邮件的唯⼀标识符。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24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Content-Transfer-Encoding</a:t>
                      </a:r>
                      <a:r>
                        <a:rPr dirty="0" sz="2450" spc="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传送时邮件主体使⽤的编码⽅法。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Content-Type</a:t>
                      </a:r>
                      <a:r>
                        <a:rPr dirty="0" sz="245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邮件内容类型</a:t>
                      </a:r>
                      <a:r>
                        <a:rPr dirty="0" sz="2450" spc="60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⼦类型。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212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97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8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300" spc="-5">
                          <a:solidFill>
                            <a:srgbClr val="414141"/>
                          </a:solidFill>
                          <a:latin typeface="Microsoft JhengHei UI"/>
                          <a:cs typeface="Microsoft JhengHei UI"/>
                        </a:rPr>
                        <a:t>邮件主体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9600" y="715916"/>
            <a:ext cx="1098550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内容传送编码</a:t>
            </a:r>
            <a:r>
              <a:rPr dirty="0" spc="-5">
                <a:latin typeface="Arial"/>
                <a:cs typeface="Arial"/>
              </a:rPr>
              <a:t>(Content-Transfer-Encoding)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14966" y="2958025"/>
          <a:ext cx="11753215" cy="5956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885"/>
                <a:gridCol w="8466455"/>
              </a:tblGrid>
              <a:tr h="80581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dirty="0" sz="280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编码⽅法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335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dirty="0" sz="280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说明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3355">
                    <a:lnL w="9525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</a:tr>
              <a:tr h="1284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7bit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 marR="330200">
                        <a:lnSpc>
                          <a:spcPct val="132300"/>
                        </a:lnSpc>
                        <a:spcBef>
                          <a:spcPts val="6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65">
                          <a:latin typeface="Microsoft JhengHei UI"/>
                          <a:cs typeface="Microsoft JhengHei UI"/>
                        </a:rPr>
                        <a:t>位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ASCII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编码，每⾏不能超过</a:t>
                      </a:r>
                      <a:r>
                        <a:rPr dirty="0" sz="2450" spc="60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1000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个字符（包括回⻋和 换⾏），不进⾏任何转换。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8740">
                    <a:lnL w="9525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1284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8bit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指消息体内容是没有经过编码的原始数据，且其中包含有⾮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ASCII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字符的数据。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9390">
                    <a:lnL w="9525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1284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Base64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 marR="488315">
                        <a:lnSpc>
                          <a:spcPct val="132300"/>
                        </a:lnSpc>
                        <a:spcBef>
                          <a:spcPts val="6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将任意⻓度的字节串转换为⽤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65">
                          <a:latin typeface="Microsoft JhengHei UI"/>
                          <a:cs typeface="Microsoft JhengHei UI"/>
                        </a:rPr>
                        <a:t>位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ASCII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编码表示的字符 串。可⽤于⼆进制和⾮⽂本数据的编码。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8740">
                    <a:lnL w="9525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1284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Quoted-printable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 marR="209550">
                        <a:lnSpc>
                          <a:spcPct val="132300"/>
                        </a:lnSpc>
                        <a:spcBef>
                          <a:spcPts val="6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将任意⻓度的字节串转换</a:t>
                      </a:r>
                      <a:r>
                        <a:rPr dirty="0" sz="2450" spc="565">
                          <a:latin typeface="Microsoft JhengHei UI"/>
                          <a:cs typeface="Microsoft JhengHei UI"/>
                        </a:rPr>
                        <a:t>为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ASCII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编码表示的字符串。可⽤ 于⼆进制和⾮⽂本数据的编码。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8740">
                    <a:lnL w="9525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7527" y="715916"/>
            <a:ext cx="57296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Quoted-printable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10"/>
              <a:t>编码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933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137660"/>
          </a:xfrm>
          <a:custGeom>
            <a:avLst/>
            <a:gdLst/>
            <a:ahLst/>
            <a:cxnLst/>
            <a:rect l="l" t="t" r="r" b="b"/>
            <a:pathLst>
              <a:path w="12963525" h="41376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79325"/>
                </a:lnTo>
                <a:lnTo>
                  <a:pt x="197" y="3930695"/>
                </a:lnTo>
                <a:lnTo>
                  <a:pt x="1581" y="3972123"/>
                </a:lnTo>
                <a:lnTo>
                  <a:pt x="12649" y="4030831"/>
                </a:lnTo>
                <a:lnTo>
                  <a:pt x="49226" y="4088244"/>
                </a:lnTo>
                <a:lnTo>
                  <a:pt x="106640" y="4124821"/>
                </a:lnTo>
                <a:lnTo>
                  <a:pt x="165348" y="4135890"/>
                </a:lnTo>
                <a:lnTo>
                  <a:pt x="206776" y="4137274"/>
                </a:lnTo>
                <a:lnTo>
                  <a:pt x="258146" y="4137471"/>
                </a:lnTo>
                <a:lnTo>
                  <a:pt x="12705299" y="4137471"/>
                </a:lnTo>
                <a:lnTo>
                  <a:pt x="12756671" y="4137274"/>
                </a:lnTo>
                <a:lnTo>
                  <a:pt x="12798099" y="4135890"/>
                </a:lnTo>
                <a:lnTo>
                  <a:pt x="12856802" y="4124821"/>
                </a:lnTo>
                <a:lnTo>
                  <a:pt x="12914218" y="4088244"/>
                </a:lnTo>
                <a:lnTo>
                  <a:pt x="12950799" y="4030831"/>
                </a:lnTo>
                <a:lnTo>
                  <a:pt x="12961867" y="3972123"/>
                </a:lnTo>
                <a:lnTo>
                  <a:pt x="12963250" y="3930695"/>
                </a:lnTo>
                <a:lnTo>
                  <a:pt x="12963448" y="387932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137660"/>
          </a:xfrm>
          <a:custGeom>
            <a:avLst/>
            <a:gdLst/>
            <a:ahLst/>
            <a:cxnLst/>
            <a:rect l="l" t="t" r="r" b="b"/>
            <a:pathLst>
              <a:path w="12963525" h="41376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79325"/>
                </a:lnTo>
                <a:lnTo>
                  <a:pt x="12963250" y="3930695"/>
                </a:lnTo>
                <a:lnTo>
                  <a:pt x="12961867" y="3972123"/>
                </a:lnTo>
                <a:lnTo>
                  <a:pt x="12950799" y="4030831"/>
                </a:lnTo>
                <a:lnTo>
                  <a:pt x="12914218" y="4088244"/>
                </a:lnTo>
                <a:lnTo>
                  <a:pt x="12856802" y="4124821"/>
                </a:lnTo>
                <a:lnTo>
                  <a:pt x="12798099" y="4135890"/>
                </a:lnTo>
                <a:lnTo>
                  <a:pt x="12756671" y="4137274"/>
                </a:lnTo>
                <a:lnTo>
                  <a:pt x="12705299" y="4137471"/>
                </a:lnTo>
                <a:lnTo>
                  <a:pt x="258145" y="4137471"/>
                </a:lnTo>
                <a:lnTo>
                  <a:pt x="206775" y="4137274"/>
                </a:lnTo>
                <a:lnTo>
                  <a:pt x="165348" y="4135890"/>
                </a:lnTo>
                <a:lnTo>
                  <a:pt x="106640" y="4124821"/>
                </a:lnTo>
                <a:lnTo>
                  <a:pt x="49226" y="4088244"/>
                </a:lnTo>
                <a:lnTo>
                  <a:pt x="12650" y="4030831"/>
                </a:lnTo>
                <a:lnTo>
                  <a:pt x="1581" y="3972123"/>
                </a:lnTo>
                <a:lnTo>
                  <a:pt x="197" y="3930695"/>
                </a:lnTo>
                <a:lnTo>
                  <a:pt x="0" y="387932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3619" y="2561184"/>
            <a:ext cx="983488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适⽤于所传送的数据中只有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少量的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⾮</a:t>
            </a:r>
            <a:r>
              <a:rPr dirty="0" sz="31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55">
                <a:solidFill>
                  <a:srgbClr val="FF2600"/>
                </a:solidFill>
                <a:latin typeface="Arial"/>
                <a:cs typeface="Arial"/>
              </a:rPr>
              <a:t>ASCII</a:t>
            </a:r>
            <a:r>
              <a:rPr dirty="0" sz="3100" spc="1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码的情况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0572" y="3981044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0572" y="3038657"/>
            <a:ext cx="5852795" cy="138366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72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除</a:t>
            </a:r>
            <a:r>
              <a:rPr dirty="0" sz="3100" spc="60">
                <a:latin typeface="Arial"/>
                <a:cs typeface="Arial"/>
              </a:rPr>
              <a:t>“=”</a:t>
            </a:r>
            <a:r>
              <a:rPr dirty="0" sz="3100" spc="80">
                <a:latin typeface="Microsoft JhengHei UI"/>
                <a:cs typeface="Microsoft JhengHei UI"/>
              </a:rPr>
              <a:t>外</a:t>
            </a:r>
            <a:r>
              <a:rPr dirty="0" sz="3100" spc="65">
                <a:latin typeface="Microsoft JhengHei UI"/>
                <a:cs typeface="Microsoft JhengHei UI"/>
              </a:rPr>
              <a:t>，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ASCII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不改变</a:t>
            </a:r>
            <a:r>
              <a:rPr dirty="0" sz="3100" spc="25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6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不可打印的</a:t>
            </a:r>
            <a:r>
              <a:rPr dirty="0" sz="3100" spc="65">
                <a:latin typeface="Arial"/>
                <a:cs typeface="Arial"/>
              </a:rPr>
              <a:t>ASCII</a:t>
            </a:r>
            <a:r>
              <a:rPr dirty="0" sz="3100" spc="80">
                <a:latin typeface="Microsoft JhengHei UI"/>
                <a:cs typeface="Microsoft JhengHei UI"/>
              </a:rPr>
              <a:t>和⾮</a:t>
            </a:r>
            <a:r>
              <a:rPr dirty="0" sz="3100" spc="60">
                <a:latin typeface="Arial"/>
                <a:cs typeface="Arial"/>
              </a:rPr>
              <a:t>ASCII</a:t>
            </a:r>
            <a:r>
              <a:rPr dirty="0" sz="3100" spc="60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7995" y="5338974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7995" y="4396588"/>
            <a:ext cx="4973320" cy="1383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37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每个字节表示为</a:t>
            </a:r>
            <a:r>
              <a:rPr dirty="0" sz="3100" spc="65">
                <a:latin typeface="Arial"/>
                <a:cs typeface="Arial"/>
              </a:rPr>
              <a:t>16</a:t>
            </a:r>
            <a:r>
              <a:rPr dirty="0" sz="3100" spc="80">
                <a:latin typeface="Microsoft JhengHei UI"/>
                <a:cs typeface="Microsoft JhengHei UI"/>
              </a:rPr>
              <a:t>进制；  前⾯加上</a:t>
            </a:r>
            <a:r>
              <a:rPr dirty="0" sz="3100" spc="60">
                <a:latin typeface="Arial"/>
                <a:cs typeface="Arial"/>
              </a:rPr>
              <a:t>“=”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98414" y="7013508"/>
            <a:ext cx="9203055" cy="919480"/>
          </a:xfrm>
          <a:custGeom>
            <a:avLst/>
            <a:gdLst/>
            <a:ahLst/>
            <a:cxnLst/>
            <a:rect l="l" t="t" r="r" b="b"/>
            <a:pathLst>
              <a:path w="9203055" h="919479">
                <a:moveTo>
                  <a:pt x="8962818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78766"/>
                </a:lnTo>
                <a:lnTo>
                  <a:pt x="183" y="726545"/>
                </a:lnTo>
                <a:lnTo>
                  <a:pt x="1470" y="765076"/>
                </a:lnTo>
                <a:lnTo>
                  <a:pt x="11766" y="819679"/>
                </a:lnTo>
                <a:lnTo>
                  <a:pt x="45785" y="873079"/>
                </a:lnTo>
                <a:lnTo>
                  <a:pt x="99184" y="907098"/>
                </a:lnTo>
                <a:lnTo>
                  <a:pt x="153788" y="917393"/>
                </a:lnTo>
                <a:lnTo>
                  <a:pt x="192319" y="918680"/>
                </a:lnTo>
                <a:lnTo>
                  <a:pt x="240097" y="918864"/>
                </a:lnTo>
                <a:lnTo>
                  <a:pt x="8962818" y="918864"/>
                </a:lnTo>
                <a:lnTo>
                  <a:pt x="9010597" y="918680"/>
                </a:lnTo>
                <a:lnTo>
                  <a:pt x="9049128" y="917393"/>
                </a:lnTo>
                <a:lnTo>
                  <a:pt x="9103735" y="907098"/>
                </a:lnTo>
                <a:lnTo>
                  <a:pt x="9157132" y="873079"/>
                </a:lnTo>
                <a:lnTo>
                  <a:pt x="9191156" y="819679"/>
                </a:lnTo>
                <a:lnTo>
                  <a:pt x="9201445" y="765076"/>
                </a:lnTo>
                <a:lnTo>
                  <a:pt x="9202731" y="726545"/>
                </a:lnTo>
                <a:lnTo>
                  <a:pt x="9202915" y="678766"/>
                </a:lnTo>
                <a:lnTo>
                  <a:pt x="9202915" y="240097"/>
                </a:lnTo>
                <a:lnTo>
                  <a:pt x="9202731" y="192319"/>
                </a:lnTo>
                <a:lnTo>
                  <a:pt x="9201445" y="153788"/>
                </a:lnTo>
                <a:lnTo>
                  <a:pt x="9191156" y="99184"/>
                </a:lnTo>
                <a:lnTo>
                  <a:pt x="9157132" y="45785"/>
                </a:lnTo>
                <a:lnTo>
                  <a:pt x="9103735" y="11766"/>
                </a:lnTo>
                <a:lnTo>
                  <a:pt x="9049128" y="1470"/>
                </a:lnTo>
                <a:lnTo>
                  <a:pt x="9010597" y="183"/>
                </a:lnTo>
                <a:lnTo>
                  <a:pt x="8962818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995747" y="7214812"/>
            <a:ext cx="65938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9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u="heavy" sz="2850" spc="-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1001111</a:t>
            </a:r>
            <a:r>
              <a:rPr dirty="0" sz="28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u="heavy" sz="285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0110101</a:t>
            </a:r>
            <a:r>
              <a:rPr dirty="0" sz="2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u="heavy" sz="285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1001101</a:t>
            </a:r>
            <a:r>
              <a:rPr dirty="0" sz="285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u="heavy" sz="285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0110011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98414" y="8561094"/>
            <a:ext cx="9203055" cy="919480"/>
          </a:xfrm>
          <a:custGeom>
            <a:avLst/>
            <a:gdLst/>
            <a:ahLst/>
            <a:cxnLst/>
            <a:rect l="l" t="t" r="r" b="b"/>
            <a:pathLst>
              <a:path w="9203055" h="919479">
                <a:moveTo>
                  <a:pt x="8962818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78766"/>
                </a:lnTo>
                <a:lnTo>
                  <a:pt x="183" y="726545"/>
                </a:lnTo>
                <a:lnTo>
                  <a:pt x="1470" y="765076"/>
                </a:lnTo>
                <a:lnTo>
                  <a:pt x="11766" y="819679"/>
                </a:lnTo>
                <a:lnTo>
                  <a:pt x="45785" y="873079"/>
                </a:lnTo>
                <a:lnTo>
                  <a:pt x="99184" y="907099"/>
                </a:lnTo>
                <a:lnTo>
                  <a:pt x="153788" y="917393"/>
                </a:lnTo>
                <a:lnTo>
                  <a:pt x="192319" y="918680"/>
                </a:lnTo>
                <a:lnTo>
                  <a:pt x="240097" y="918864"/>
                </a:lnTo>
                <a:lnTo>
                  <a:pt x="8962818" y="918864"/>
                </a:lnTo>
                <a:lnTo>
                  <a:pt x="9010597" y="918680"/>
                </a:lnTo>
                <a:lnTo>
                  <a:pt x="9049128" y="917393"/>
                </a:lnTo>
                <a:lnTo>
                  <a:pt x="9103735" y="907099"/>
                </a:lnTo>
                <a:lnTo>
                  <a:pt x="9157132" y="873079"/>
                </a:lnTo>
                <a:lnTo>
                  <a:pt x="9191156" y="819679"/>
                </a:lnTo>
                <a:lnTo>
                  <a:pt x="9201445" y="765076"/>
                </a:lnTo>
                <a:lnTo>
                  <a:pt x="9202731" y="726545"/>
                </a:lnTo>
                <a:lnTo>
                  <a:pt x="9202915" y="678766"/>
                </a:lnTo>
                <a:lnTo>
                  <a:pt x="9202915" y="240097"/>
                </a:lnTo>
                <a:lnTo>
                  <a:pt x="9202731" y="192319"/>
                </a:lnTo>
                <a:lnTo>
                  <a:pt x="9201445" y="153788"/>
                </a:lnTo>
                <a:lnTo>
                  <a:pt x="9191156" y="99184"/>
                </a:lnTo>
                <a:lnTo>
                  <a:pt x="9157132" y="45785"/>
                </a:lnTo>
                <a:lnTo>
                  <a:pt x="9103735" y="11766"/>
                </a:lnTo>
                <a:lnTo>
                  <a:pt x="9049128" y="1470"/>
                </a:lnTo>
                <a:lnTo>
                  <a:pt x="9010597" y="183"/>
                </a:lnTo>
                <a:lnTo>
                  <a:pt x="8962818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291050" y="8762398"/>
            <a:ext cx="401827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22045" algn="l"/>
                <a:tab pos="2192020" algn="l"/>
                <a:tab pos="3342640" algn="l"/>
              </a:tabLst>
            </a:pP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=CF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=B5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=CD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=B3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073234" y="7743073"/>
            <a:ext cx="715645" cy="1021080"/>
          </a:xfrm>
          <a:custGeom>
            <a:avLst/>
            <a:gdLst/>
            <a:ahLst/>
            <a:cxnLst/>
            <a:rect l="l" t="t" r="r" b="b"/>
            <a:pathLst>
              <a:path w="715644" h="1021079">
                <a:moveTo>
                  <a:pt x="715216" y="0"/>
                </a:moveTo>
                <a:lnTo>
                  <a:pt x="6019" y="1011903"/>
                </a:lnTo>
                <a:lnTo>
                  <a:pt x="0" y="102049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021552" y="8726144"/>
            <a:ext cx="99060" cy="111760"/>
          </a:xfrm>
          <a:custGeom>
            <a:avLst/>
            <a:gdLst/>
            <a:ahLst/>
            <a:cxnLst/>
            <a:rect l="l" t="t" r="r" b="b"/>
            <a:pathLst>
              <a:path w="99059" h="111759">
                <a:moveTo>
                  <a:pt x="16533" y="0"/>
                </a:moveTo>
                <a:lnTo>
                  <a:pt x="0" y="111162"/>
                </a:lnTo>
                <a:lnTo>
                  <a:pt x="98845" y="57691"/>
                </a:lnTo>
                <a:lnTo>
                  <a:pt x="16533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09726" y="7743228"/>
            <a:ext cx="219710" cy="1006475"/>
          </a:xfrm>
          <a:custGeom>
            <a:avLst/>
            <a:gdLst/>
            <a:ahLst/>
            <a:cxnLst/>
            <a:rect l="l" t="t" r="r" b="b"/>
            <a:pathLst>
              <a:path w="219709" h="1006475">
                <a:moveTo>
                  <a:pt x="219244" y="0"/>
                </a:moveTo>
                <a:lnTo>
                  <a:pt x="2233" y="995694"/>
                </a:lnTo>
                <a:lnTo>
                  <a:pt x="0" y="100593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862845" y="8728232"/>
            <a:ext cx="98425" cy="109220"/>
          </a:xfrm>
          <a:custGeom>
            <a:avLst/>
            <a:gdLst/>
            <a:ahLst/>
            <a:cxnLst/>
            <a:rect l="l" t="t" r="r" b="b"/>
            <a:pathLst>
              <a:path w="98425" h="109220">
                <a:moveTo>
                  <a:pt x="0" y="0"/>
                </a:moveTo>
                <a:lnTo>
                  <a:pt x="27705" y="108918"/>
                </a:lnTo>
                <a:lnTo>
                  <a:pt x="98216" y="21404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469589" y="7743228"/>
            <a:ext cx="267335" cy="1007110"/>
          </a:xfrm>
          <a:custGeom>
            <a:avLst/>
            <a:gdLst/>
            <a:ahLst/>
            <a:cxnLst/>
            <a:rect l="l" t="t" r="r" b="b"/>
            <a:pathLst>
              <a:path w="267334" h="1007109">
                <a:moveTo>
                  <a:pt x="0" y="0"/>
                </a:moveTo>
                <a:lnTo>
                  <a:pt x="264092" y="996737"/>
                </a:lnTo>
                <a:lnTo>
                  <a:pt x="266780" y="100687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685100" y="8727111"/>
            <a:ext cx="97790" cy="110489"/>
          </a:xfrm>
          <a:custGeom>
            <a:avLst/>
            <a:gdLst/>
            <a:ahLst/>
            <a:cxnLst/>
            <a:rect l="l" t="t" r="r" b="b"/>
            <a:pathLst>
              <a:path w="97790" h="110490">
                <a:moveTo>
                  <a:pt x="97169" y="0"/>
                </a:moveTo>
                <a:lnTo>
                  <a:pt x="0" y="25742"/>
                </a:lnTo>
                <a:lnTo>
                  <a:pt x="74332" y="110039"/>
                </a:lnTo>
                <a:lnTo>
                  <a:pt x="97169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835178" y="7753394"/>
            <a:ext cx="741680" cy="1011555"/>
          </a:xfrm>
          <a:custGeom>
            <a:avLst/>
            <a:gdLst/>
            <a:ahLst/>
            <a:cxnLst/>
            <a:rect l="l" t="t" r="r" b="b"/>
            <a:pathLst>
              <a:path w="741679" h="1011554">
                <a:moveTo>
                  <a:pt x="0" y="0"/>
                </a:moveTo>
                <a:lnTo>
                  <a:pt x="734933" y="1002967"/>
                </a:lnTo>
                <a:lnTo>
                  <a:pt x="741130" y="101142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529575" y="8726666"/>
            <a:ext cx="100330" cy="111125"/>
          </a:xfrm>
          <a:custGeom>
            <a:avLst/>
            <a:gdLst/>
            <a:ahLst/>
            <a:cxnLst/>
            <a:rect l="l" t="t" r="r" b="b"/>
            <a:pathLst>
              <a:path w="100329" h="111125">
                <a:moveTo>
                  <a:pt x="81086" y="0"/>
                </a:moveTo>
                <a:lnTo>
                  <a:pt x="0" y="59413"/>
                </a:lnTo>
                <a:lnTo>
                  <a:pt x="99955" y="110789"/>
                </a:lnTo>
                <a:lnTo>
                  <a:pt x="8108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29800" y="7225692"/>
            <a:ext cx="8001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3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29800" y="8773278"/>
            <a:ext cx="8001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9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6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88956" y="9941288"/>
            <a:ext cx="82219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原来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个字节，现在需要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3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个字节，开销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=200%</a:t>
            </a:r>
            <a:r>
              <a:rPr dirty="0" sz="2850" spc="1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880" y="715916"/>
            <a:ext cx="134486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base64</a:t>
            </a:r>
            <a:r>
              <a:rPr dirty="0" spc="10"/>
              <a:t>编码（适合任意⻓度的⼆进制数据）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97680" y="2319301"/>
          <a:ext cx="11255375" cy="8166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210"/>
                <a:gridCol w="1172210"/>
                <a:gridCol w="196214"/>
                <a:gridCol w="1597024"/>
                <a:gridCol w="1172210"/>
                <a:gridCol w="191770"/>
                <a:gridCol w="1600835"/>
                <a:gridCol w="1172209"/>
                <a:gridCol w="210184"/>
                <a:gridCol w="1582420"/>
                <a:gridCol w="1172209"/>
              </a:tblGrid>
              <a:tr h="5645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码值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码值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码值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码值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Q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g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w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B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h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x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i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y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D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j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z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U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k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V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G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W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H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X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I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Y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o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J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Z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K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q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-175">
                          <a:latin typeface="Arial"/>
                          <a:cs typeface="Arial"/>
                        </a:rPr>
                        <a:t>11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b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60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d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61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9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O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u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62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+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v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63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/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2468" y="715916"/>
            <a:ext cx="52393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base64</a:t>
            </a:r>
            <a:r>
              <a:rPr dirty="0" spc="10"/>
              <a:t>编码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069700" y="3587190"/>
            <a:ext cx="1719580" cy="25977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414141"/>
                </a:solidFill>
                <a:latin typeface="Microsoft JhengHei UI"/>
                <a:cs typeface="Microsoft JhengHei UI"/>
              </a:rPr>
              <a:t>原始字节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4</a:t>
            </a:r>
            <a:r>
              <a:rPr dirty="0" sz="2450" spc="15">
                <a:solidFill>
                  <a:srgbClr val="414141"/>
                </a:solidFill>
                <a:latin typeface="Microsoft JhengHei UI"/>
                <a:cs typeface="Microsoft JhengHei UI"/>
              </a:rPr>
              <a:t>个</a:t>
            </a: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6</a:t>
            </a:r>
            <a:r>
              <a:rPr dirty="0" sz="2450" spc="15">
                <a:solidFill>
                  <a:srgbClr val="414141"/>
                </a:solidFill>
                <a:latin typeface="Microsoft JhengHei UI"/>
                <a:cs typeface="Microsoft JhengHei UI"/>
              </a:rPr>
              <a:t>位组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60"/>
              </a:spcBef>
            </a:pP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Base6</a:t>
            </a:r>
            <a:r>
              <a:rPr dirty="0" sz="2450" spc="0">
                <a:solidFill>
                  <a:srgbClr val="414141"/>
                </a:solidFill>
                <a:latin typeface="Arial"/>
                <a:cs typeface="Arial"/>
              </a:rPr>
              <a:t>4</a:t>
            </a:r>
            <a:r>
              <a:rPr dirty="0" sz="2450" spc="15">
                <a:solidFill>
                  <a:srgbClr val="414141"/>
                </a:solidFill>
                <a:latin typeface="Microsoft JhengHei UI"/>
                <a:cs typeface="Microsoft JhengHei UI"/>
              </a:rPr>
              <a:t>编码</a:t>
            </a:r>
            <a:endParaRPr sz="2450">
              <a:latin typeface="Microsoft JhengHei UI"/>
              <a:cs typeface="Microsoft JhengHei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57903" y="4462831"/>
          <a:ext cx="9413240" cy="86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/>
                <a:gridCol w="391795"/>
                <a:gridCol w="391795"/>
                <a:gridCol w="391794"/>
                <a:gridCol w="391794"/>
                <a:gridCol w="391794"/>
                <a:gridCol w="391794"/>
                <a:gridCol w="391794"/>
                <a:gridCol w="391794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</a:tblGrid>
              <a:tr h="85471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957903" y="5561339"/>
          <a:ext cx="9413240" cy="86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9500"/>
                <a:gridCol w="2349500"/>
                <a:gridCol w="2349500"/>
                <a:gridCol w="2349500"/>
              </a:tblGrid>
              <a:tr h="85471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957903" y="3366389"/>
          <a:ext cx="9413240" cy="86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/>
                <a:gridCol w="391795"/>
                <a:gridCol w="391795"/>
                <a:gridCol w="391794"/>
                <a:gridCol w="391794"/>
                <a:gridCol w="391794"/>
                <a:gridCol w="391794"/>
                <a:gridCol w="391794"/>
                <a:gridCol w="391794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</a:tblGrid>
              <a:tr h="85471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957903" y="6659941"/>
          <a:ext cx="12545695" cy="276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/>
                <a:gridCol w="391795"/>
                <a:gridCol w="391795"/>
                <a:gridCol w="391794"/>
                <a:gridCol w="391794"/>
                <a:gridCol w="391794"/>
                <a:gridCol w="391794"/>
                <a:gridCol w="391794"/>
                <a:gridCol w="391794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  <a:gridCol w="391795"/>
              </a:tblGrid>
              <a:tr h="85471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450">
                          <a:solidFill>
                            <a:srgbClr val="41414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  <a:tr h="1899920">
                <a:tc gridSpan="3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  <a:p>
                      <a:pPr marL="2090420">
                        <a:lnSpc>
                          <a:spcPct val="100000"/>
                        </a:lnSpc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原来为</a:t>
                      </a:r>
                      <a:r>
                        <a:rPr dirty="0" sz="2850" spc="7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dirty="0" sz="28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个字节，编码后为</a:t>
                      </a:r>
                      <a:r>
                        <a:rPr dirty="0" sz="2850" spc="7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8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个字节，开销</a:t>
                      </a:r>
                      <a:r>
                        <a:rPr dirty="0" sz="2850" spc="1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=25%</a:t>
                      </a:r>
                      <a:r>
                        <a:rPr dirty="0" sz="28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  <a:lnB w="12700">
                      <a:solidFill>
                        <a:srgbClr val="C9C3BA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根域名服务器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125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329680"/>
          </a:xfrm>
          <a:custGeom>
            <a:avLst/>
            <a:gdLst/>
            <a:ahLst/>
            <a:cxnLst/>
            <a:rect l="l" t="t" r="r" b="b"/>
            <a:pathLst>
              <a:path w="12963525" h="63296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071210"/>
                </a:lnTo>
                <a:lnTo>
                  <a:pt x="197" y="6122580"/>
                </a:lnTo>
                <a:lnTo>
                  <a:pt x="1581" y="6164007"/>
                </a:lnTo>
                <a:lnTo>
                  <a:pt x="12649" y="6222716"/>
                </a:lnTo>
                <a:lnTo>
                  <a:pt x="49226" y="6280129"/>
                </a:lnTo>
                <a:lnTo>
                  <a:pt x="106640" y="6316706"/>
                </a:lnTo>
                <a:lnTo>
                  <a:pt x="165348" y="6327774"/>
                </a:lnTo>
                <a:lnTo>
                  <a:pt x="206776" y="6329158"/>
                </a:lnTo>
                <a:lnTo>
                  <a:pt x="258146" y="6329355"/>
                </a:lnTo>
                <a:lnTo>
                  <a:pt x="12705299" y="6329355"/>
                </a:lnTo>
                <a:lnTo>
                  <a:pt x="12756671" y="6329158"/>
                </a:lnTo>
                <a:lnTo>
                  <a:pt x="12798099" y="6327774"/>
                </a:lnTo>
                <a:lnTo>
                  <a:pt x="12856802" y="6316706"/>
                </a:lnTo>
                <a:lnTo>
                  <a:pt x="12914218" y="6280129"/>
                </a:lnTo>
                <a:lnTo>
                  <a:pt x="12950799" y="6222716"/>
                </a:lnTo>
                <a:lnTo>
                  <a:pt x="12961867" y="6164007"/>
                </a:lnTo>
                <a:lnTo>
                  <a:pt x="12963250" y="6122580"/>
                </a:lnTo>
                <a:lnTo>
                  <a:pt x="12963448" y="60712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329680"/>
          </a:xfrm>
          <a:custGeom>
            <a:avLst/>
            <a:gdLst/>
            <a:ahLst/>
            <a:cxnLst/>
            <a:rect l="l" t="t" r="r" b="b"/>
            <a:pathLst>
              <a:path w="12963525" h="63296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071210"/>
                </a:lnTo>
                <a:lnTo>
                  <a:pt x="12963250" y="6122580"/>
                </a:lnTo>
                <a:lnTo>
                  <a:pt x="12961867" y="6164007"/>
                </a:lnTo>
                <a:lnTo>
                  <a:pt x="12950799" y="6222716"/>
                </a:lnTo>
                <a:lnTo>
                  <a:pt x="12914218" y="6280129"/>
                </a:lnTo>
                <a:lnTo>
                  <a:pt x="12856802" y="6316706"/>
                </a:lnTo>
                <a:lnTo>
                  <a:pt x="12798099" y="6327774"/>
                </a:lnTo>
                <a:lnTo>
                  <a:pt x="12756671" y="6329158"/>
                </a:lnTo>
                <a:lnTo>
                  <a:pt x="12705299" y="6329355"/>
                </a:lnTo>
                <a:lnTo>
                  <a:pt x="258145" y="6329355"/>
                </a:lnTo>
                <a:lnTo>
                  <a:pt x="206775" y="6329158"/>
                </a:lnTo>
                <a:lnTo>
                  <a:pt x="165348" y="6327774"/>
                </a:lnTo>
                <a:lnTo>
                  <a:pt x="106640" y="6316706"/>
                </a:lnTo>
                <a:lnTo>
                  <a:pt x="49226" y="6280129"/>
                </a:lnTo>
                <a:lnTo>
                  <a:pt x="12650" y="6222716"/>
                </a:lnTo>
                <a:lnTo>
                  <a:pt x="1581" y="6164007"/>
                </a:lnTo>
                <a:lnTo>
                  <a:pt x="197" y="6122580"/>
                </a:lnTo>
                <a:lnTo>
                  <a:pt x="0" y="60712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63026" y="2705797"/>
            <a:ext cx="11811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3026" y="4489001"/>
            <a:ext cx="11811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5920" y="2484811"/>
            <a:ext cx="10810875" cy="300164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50"/>
              </a:spcBef>
            </a:pP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最⾼层次、最重要的域名服务器</a:t>
            </a:r>
            <a:r>
              <a:rPr dirty="0" sz="2750" spc="75">
                <a:latin typeface="Microsoft JhengHei UI"/>
                <a:cs typeface="Microsoft JhengHei UI"/>
              </a:rPr>
              <a:t>。根域名服务器知道所有的顶级域名 服务器的域名</a:t>
            </a:r>
            <a:r>
              <a:rPr dirty="0" sz="2750" spc="25">
                <a:latin typeface="Microsoft JhengHei UI"/>
                <a:cs typeface="Microsoft JhengHei UI"/>
              </a:rPr>
              <a:t>和</a:t>
            </a:r>
            <a:r>
              <a:rPr dirty="0" sz="2750" spc="200">
                <a:latin typeface="Microsoft JhengHei UI"/>
                <a:cs typeface="Microsoft JhengHei UI"/>
              </a:rPr>
              <a:t> </a:t>
            </a:r>
            <a:r>
              <a:rPr dirty="0" sz="2750" spc="30">
                <a:latin typeface="Arial"/>
                <a:cs typeface="Arial"/>
              </a:rPr>
              <a:t>IP</a:t>
            </a:r>
            <a:r>
              <a:rPr dirty="0" sz="2750" spc="75">
                <a:latin typeface="Arial"/>
                <a:cs typeface="Arial"/>
              </a:rPr>
              <a:t> </a:t>
            </a:r>
            <a:r>
              <a:rPr dirty="0" sz="2750" spc="75">
                <a:latin typeface="Microsoft JhengHei UI"/>
                <a:cs typeface="Microsoft JhengHei UI"/>
              </a:rPr>
              <a:t>地址。本地域名服务器要对互联⽹上任何⼀个域 名进⾏解析，如果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⾃⼰⽆法解析</a:t>
            </a:r>
            <a:r>
              <a:rPr dirty="0" sz="2750" spc="75">
                <a:latin typeface="Microsoft JhengHei UI"/>
                <a:cs typeface="Microsoft JhengHei UI"/>
              </a:rPr>
              <a:t>，⾸先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求助根域名服务器</a:t>
            </a:r>
            <a:r>
              <a:rPr dirty="0" sz="2750" spc="25">
                <a:latin typeface="Microsoft JhengHei UI"/>
                <a:cs typeface="Microsoft JhengHei UI"/>
              </a:rPr>
              <a:t>。</a:t>
            </a:r>
            <a:endParaRPr sz="2750">
              <a:latin typeface="Microsoft JhengHei UI"/>
              <a:cs typeface="Microsoft JhengHei UI"/>
            </a:endParaRPr>
          </a:p>
          <a:p>
            <a:pPr marL="12700" marR="124460" indent="104775">
              <a:lnSpc>
                <a:spcPts val="4740"/>
              </a:lnSpc>
              <a:spcBef>
                <a:spcPts val="305"/>
              </a:spcBef>
              <a:tabLst>
                <a:tab pos="5563235" algn="l"/>
              </a:tabLst>
            </a:pPr>
            <a:r>
              <a:rPr dirty="0" sz="2750" spc="75">
                <a:latin typeface="Microsoft JhengHei UI"/>
                <a:cs typeface="Microsoft JhengHei UI"/>
              </a:rPr>
              <a:t>在互联⽹上共</a:t>
            </a:r>
            <a:r>
              <a:rPr dirty="0" sz="2750" spc="25">
                <a:latin typeface="Microsoft JhengHei UI"/>
                <a:cs typeface="Microsoft JhengHei UI"/>
              </a:rPr>
              <a:t>有</a:t>
            </a:r>
            <a:r>
              <a:rPr dirty="0" sz="2750" spc="200">
                <a:latin typeface="Microsoft JhengHei UI"/>
                <a:cs typeface="Microsoft JhengHei UI"/>
              </a:rPr>
              <a:t> </a:t>
            </a:r>
            <a:r>
              <a:rPr dirty="0" sz="2750" spc="30">
                <a:solidFill>
                  <a:srgbClr val="FF2600"/>
                </a:solidFill>
                <a:latin typeface="Arial"/>
                <a:cs typeface="Arial"/>
              </a:rPr>
              <a:t>13</a:t>
            </a:r>
            <a:r>
              <a:rPr dirty="0" sz="27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个</a:t>
            </a:r>
            <a:r>
              <a:rPr dirty="0" sz="2750" spc="75">
                <a:latin typeface="Microsoft JhengHei UI"/>
                <a:cs typeface="Microsoft JhengHei UI"/>
              </a:rPr>
              <a:t>不</a:t>
            </a:r>
            <a:r>
              <a:rPr dirty="0" sz="2750" spc="25">
                <a:latin typeface="Microsoft JhengHei UI"/>
                <a:cs typeface="Microsoft JhengHei UI"/>
              </a:rPr>
              <a:t>同</a:t>
            </a:r>
            <a:r>
              <a:rPr dirty="0" sz="2750" spc="200">
                <a:latin typeface="Microsoft JhengHei UI"/>
                <a:cs typeface="Microsoft JhengHei UI"/>
              </a:rPr>
              <a:t> </a:t>
            </a:r>
            <a:r>
              <a:rPr dirty="0" sz="2750" spc="30">
                <a:latin typeface="Arial"/>
                <a:cs typeface="Arial"/>
              </a:rPr>
              <a:t>IP</a:t>
            </a:r>
            <a:r>
              <a:rPr dirty="0" sz="2750" spc="75">
                <a:latin typeface="Arial"/>
                <a:cs typeface="Arial"/>
              </a:rPr>
              <a:t> </a:t>
            </a:r>
            <a:r>
              <a:rPr dirty="0" sz="2750" spc="75">
                <a:latin typeface="Microsoft JhengHei UI"/>
                <a:cs typeface="Microsoft JhengHei UI"/>
              </a:rPr>
              <a:t>地址的根域名服务器</a:t>
            </a:r>
            <a:r>
              <a:rPr dirty="0" sz="2750" spc="60">
                <a:latin typeface="Microsoft JhengHei UI"/>
                <a:cs typeface="Microsoft JhengHei UI"/>
              </a:rPr>
              <a:t>（</a:t>
            </a:r>
            <a:r>
              <a:rPr dirty="0" sz="2750" spc="60">
                <a:latin typeface="Arial"/>
                <a:cs typeface="Arial"/>
              </a:rPr>
              <a:t>13</a:t>
            </a:r>
            <a:r>
              <a:rPr dirty="0" sz="2750" spc="75">
                <a:latin typeface="Microsoft JhengHei UI"/>
                <a:cs typeface="Microsoft JhengHei UI"/>
              </a:rPr>
              <a:t>套装置），  名字是⽤⼀个英⽂字⺟命名，</a:t>
            </a:r>
            <a:r>
              <a:rPr dirty="0" sz="2750" spc="25">
                <a:latin typeface="Microsoft JhengHei UI"/>
                <a:cs typeface="Microsoft JhengHei UI"/>
              </a:rPr>
              <a:t>从</a:t>
            </a:r>
            <a:r>
              <a:rPr dirty="0" sz="2750" spc="204">
                <a:latin typeface="Microsoft JhengHei UI"/>
                <a:cs typeface="Microsoft JhengHei UI"/>
              </a:rPr>
              <a:t> </a:t>
            </a:r>
            <a:r>
              <a:rPr dirty="0" sz="2750" spc="5">
                <a:latin typeface="Arial"/>
                <a:cs typeface="Arial"/>
              </a:rPr>
              <a:t>a	</a:t>
            </a:r>
            <a:r>
              <a:rPr dirty="0" sz="2750" spc="75">
                <a:latin typeface="Microsoft JhengHei UI"/>
                <a:cs typeface="Microsoft JhengHei UI"/>
              </a:rPr>
              <a:t>⼀直</a:t>
            </a:r>
            <a:r>
              <a:rPr dirty="0" sz="2750" spc="25">
                <a:latin typeface="Microsoft JhengHei UI"/>
                <a:cs typeface="Microsoft JhengHei UI"/>
              </a:rPr>
              <a:t>到</a:t>
            </a:r>
            <a:r>
              <a:rPr dirty="0" sz="2750" spc="180">
                <a:latin typeface="Microsoft JhengHei UI"/>
                <a:cs typeface="Microsoft JhengHei UI"/>
              </a:rPr>
              <a:t> </a:t>
            </a:r>
            <a:r>
              <a:rPr dirty="0" sz="2750" spc="65">
                <a:latin typeface="Arial"/>
                <a:cs typeface="Arial"/>
              </a:rPr>
              <a:t>m</a:t>
            </a:r>
            <a:r>
              <a:rPr dirty="0" sz="2750" spc="25">
                <a:latin typeface="Microsoft JhengHei UI"/>
                <a:cs typeface="Microsoft JhengHei UI"/>
              </a:rPr>
              <a:t>。</a:t>
            </a:r>
            <a:endParaRPr sz="27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6897354"/>
            <a:ext cx="11811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7487912"/>
            <a:ext cx="11811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5460662"/>
            <a:ext cx="10401300" cy="2422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5445" marR="5080" indent="-372745">
              <a:lnSpc>
                <a:spcPct val="143700"/>
              </a:lnSpc>
              <a:spcBef>
                <a:spcPts val="90"/>
              </a:spcBef>
              <a:buClr>
                <a:srgbClr val="000000"/>
              </a:buClr>
              <a:buSzPct val="74545"/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主根</a:t>
            </a:r>
            <a:r>
              <a:rPr dirty="0" sz="2750" spc="75">
                <a:latin typeface="Microsoft JhengHei UI"/>
                <a:cs typeface="Microsoft JhengHei UI"/>
              </a:rPr>
              <a:t>部署在美国</a:t>
            </a:r>
            <a:r>
              <a:rPr dirty="0" sz="2750" spc="60">
                <a:latin typeface="Microsoft JhengHei UI"/>
                <a:cs typeface="Microsoft JhengHei UI"/>
              </a:rPr>
              <a:t>，</a:t>
            </a:r>
            <a:r>
              <a:rPr dirty="0" sz="2750" spc="60">
                <a:latin typeface="Arial"/>
                <a:cs typeface="Arial"/>
              </a:rPr>
              <a:t>12</a:t>
            </a:r>
            <a:r>
              <a:rPr dirty="0" sz="2750" spc="75">
                <a:latin typeface="Microsoft JhengHei UI"/>
                <a:cs typeface="Microsoft JhengHei UI"/>
              </a:rPr>
              <a:t>个辅根有</a:t>
            </a:r>
            <a:r>
              <a:rPr dirty="0" sz="2750" spc="55">
                <a:latin typeface="Arial"/>
                <a:cs typeface="Arial"/>
              </a:rPr>
              <a:t>9</a:t>
            </a:r>
            <a:r>
              <a:rPr dirty="0" sz="2750" spc="75">
                <a:latin typeface="Microsoft JhengHei UI"/>
                <a:cs typeface="Microsoft JhengHei UI"/>
              </a:rPr>
              <a:t>台在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美国</a:t>
            </a:r>
            <a:r>
              <a:rPr dirty="0" sz="2750" spc="60">
                <a:latin typeface="Microsoft JhengHei UI"/>
                <a:cs typeface="Microsoft JhengHei UI"/>
              </a:rPr>
              <a:t>，</a:t>
            </a:r>
            <a:r>
              <a:rPr dirty="0" sz="2750" spc="60">
                <a:latin typeface="Arial"/>
                <a:cs typeface="Arial"/>
              </a:rPr>
              <a:t>1</a:t>
            </a:r>
            <a:r>
              <a:rPr dirty="0" sz="2750" spc="75">
                <a:latin typeface="Microsoft JhengHei UI"/>
                <a:cs typeface="Microsoft JhengHei UI"/>
              </a:rPr>
              <a:t>台在英国</a:t>
            </a:r>
            <a:r>
              <a:rPr dirty="0" sz="2750" spc="60">
                <a:latin typeface="Microsoft JhengHei UI"/>
                <a:cs typeface="Microsoft JhengHei UI"/>
              </a:rPr>
              <a:t>，</a:t>
            </a:r>
            <a:r>
              <a:rPr dirty="0" sz="2750" spc="60">
                <a:latin typeface="Arial"/>
                <a:cs typeface="Arial"/>
              </a:rPr>
              <a:t>1</a:t>
            </a:r>
            <a:r>
              <a:rPr dirty="0" sz="2750" spc="75">
                <a:latin typeface="Microsoft JhengHei UI"/>
                <a:cs typeface="Microsoft JhengHei UI"/>
              </a:rPr>
              <a:t>台在瑞 典</a:t>
            </a:r>
            <a:r>
              <a:rPr dirty="0" sz="2750" spc="60">
                <a:latin typeface="Microsoft JhengHei UI"/>
                <a:cs typeface="Microsoft JhengHei UI"/>
              </a:rPr>
              <a:t>，</a:t>
            </a:r>
            <a:r>
              <a:rPr dirty="0" sz="2750" spc="60">
                <a:latin typeface="Arial"/>
                <a:cs typeface="Arial"/>
              </a:rPr>
              <a:t>1</a:t>
            </a:r>
            <a:r>
              <a:rPr dirty="0" sz="2750" spc="75">
                <a:latin typeface="Microsoft JhengHei UI"/>
                <a:cs typeface="Microsoft JhengHei UI"/>
              </a:rPr>
              <a:t>台在⽇本；</a:t>
            </a:r>
            <a:endParaRPr sz="2750">
              <a:latin typeface="Microsoft JhengHei UI"/>
              <a:cs typeface="Microsoft JhengHei UI"/>
            </a:endParaRPr>
          </a:p>
          <a:p>
            <a:pPr marL="385445" marR="4255770">
              <a:lnSpc>
                <a:spcPct val="140900"/>
              </a:lnSpc>
              <a:spcBef>
                <a:spcPts val="95"/>
              </a:spcBef>
            </a:pPr>
            <a:r>
              <a:rPr dirty="0" sz="2750" spc="75">
                <a:latin typeface="Microsoft JhengHei UI"/>
                <a:cs typeface="Microsoft JhengHei UI"/>
              </a:rPr>
              <a:t>每个根域名服务器由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多台机器</a:t>
            </a:r>
            <a:r>
              <a:rPr dirty="0" sz="2750" spc="70">
                <a:latin typeface="Microsoft JhengHei UI"/>
                <a:cs typeface="Microsoft JhengHei UI"/>
              </a:rPr>
              <a:t>组成； </a:t>
            </a:r>
            <a:r>
              <a:rPr dirty="0" sz="2750" spc="75">
                <a:latin typeface="Microsoft JhengHei UI"/>
                <a:cs typeface="Microsoft JhengHei UI"/>
              </a:rPr>
              <a:t>每套可在不同地点配置</a:t>
            </a:r>
            <a:r>
              <a:rPr dirty="0" sz="2750" spc="75">
                <a:solidFill>
                  <a:srgbClr val="FF2600"/>
                </a:solidFill>
                <a:latin typeface="Microsoft JhengHei UI"/>
                <a:cs typeface="Microsoft JhengHei UI"/>
              </a:rPr>
              <a:t>镜像服务器</a:t>
            </a:r>
            <a:r>
              <a:rPr dirty="0" sz="2750" spc="25">
                <a:latin typeface="Microsoft JhengHei UI"/>
                <a:cs typeface="Microsoft JhengHei UI"/>
              </a:rPr>
              <a:t>。</a:t>
            </a:r>
            <a:endParaRPr sz="27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6695" y="8942390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99548" y="8895453"/>
            <a:ext cx="579691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全球共有</a:t>
            </a:r>
            <a:r>
              <a:rPr dirty="0" sz="2550" spc="30">
                <a:solidFill>
                  <a:srgbClr val="222222"/>
                </a:solidFill>
                <a:latin typeface="Microsoft JhengHei UI"/>
                <a:cs typeface="Microsoft JhengHei UI"/>
              </a:rPr>
              <a:t> </a:t>
            </a:r>
            <a:r>
              <a:rPr dirty="0" sz="2550" spc="-5">
                <a:solidFill>
                  <a:srgbClr val="FF2600"/>
                </a:solidFill>
                <a:latin typeface="Arial"/>
                <a:cs typeface="Arial"/>
              </a:rPr>
              <a:t>1098</a:t>
            </a:r>
            <a:r>
              <a:rPr dirty="0" sz="2550" spc="-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个根域名服务器在运⾏。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64118" y="9413728"/>
            <a:ext cx="111125" cy="7893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6971" y="9284968"/>
            <a:ext cx="11675110" cy="96837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我国的共有</a:t>
            </a:r>
            <a:r>
              <a:rPr dirty="0" sz="2550" spc="60">
                <a:solidFill>
                  <a:srgbClr val="222222"/>
                </a:solidFill>
                <a:latin typeface="Microsoft JhengHei UI"/>
                <a:cs typeface="Microsoft JhengHei UI"/>
              </a:rPr>
              <a:t> </a:t>
            </a:r>
            <a:r>
              <a:rPr dirty="0" sz="2550">
                <a:solidFill>
                  <a:srgbClr val="FF2600"/>
                </a:solidFill>
                <a:latin typeface="Arial"/>
                <a:cs typeface="Arial"/>
              </a:rPr>
              <a:t>27</a:t>
            </a:r>
            <a:r>
              <a:rPr dirty="0" sz="25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个：</a:t>
            </a:r>
            <a:endParaRPr sz="25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北京</a:t>
            </a:r>
            <a:r>
              <a:rPr dirty="0" sz="2550">
                <a:solidFill>
                  <a:srgbClr val="222222"/>
                </a:solidFill>
                <a:latin typeface="Arial"/>
                <a:cs typeface="Arial"/>
              </a:rPr>
              <a:t>(5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</a:t>
            </a:r>
            <a:r>
              <a:rPr dirty="0" sz="2550">
                <a:solidFill>
                  <a:srgbClr val="222222"/>
                </a:solidFill>
                <a:latin typeface="Arial"/>
                <a:cs typeface="Arial"/>
              </a:rPr>
              <a:t>)</a:t>
            </a:r>
            <a:r>
              <a:rPr dirty="0" sz="2550">
                <a:solidFill>
                  <a:srgbClr val="222222"/>
                </a:solidFill>
                <a:latin typeface="Microsoft JhengHei UI"/>
                <a:cs typeface="Microsoft JhengHei UI"/>
              </a:rPr>
              <a:t>；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上海、杭州</a:t>
            </a:r>
            <a:r>
              <a:rPr dirty="0" sz="2550">
                <a:solidFill>
                  <a:srgbClr val="222222"/>
                </a:solidFill>
                <a:latin typeface="Arial"/>
                <a:cs typeface="Arial"/>
              </a:rPr>
              <a:t>(2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</a:t>
            </a:r>
            <a:r>
              <a:rPr dirty="0" sz="2550">
                <a:solidFill>
                  <a:srgbClr val="222222"/>
                </a:solidFill>
                <a:latin typeface="Arial"/>
                <a:cs typeface="Arial"/>
              </a:rPr>
              <a:t>)</a:t>
            </a:r>
            <a:r>
              <a:rPr dirty="0" sz="2550">
                <a:solidFill>
                  <a:srgbClr val="222222"/>
                </a:solidFill>
                <a:latin typeface="Microsoft JhengHei UI"/>
                <a:cs typeface="Microsoft JhengHei UI"/>
              </a:rPr>
              <a:t>；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武汉、贵阳、⻄宁、郑州、⾹港</a:t>
            </a:r>
            <a:r>
              <a:rPr dirty="0" sz="2550" spc="-5">
                <a:solidFill>
                  <a:srgbClr val="222222"/>
                </a:solidFill>
                <a:latin typeface="Arial"/>
                <a:cs typeface="Arial"/>
              </a:rPr>
              <a:t>(9)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个；台北</a:t>
            </a:r>
            <a:r>
              <a:rPr dirty="0" sz="2550" spc="-5">
                <a:solidFill>
                  <a:srgbClr val="222222"/>
                </a:solidFill>
                <a:latin typeface="Arial"/>
                <a:cs typeface="Arial"/>
              </a:rPr>
              <a:t>(6)</a:t>
            </a:r>
            <a:r>
              <a:rPr dirty="0" sz="2550" spc="0">
                <a:solidFill>
                  <a:srgbClr val="222222"/>
                </a:solidFill>
                <a:latin typeface="Microsoft JhengHei UI"/>
                <a:cs typeface="Microsoft JhengHei UI"/>
              </a:rPr>
              <a:t>个。</a:t>
            </a:r>
            <a:endParaRPr sz="25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7967" y="715916"/>
            <a:ext cx="44881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10"/>
              <a:t>内容类型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605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810125"/>
          </a:xfrm>
          <a:custGeom>
            <a:avLst/>
            <a:gdLst/>
            <a:ahLst/>
            <a:cxnLst/>
            <a:rect l="l" t="t" r="r" b="b"/>
            <a:pathLst>
              <a:path w="12963525" h="48101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51735"/>
                </a:lnTo>
                <a:lnTo>
                  <a:pt x="197" y="4603105"/>
                </a:lnTo>
                <a:lnTo>
                  <a:pt x="1581" y="4644532"/>
                </a:lnTo>
                <a:lnTo>
                  <a:pt x="12649" y="4703241"/>
                </a:lnTo>
                <a:lnTo>
                  <a:pt x="49226" y="4760655"/>
                </a:lnTo>
                <a:lnTo>
                  <a:pt x="106640" y="4797231"/>
                </a:lnTo>
                <a:lnTo>
                  <a:pt x="165348" y="4808300"/>
                </a:lnTo>
                <a:lnTo>
                  <a:pt x="206776" y="4809684"/>
                </a:lnTo>
                <a:lnTo>
                  <a:pt x="258146" y="4809881"/>
                </a:lnTo>
                <a:lnTo>
                  <a:pt x="12705299" y="4809881"/>
                </a:lnTo>
                <a:lnTo>
                  <a:pt x="12756671" y="4809684"/>
                </a:lnTo>
                <a:lnTo>
                  <a:pt x="12798099" y="4808300"/>
                </a:lnTo>
                <a:lnTo>
                  <a:pt x="12856802" y="4797231"/>
                </a:lnTo>
                <a:lnTo>
                  <a:pt x="12914218" y="4760655"/>
                </a:lnTo>
                <a:lnTo>
                  <a:pt x="12950799" y="4703241"/>
                </a:lnTo>
                <a:lnTo>
                  <a:pt x="12961867" y="4644532"/>
                </a:lnTo>
                <a:lnTo>
                  <a:pt x="12963250" y="4603105"/>
                </a:lnTo>
                <a:lnTo>
                  <a:pt x="12963448" y="455173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10125"/>
          </a:xfrm>
          <a:custGeom>
            <a:avLst/>
            <a:gdLst/>
            <a:ahLst/>
            <a:cxnLst/>
            <a:rect l="l" t="t" r="r" b="b"/>
            <a:pathLst>
              <a:path w="12963525" h="48101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51735"/>
                </a:lnTo>
                <a:lnTo>
                  <a:pt x="12963250" y="4603105"/>
                </a:lnTo>
                <a:lnTo>
                  <a:pt x="12961867" y="4644532"/>
                </a:lnTo>
                <a:lnTo>
                  <a:pt x="12950799" y="4703241"/>
                </a:lnTo>
                <a:lnTo>
                  <a:pt x="12914218" y="4760655"/>
                </a:lnTo>
                <a:lnTo>
                  <a:pt x="12856802" y="4797231"/>
                </a:lnTo>
                <a:lnTo>
                  <a:pt x="12798099" y="4808300"/>
                </a:lnTo>
                <a:lnTo>
                  <a:pt x="12756671" y="4809684"/>
                </a:lnTo>
                <a:lnTo>
                  <a:pt x="12705299" y="4809881"/>
                </a:lnTo>
                <a:lnTo>
                  <a:pt x="258145" y="4809881"/>
                </a:lnTo>
                <a:lnTo>
                  <a:pt x="206775" y="4809684"/>
                </a:lnTo>
                <a:lnTo>
                  <a:pt x="165348" y="4808300"/>
                </a:lnTo>
                <a:lnTo>
                  <a:pt x="106640" y="4797231"/>
                </a:lnTo>
                <a:lnTo>
                  <a:pt x="49226" y="4760655"/>
                </a:lnTo>
                <a:lnTo>
                  <a:pt x="12650" y="4703241"/>
                </a:lnTo>
                <a:lnTo>
                  <a:pt x="1581" y="4644532"/>
                </a:lnTo>
                <a:lnTo>
                  <a:pt x="197" y="4603105"/>
                </a:lnTo>
                <a:lnTo>
                  <a:pt x="0" y="455173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43149" y="26231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149" y="3981044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466000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3619" y="2359690"/>
            <a:ext cx="11381740" cy="408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44780">
              <a:lnSpc>
                <a:spcPct val="143700"/>
              </a:lnSpc>
              <a:spcBef>
                <a:spcPts val="90"/>
              </a:spcBef>
            </a:pPr>
            <a:r>
              <a:rPr dirty="0" sz="3100" spc="55">
                <a:latin typeface="Arial"/>
                <a:cs typeface="Arial"/>
              </a:rPr>
              <a:t>MIME</a:t>
            </a:r>
            <a:r>
              <a:rPr dirty="0" sz="3100" spc="17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着标准规</a:t>
            </a:r>
            <a:r>
              <a:rPr dirty="0" sz="3100" spc="25">
                <a:latin typeface="Microsoft JhengHei UI"/>
                <a:cs typeface="Microsoft JhengHei UI"/>
              </a:rPr>
              <a:t>定</a:t>
            </a:r>
            <a:r>
              <a:rPr dirty="0" sz="3100" spc="260">
                <a:latin typeface="Microsoft JhengHei UI"/>
                <a:cs typeface="Microsoft JhengHei UI"/>
              </a:rPr>
              <a:t> </a:t>
            </a:r>
            <a:r>
              <a:rPr dirty="0" sz="3100" spc="50">
                <a:latin typeface="Arial"/>
                <a:cs typeface="Arial"/>
              </a:rPr>
              <a:t>Content-Type</a:t>
            </a:r>
            <a:r>
              <a:rPr dirty="0" sz="3100" spc="18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说明必须含有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两个标识符</a:t>
            </a:r>
            <a:r>
              <a:rPr dirty="0" sz="3100" spc="80">
                <a:latin typeface="Microsoft JhengHei UI"/>
                <a:cs typeface="Microsoft JhengHei UI"/>
              </a:rPr>
              <a:t>，即 内容类型</a:t>
            </a:r>
            <a:r>
              <a:rPr dirty="0" sz="3100" spc="60">
                <a:latin typeface="Arial"/>
                <a:cs typeface="Arial"/>
              </a:rPr>
              <a:t>(type)</a:t>
            </a:r>
            <a:r>
              <a:rPr dirty="0" sz="3100" spc="80">
                <a:latin typeface="Microsoft JhengHei UI"/>
                <a:cs typeface="Microsoft JhengHei UI"/>
              </a:rPr>
              <a:t>和⼦类型</a:t>
            </a:r>
            <a:r>
              <a:rPr dirty="0" sz="3100" spc="65">
                <a:latin typeface="Arial"/>
                <a:cs typeface="Arial"/>
              </a:rPr>
              <a:t>(subtype)</a:t>
            </a:r>
            <a:r>
              <a:rPr dirty="0" sz="3100" spc="65">
                <a:latin typeface="Microsoft JhengHei UI"/>
                <a:cs typeface="Microsoft JhengHei UI"/>
              </a:rPr>
              <a:t>，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中间⽤</a:t>
            </a:r>
            <a:r>
              <a:rPr dirty="0" sz="3100" spc="60">
                <a:solidFill>
                  <a:srgbClr val="FF2600"/>
                </a:solidFill>
                <a:latin typeface="Arial"/>
                <a:cs typeface="Arial"/>
              </a:rPr>
              <a:t>“/”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分开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3100" spc="55">
                <a:latin typeface="Arial"/>
                <a:cs typeface="Arial"/>
              </a:rPr>
              <a:t>MIME</a:t>
            </a:r>
            <a:r>
              <a:rPr dirty="0" sz="3100" spc="13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标准原先定义</a:t>
            </a:r>
            <a:r>
              <a:rPr dirty="0" sz="3100" spc="25">
                <a:latin typeface="Microsoft JhengHei UI"/>
                <a:cs typeface="Microsoft JhengHei UI"/>
              </a:rPr>
              <a:t>了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10">
                <a:solidFill>
                  <a:srgbClr val="FF2600"/>
                </a:solidFill>
                <a:latin typeface="Arial"/>
                <a:cs typeface="Arial"/>
              </a:rPr>
              <a:t>7</a:t>
            </a:r>
            <a:r>
              <a:rPr dirty="0" sz="310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个基本内容类型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3100" spc="2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40">
                <a:solidFill>
                  <a:srgbClr val="FF2600"/>
                </a:solidFill>
                <a:latin typeface="Arial"/>
                <a:cs typeface="Arial"/>
              </a:rPr>
              <a:t>15</a:t>
            </a:r>
            <a:r>
              <a:rPr dirty="0" sz="310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种⼦类型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2300"/>
              </a:lnSpc>
              <a:spcBef>
                <a:spcPts val="50"/>
              </a:spcBef>
            </a:pPr>
            <a:r>
              <a:rPr dirty="0" sz="3100" spc="75">
                <a:latin typeface="Arial"/>
                <a:cs typeface="Arial"/>
              </a:rPr>
              <a:t>MIME</a:t>
            </a:r>
            <a:r>
              <a:rPr dirty="0" sz="3100" spc="80">
                <a:latin typeface="Microsoft JhengHei UI"/>
                <a:cs typeface="Microsoft JhengHei UI"/>
              </a:rPr>
              <a:t>允许发件⼈和收件⼈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⾃⼰定义</a:t>
            </a:r>
            <a:r>
              <a:rPr dirty="0" sz="3100" spc="80">
                <a:latin typeface="Microsoft JhengHei UI"/>
                <a:cs typeface="Microsoft JhengHei UI"/>
              </a:rPr>
              <a:t>专⽤的内容类型。但为避免 可能出现名字冲突，标准要求为专⽤的内容类型选择的名字要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以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字符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串</a:t>
            </a:r>
            <a:r>
              <a:rPr dirty="0" sz="3100" spc="21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X-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开始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7967" y="715916"/>
            <a:ext cx="44881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10"/>
              <a:t>内容类型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41670" y="3125559"/>
          <a:ext cx="12145645" cy="607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6595"/>
                <a:gridCol w="4933314"/>
                <a:gridCol w="3959225"/>
              </a:tblGrid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内容类型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⼦类型举例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说明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text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⽂本）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plain, html,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xml,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css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不同格式的⽂本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image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图像）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gif,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jpeg,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tiff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不同格式的静⽌图像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audio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⾳频）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basic, mpeg,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mp4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可听⻅的声⾳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video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视频）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mpeg, mp4,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quicktime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不同格式的影⽚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模型）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vrml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3D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模型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application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应⽤）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octet-stream, pdf, javascript,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zip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不同应⽤程序产⽣的数据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message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报⽂）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http,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rfc822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封装的报⽂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373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multipart</a:t>
                      </a:r>
                      <a:r>
                        <a:rPr dirty="0" sz="2450" spc="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多部分）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mixed,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alternative, parallel,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digest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多种类型的组合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2302" y="715916"/>
            <a:ext cx="68999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0"/>
              <a:t>内容类型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multipart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12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328920"/>
          </a:xfrm>
          <a:custGeom>
            <a:avLst/>
            <a:gdLst/>
            <a:ahLst/>
            <a:cxnLst/>
            <a:rect l="l" t="t" r="r" b="b"/>
            <a:pathLst>
              <a:path w="12963525" h="53289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70388"/>
                </a:lnTo>
                <a:lnTo>
                  <a:pt x="197" y="5121757"/>
                </a:lnTo>
                <a:lnTo>
                  <a:pt x="1581" y="5163185"/>
                </a:lnTo>
                <a:lnTo>
                  <a:pt x="12649" y="5221893"/>
                </a:lnTo>
                <a:lnTo>
                  <a:pt x="49226" y="5279307"/>
                </a:lnTo>
                <a:lnTo>
                  <a:pt x="106640" y="5315884"/>
                </a:lnTo>
                <a:lnTo>
                  <a:pt x="165348" y="5326952"/>
                </a:lnTo>
                <a:lnTo>
                  <a:pt x="206776" y="5328336"/>
                </a:lnTo>
                <a:lnTo>
                  <a:pt x="258146" y="5328534"/>
                </a:lnTo>
                <a:lnTo>
                  <a:pt x="12705299" y="5328534"/>
                </a:lnTo>
                <a:lnTo>
                  <a:pt x="12756671" y="5328336"/>
                </a:lnTo>
                <a:lnTo>
                  <a:pt x="12798099" y="5326952"/>
                </a:lnTo>
                <a:lnTo>
                  <a:pt x="12856802" y="5315884"/>
                </a:lnTo>
                <a:lnTo>
                  <a:pt x="12914218" y="5279307"/>
                </a:lnTo>
                <a:lnTo>
                  <a:pt x="12950799" y="5221893"/>
                </a:lnTo>
                <a:lnTo>
                  <a:pt x="12961867" y="5163185"/>
                </a:lnTo>
                <a:lnTo>
                  <a:pt x="12963250" y="5121757"/>
                </a:lnTo>
                <a:lnTo>
                  <a:pt x="12963448" y="507038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328920"/>
          </a:xfrm>
          <a:custGeom>
            <a:avLst/>
            <a:gdLst/>
            <a:ahLst/>
            <a:cxnLst/>
            <a:rect l="l" t="t" r="r" b="b"/>
            <a:pathLst>
              <a:path w="12963525" h="53289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70388"/>
                </a:lnTo>
                <a:lnTo>
                  <a:pt x="12963250" y="5121757"/>
                </a:lnTo>
                <a:lnTo>
                  <a:pt x="12961867" y="5163185"/>
                </a:lnTo>
                <a:lnTo>
                  <a:pt x="12950799" y="5221893"/>
                </a:lnTo>
                <a:lnTo>
                  <a:pt x="12914218" y="5279307"/>
                </a:lnTo>
                <a:lnTo>
                  <a:pt x="12856802" y="5315884"/>
                </a:lnTo>
                <a:lnTo>
                  <a:pt x="12798099" y="5326952"/>
                </a:lnTo>
                <a:lnTo>
                  <a:pt x="12756671" y="5328336"/>
                </a:lnTo>
                <a:lnTo>
                  <a:pt x="12705299" y="5328534"/>
                </a:lnTo>
                <a:lnTo>
                  <a:pt x="258145" y="5328534"/>
                </a:lnTo>
                <a:lnTo>
                  <a:pt x="206775" y="5328336"/>
                </a:lnTo>
                <a:lnTo>
                  <a:pt x="165348" y="5326952"/>
                </a:lnTo>
                <a:lnTo>
                  <a:pt x="106640" y="5315884"/>
                </a:lnTo>
                <a:lnTo>
                  <a:pt x="49226" y="5279307"/>
                </a:lnTo>
                <a:lnTo>
                  <a:pt x="12650" y="5221893"/>
                </a:lnTo>
                <a:lnTo>
                  <a:pt x="1581" y="5163185"/>
                </a:lnTo>
                <a:lnTo>
                  <a:pt x="197" y="5121757"/>
                </a:lnTo>
                <a:lnTo>
                  <a:pt x="0" y="50703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43149" y="2619972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4605636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3149" y="5271776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3149" y="6591300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5010" y="2363160"/>
            <a:ext cx="11256645" cy="466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3300"/>
              </a:lnSpc>
              <a:spcBef>
                <a:spcPts val="95"/>
              </a:spcBef>
            </a:pPr>
            <a:r>
              <a:rPr dirty="0" sz="3050" spc="50">
                <a:latin typeface="Arial"/>
                <a:cs typeface="Arial"/>
              </a:rPr>
              <a:t>mixed</a:t>
            </a:r>
            <a:r>
              <a:rPr dirty="0" sz="3050" spc="160">
                <a:latin typeface="Arial"/>
                <a:cs typeface="Arial"/>
              </a:rPr>
              <a:t> </a:t>
            </a:r>
            <a:r>
              <a:rPr dirty="0" sz="3050" spc="75">
                <a:latin typeface="Microsoft JhengHei UI"/>
                <a:cs typeface="Microsoft JhengHei UI"/>
              </a:rPr>
              <a:t>⼦类型允许单个报⽂含有多个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相互独⽴的⼦报⽂</a:t>
            </a:r>
            <a:r>
              <a:rPr dirty="0" sz="3050" spc="75">
                <a:latin typeface="Microsoft JhengHei UI"/>
                <a:cs typeface="Microsoft JhengHei UI"/>
              </a:rPr>
              <a:t>，每个⼦ 报⽂可有⾃⼰的类型和编码。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Boundary=</a:t>
            </a:r>
            <a:r>
              <a:rPr dirty="0" sz="3050" spc="2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关键字</a:t>
            </a:r>
            <a:r>
              <a:rPr dirty="0" sz="3050" spc="75">
                <a:latin typeface="Microsoft JhengHei UI"/>
                <a:cs typeface="Microsoft JhengHei UI"/>
              </a:rPr>
              <a:t>定义了分隔报⽂ 各部分所⽤的字符串；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Arial"/>
                <a:cs typeface="Arial"/>
              </a:rPr>
              <a:t>alternative</a:t>
            </a:r>
            <a:r>
              <a:rPr dirty="0" sz="3050" spc="135">
                <a:latin typeface="Arial"/>
                <a:cs typeface="Arial"/>
              </a:rPr>
              <a:t> </a:t>
            </a:r>
            <a:r>
              <a:rPr dirty="0" sz="3050" spc="75">
                <a:latin typeface="Microsoft JhengHei UI"/>
                <a:cs typeface="Microsoft JhengHei UI"/>
              </a:rPr>
              <a:t>⼦类型允许单个报⽂含有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同⼀数据的多种表示</a:t>
            </a:r>
            <a:r>
              <a:rPr dirty="0" sz="3050" spc="15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12700" marR="254635">
              <a:lnSpc>
                <a:spcPct val="143300"/>
              </a:lnSpc>
            </a:pPr>
            <a:r>
              <a:rPr dirty="0" sz="3050" spc="50">
                <a:latin typeface="Arial"/>
                <a:cs typeface="Arial"/>
              </a:rPr>
              <a:t>parallel</a:t>
            </a:r>
            <a:r>
              <a:rPr dirty="0" sz="3050" spc="190">
                <a:latin typeface="Arial"/>
                <a:cs typeface="Arial"/>
              </a:rPr>
              <a:t> </a:t>
            </a:r>
            <a:r>
              <a:rPr dirty="0" sz="3050" spc="75">
                <a:latin typeface="Microsoft JhengHei UI"/>
                <a:cs typeface="Microsoft JhengHei UI"/>
              </a:rPr>
              <a:t>⼦类型允许单个报⽂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含有可同时显示的各个⼦部分</a:t>
            </a:r>
            <a:r>
              <a:rPr dirty="0" sz="3050" spc="75">
                <a:latin typeface="Microsoft JhengHei UI"/>
                <a:cs typeface="Microsoft JhengHei UI"/>
              </a:rPr>
              <a:t>（例 如，图像和声⾳⼦部分必须⼀起播放）；</a:t>
            </a:r>
            <a:endParaRPr sz="3050">
              <a:latin typeface="Microsoft JhengHei UI"/>
              <a:cs typeface="Microsoft JhengHei UI"/>
            </a:endParaRPr>
          </a:p>
          <a:p>
            <a:pPr marL="12827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Arial"/>
                <a:cs typeface="Arial"/>
              </a:rPr>
              <a:t>digest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 spc="75">
                <a:latin typeface="Microsoft JhengHei UI"/>
                <a:cs typeface="Microsoft JhengHei UI"/>
              </a:rPr>
              <a:t>⼦类型允许单个报⽂含有⼀组其他报⽂。</a:t>
            </a:r>
            <a:endParaRPr sz="30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597" y="715916"/>
            <a:ext cx="56610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10"/>
              <a:t>内容类型举例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906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111240"/>
          </a:xfrm>
          <a:custGeom>
            <a:avLst/>
            <a:gdLst/>
            <a:ahLst/>
            <a:cxnLst/>
            <a:rect l="l" t="t" r="r" b="b"/>
            <a:pathLst>
              <a:path w="12963525" h="61112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852955"/>
                </a:lnTo>
                <a:lnTo>
                  <a:pt x="197" y="5904325"/>
                </a:lnTo>
                <a:lnTo>
                  <a:pt x="1581" y="5945752"/>
                </a:lnTo>
                <a:lnTo>
                  <a:pt x="12649" y="6004461"/>
                </a:lnTo>
                <a:lnTo>
                  <a:pt x="49226" y="6061874"/>
                </a:lnTo>
                <a:lnTo>
                  <a:pt x="106640" y="6098452"/>
                </a:lnTo>
                <a:lnTo>
                  <a:pt x="165348" y="6109520"/>
                </a:lnTo>
                <a:lnTo>
                  <a:pt x="206776" y="6110904"/>
                </a:lnTo>
                <a:lnTo>
                  <a:pt x="258146" y="6111101"/>
                </a:lnTo>
                <a:lnTo>
                  <a:pt x="12705299" y="6111101"/>
                </a:lnTo>
                <a:lnTo>
                  <a:pt x="12756671" y="6110904"/>
                </a:lnTo>
                <a:lnTo>
                  <a:pt x="12798099" y="6109520"/>
                </a:lnTo>
                <a:lnTo>
                  <a:pt x="12856802" y="6098452"/>
                </a:lnTo>
                <a:lnTo>
                  <a:pt x="12914218" y="6061874"/>
                </a:lnTo>
                <a:lnTo>
                  <a:pt x="12950799" y="6004461"/>
                </a:lnTo>
                <a:lnTo>
                  <a:pt x="12961867" y="5945752"/>
                </a:lnTo>
                <a:lnTo>
                  <a:pt x="12963250" y="5904325"/>
                </a:lnTo>
                <a:lnTo>
                  <a:pt x="12963448" y="58529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111240"/>
          </a:xfrm>
          <a:custGeom>
            <a:avLst/>
            <a:gdLst/>
            <a:ahLst/>
            <a:cxnLst/>
            <a:rect l="l" t="t" r="r" b="b"/>
            <a:pathLst>
              <a:path w="12963525" h="61112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852955"/>
                </a:lnTo>
                <a:lnTo>
                  <a:pt x="12963250" y="5904325"/>
                </a:lnTo>
                <a:lnTo>
                  <a:pt x="12961867" y="5945752"/>
                </a:lnTo>
                <a:lnTo>
                  <a:pt x="12950799" y="6004461"/>
                </a:lnTo>
                <a:lnTo>
                  <a:pt x="12914218" y="6061874"/>
                </a:lnTo>
                <a:lnTo>
                  <a:pt x="12856802" y="6098452"/>
                </a:lnTo>
                <a:lnTo>
                  <a:pt x="12798099" y="6109520"/>
                </a:lnTo>
                <a:lnTo>
                  <a:pt x="12756671" y="6110904"/>
                </a:lnTo>
                <a:lnTo>
                  <a:pt x="12705299" y="6111101"/>
                </a:lnTo>
                <a:lnTo>
                  <a:pt x="258145" y="6111101"/>
                </a:lnTo>
                <a:lnTo>
                  <a:pt x="206775" y="6110904"/>
                </a:lnTo>
                <a:lnTo>
                  <a:pt x="165348" y="6109520"/>
                </a:lnTo>
                <a:lnTo>
                  <a:pt x="106640" y="6098452"/>
                </a:lnTo>
                <a:lnTo>
                  <a:pt x="49226" y="6061874"/>
                </a:lnTo>
                <a:lnTo>
                  <a:pt x="12650" y="6004461"/>
                </a:lnTo>
                <a:lnTo>
                  <a:pt x="1581" y="5945752"/>
                </a:lnTo>
                <a:lnTo>
                  <a:pt x="197" y="5904325"/>
                </a:lnTo>
                <a:lnTo>
                  <a:pt x="0" y="58529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43149" y="2434203"/>
            <a:ext cx="6599555" cy="32518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458085">
              <a:lnSpc>
                <a:spcPct val="113799"/>
              </a:lnSpc>
              <a:spcBef>
                <a:spcPts val="90"/>
              </a:spcBef>
            </a:pPr>
            <a:r>
              <a:rPr dirty="0" sz="3100" spc="55">
                <a:latin typeface="Arial"/>
                <a:cs typeface="Arial"/>
              </a:rPr>
              <a:t>From: </a:t>
            </a:r>
            <a:r>
              <a:rPr dirty="0" sz="3100" spc="65">
                <a:latin typeface="Arial"/>
                <a:cs typeface="Arial"/>
                <a:hlinkClick r:id="rId4"/>
              </a:rPr>
              <a:t>nic@xxx.edu.cn </a:t>
            </a:r>
            <a:r>
              <a:rPr dirty="0" sz="3100" spc="65">
                <a:latin typeface="Arial"/>
                <a:cs typeface="Arial"/>
              </a:rPr>
              <a:t> </a:t>
            </a:r>
            <a:r>
              <a:rPr dirty="0" sz="3100" spc="-65">
                <a:latin typeface="Arial"/>
                <a:cs typeface="Arial"/>
              </a:rPr>
              <a:t>To:</a:t>
            </a:r>
            <a:r>
              <a:rPr dirty="0" sz="3100" spc="130">
                <a:latin typeface="Arial"/>
                <a:cs typeface="Arial"/>
              </a:rPr>
              <a:t> </a:t>
            </a:r>
            <a:r>
              <a:rPr dirty="0" sz="3100" spc="60">
                <a:latin typeface="Arial"/>
                <a:cs typeface="Arial"/>
                <a:hlinkClick r:id="rId5"/>
              </a:rPr>
              <a:t>zhnic@xxx.com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3100" spc="55">
                <a:latin typeface="Arial"/>
                <a:cs typeface="Arial"/>
              </a:rPr>
              <a:t>Subject:</a:t>
            </a:r>
            <a:r>
              <a:rPr dirty="0" sz="3100" spc="125">
                <a:latin typeface="Arial"/>
                <a:cs typeface="Arial"/>
              </a:rPr>
              <a:t> </a:t>
            </a:r>
            <a:r>
              <a:rPr dirty="0" sz="3100" spc="65">
                <a:latin typeface="Arial"/>
                <a:cs typeface="Arial"/>
              </a:rPr>
              <a:t>photo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3100" spc="50">
                <a:solidFill>
                  <a:srgbClr val="FF2600"/>
                </a:solidFill>
                <a:latin typeface="Arial"/>
                <a:cs typeface="Arial"/>
              </a:rPr>
              <a:t>MIME-Version:</a:t>
            </a:r>
            <a:r>
              <a:rPr dirty="0" sz="310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1.0</a:t>
            </a: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13799"/>
              </a:lnSpc>
            </a:pPr>
            <a:r>
              <a:rPr dirty="0" sz="3100" spc="55">
                <a:latin typeface="Arial"/>
                <a:cs typeface="Arial"/>
              </a:rPr>
              <a:t>Content-Transfer-Encoding: 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base64  </a:t>
            </a:r>
            <a:r>
              <a:rPr dirty="0" sz="3100" spc="50">
                <a:latin typeface="Arial"/>
                <a:cs typeface="Arial"/>
              </a:rPr>
              <a:t>Content-Type:</a:t>
            </a:r>
            <a:r>
              <a:rPr dirty="0" sz="3100" spc="125">
                <a:latin typeface="Arial"/>
                <a:cs typeface="Arial"/>
              </a:rPr>
              <a:t> </a:t>
            </a:r>
            <a:r>
              <a:rPr dirty="0" sz="3100" spc="65">
                <a:solidFill>
                  <a:srgbClr val="FF2600"/>
                </a:solidFill>
                <a:latin typeface="Arial"/>
                <a:cs typeface="Arial"/>
              </a:rPr>
              <a:t>image/jpeg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6198063"/>
            <a:ext cx="4520565" cy="163893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3100" spc="55">
                <a:latin typeface="Arial"/>
                <a:cs typeface="Arial"/>
              </a:rPr>
              <a:t>base64 </a:t>
            </a:r>
            <a:r>
              <a:rPr dirty="0" sz="3100" spc="60">
                <a:latin typeface="Arial"/>
                <a:cs typeface="Arial"/>
              </a:rPr>
              <a:t>encoded </a:t>
            </a:r>
            <a:r>
              <a:rPr dirty="0" sz="3100" spc="50">
                <a:latin typeface="Arial"/>
                <a:cs typeface="Arial"/>
              </a:rPr>
              <a:t>data</a:t>
            </a:r>
            <a:r>
              <a:rPr dirty="0" sz="3100" spc="280">
                <a:latin typeface="Arial"/>
                <a:cs typeface="Arial"/>
              </a:rPr>
              <a:t> </a:t>
            </a:r>
            <a:r>
              <a:rPr dirty="0" sz="3100" spc="25"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3100" spc="80">
                <a:latin typeface="Arial"/>
                <a:cs typeface="Arial"/>
              </a:rPr>
              <a:t>……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3100" spc="60">
                <a:latin typeface="Arial"/>
                <a:cs typeface="Arial"/>
              </a:rPr>
              <a:t>…base64 encoded</a:t>
            </a:r>
            <a:r>
              <a:rPr dirty="0" sz="3100" spc="190">
                <a:latin typeface="Arial"/>
                <a:cs typeface="Arial"/>
              </a:rPr>
              <a:t> </a:t>
            </a:r>
            <a:r>
              <a:rPr dirty="0" sz="3100" spc="65">
                <a:latin typeface="Arial"/>
                <a:cs typeface="Arial"/>
              </a:rPr>
              <a:t>data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597" y="715916"/>
            <a:ext cx="56610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MIME</a:t>
            </a:r>
            <a:r>
              <a:rPr dirty="0" spc="0"/>
              <a:t>：</a:t>
            </a:r>
            <a:r>
              <a:rPr dirty="0" spc="10"/>
              <a:t>内容类型举例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43149" y="2441545"/>
            <a:ext cx="9084945" cy="202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594100">
              <a:lnSpc>
                <a:spcPct val="113199"/>
              </a:lnSpc>
              <a:spcBef>
                <a:spcPts val="95"/>
              </a:spcBef>
            </a:pPr>
            <a:r>
              <a:rPr dirty="0" sz="2900" spc="40">
                <a:latin typeface="Arial"/>
                <a:cs typeface="Arial"/>
              </a:rPr>
              <a:t>From: </a:t>
            </a:r>
            <a:r>
              <a:rPr dirty="0" sz="2900" spc="50">
                <a:latin typeface="Arial"/>
                <a:cs typeface="Arial"/>
                <a:hlinkClick r:id="rId4"/>
              </a:rPr>
              <a:t>xiexiren@tsinghua.org.cn </a:t>
            </a:r>
            <a:r>
              <a:rPr dirty="0" sz="2900" spc="50">
                <a:latin typeface="Arial"/>
                <a:cs typeface="Arial"/>
              </a:rPr>
              <a:t> </a:t>
            </a:r>
            <a:r>
              <a:rPr dirty="0" sz="2900" spc="-70">
                <a:latin typeface="Arial"/>
                <a:cs typeface="Arial"/>
              </a:rPr>
              <a:t>To:</a:t>
            </a:r>
            <a:r>
              <a:rPr dirty="0" sz="2900" spc="114">
                <a:latin typeface="Arial"/>
                <a:cs typeface="Arial"/>
              </a:rPr>
              <a:t> </a:t>
            </a:r>
            <a:r>
              <a:rPr dirty="0" sz="2900" spc="50">
                <a:latin typeface="Arial"/>
                <a:cs typeface="Arial"/>
                <a:hlinkClick r:id="rId5"/>
              </a:rPr>
              <a:t>xyz@163.com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900" spc="35">
                <a:latin typeface="Arial"/>
                <a:cs typeface="Arial"/>
              </a:rPr>
              <a:t>MIME-Version:</a:t>
            </a:r>
            <a:r>
              <a:rPr dirty="0" sz="2900" spc="105">
                <a:latin typeface="Arial"/>
                <a:cs typeface="Arial"/>
              </a:rPr>
              <a:t> </a:t>
            </a:r>
            <a:r>
              <a:rPr dirty="0" sz="2900" spc="50">
                <a:latin typeface="Arial"/>
                <a:cs typeface="Arial"/>
              </a:rPr>
              <a:t>1.0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900" spc="35">
                <a:latin typeface="Arial"/>
                <a:cs typeface="Arial"/>
              </a:rPr>
              <a:t>Content-Type: </a:t>
            </a:r>
            <a:r>
              <a:rPr dirty="0" sz="2900" spc="50">
                <a:latin typeface="Arial"/>
                <a:cs typeface="Arial"/>
              </a:rPr>
              <a:t>multipart/mixed;</a:t>
            </a:r>
            <a:r>
              <a:rPr dirty="0" sz="2900" spc="375">
                <a:latin typeface="Arial"/>
                <a:cs typeface="Arial"/>
              </a:rPr>
              <a:t> </a:t>
            </a:r>
            <a:r>
              <a:rPr dirty="0" sz="2900" spc="50">
                <a:solidFill>
                  <a:srgbClr val="FF2600"/>
                </a:solidFill>
                <a:latin typeface="Arial"/>
                <a:cs typeface="Arial"/>
              </a:rPr>
              <a:t>boundary=qwertyuiop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149" y="4883504"/>
            <a:ext cx="6833234" cy="5084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687570">
              <a:lnSpc>
                <a:spcPct val="126499"/>
              </a:lnSpc>
              <a:spcBef>
                <a:spcPts val="95"/>
              </a:spcBef>
            </a:pPr>
            <a:r>
              <a:rPr dirty="0" sz="2900" spc="50">
                <a:solidFill>
                  <a:srgbClr val="FF2600"/>
                </a:solidFill>
                <a:latin typeface="Arial"/>
                <a:cs typeface="Arial"/>
              </a:rPr>
              <a:t>--qwertyuiop  </a:t>
            </a:r>
            <a:r>
              <a:rPr dirty="0" sz="2900" spc="40">
                <a:latin typeface="Arial"/>
                <a:cs typeface="Arial"/>
              </a:rPr>
              <a:t>XYZ</a:t>
            </a:r>
            <a:r>
              <a:rPr dirty="0" sz="2900" spc="40">
                <a:latin typeface="Microsoft JhengHei UI"/>
                <a:cs typeface="Microsoft JhengHei UI"/>
              </a:rPr>
              <a:t>：</a:t>
            </a:r>
            <a:endParaRPr sz="29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2900" spc="55">
                <a:latin typeface="Microsoft JhengHei UI"/>
                <a:cs typeface="Microsoft JhengHei UI"/>
              </a:rPr>
              <a:t>你要的图⽚在此邮件中，收到后请回信。</a:t>
            </a:r>
            <a:endParaRPr sz="2900">
              <a:latin typeface="Microsoft JhengHei UI"/>
              <a:cs typeface="Microsoft JhengHei UI"/>
            </a:endParaRPr>
          </a:p>
          <a:p>
            <a:pPr marL="4090035">
              <a:lnSpc>
                <a:spcPct val="100000"/>
              </a:lnSpc>
              <a:spcBef>
                <a:spcPts val="1365"/>
              </a:spcBef>
            </a:pPr>
            <a:r>
              <a:rPr dirty="0" sz="2900" spc="55">
                <a:latin typeface="Microsoft JhengHei UI"/>
                <a:cs typeface="Microsoft JhengHei UI"/>
              </a:rPr>
              <a:t>谢希仁</a:t>
            </a:r>
            <a:endParaRPr sz="29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900" spc="50">
                <a:solidFill>
                  <a:srgbClr val="FF2600"/>
                </a:solidFill>
                <a:latin typeface="Arial"/>
                <a:cs typeface="Arial"/>
              </a:rPr>
              <a:t>--qwertyuiop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900" spc="35">
                <a:latin typeface="Arial"/>
                <a:cs typeface="Arial"/>
              </a:rPr>
              <a:t>Content-Type:</a:t>
            </a:r>
            <a:r>
              <a:rPr dirty="0" sz="2900" spc="114">
                <a:latin typeface="Arial"/>
                <a:cs typeface="Arial"/>
              </a:rPr>
              <a:t> </a:t>
            </a:r>
            <a:r>
              <a:rPr dirty="0" sz="2900" spc="50">
                <a:latin typeface="Arial"/>
                <a:cs typeface="Arial"/>
              </a:rPr>
              <a:t>image/gif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900" spc="50">
                <a:latin typeface="Arial"/>
                <a:cs typeface="Arial"/>
              </a:rPr>
              <a:t>Content-Transfer-Encoding:</a:t>
            </a:r>
            <a:r>
              <a:rPr dirty="0" sz="2900" spc="125">
                <a:latin typeface="Arial"/>
                <a:cs typeface="Arial"/>
              </a:rPr>
              <a:t> </a:t>
            </a:r>
            <a:r>
              <a:rPr dirty="0" sz="2900" spc="50">
                <a:latin typeface="Arial"/>
                <a:cs typeface="Arial"/>
              </a:rPr>
              <a:t>base64</a:t>
            </a:r>
            <a:endParaRPr sz="2900">
              <a:latin typeface="Arial"/>
              <a:cs typeface="Arial"/>
            </a:endParaRPr>
          </a:p>
          <a:p>
            <a:pPr marL="783590">
              <a:lnSpc>
                <a:spcPct val="100000"/>
              </a:lnSpc>
              <a:spcBef>
                <a:spcPts val="919"/>
              </a:spcBef>
            </a:pPr>
            <a:r>
              <a:rPr dirty="0" sz="2900" spc="40">
                <a:latin typeface="Arial"/>
                <a:cs typeface="Arial"/>
              </a:rPr>
              <a:t>...data</a:t>
            </a:r>
            <a:r>
              <a:rPr dirty="0" sz="2900" spc="140">
                <a:latin typeface="Arial"/>
                <a:cs typeface="Arial"/>
              </a:rPr>
              <a:t> </a:t>
            </a:r>
            <a:r>
              <a:rPr dirty="0" sz="2900" spc="30">
                <a:latin typeface="Arial"/>
                <a:cs typeface="Arial"/>
              </a:rPr>
              <a:t>for</a:t>
            </a:r>
            <a:r>
              <a:rPr dirty="0" sz="2900" spc="140">
                <a:latin typeface="Arial"/>
                <a:cs typeface="Arial"/>
              </a:rPr>
              <a:t> </a:t>
            </a:r>
            <a:r>
              <a:rPr dirty="0" sz="2900" spc="30">
                <a:latin typeface="Arial"/>
                <a:cs typeface="Arial"/>
              </a:rPr>
              <a:t>the</a:t>
            </a:r>
            <a:r>
              <a:rPr dirty="0" sz="2900" spc="140">
                <a:latin typeface="Arial"/>
                <a:cs typeface="Arial"/>
              </a:rPr>
              <a:t> </a:t>
            </a:r>
            <a:r>
              <a:rPr dirty="0" sz="2900" spc="40">
                <a:latin typeface="Arial"/>
                <a:cs typeface="Arial"/>
              </a:rPr>
              <a:t>image</a:t>
            </a:r>
            <a:r>
              <a:rPr dirty="0" sz="2900" spc="135">
                <a:latin typeface="Arial"/>
                <a:cs typeface="Arial"/>
              </a:rPr>
              <a:t> </a:t>
            </a:r>
            <a:r>
              <a:rPr dirty="0" sz="2900" spc="50">
                <a:latin typeface="Arial"/>
                <a:cs typeface="Arial"/>
              </a:rPr>
              <a:t>(</a:t>
            </a:r>
            <a:r>
              <a:rPr dirty="0" sz="2900" spc="55">
                <a:latin typeface="Microsoft JhengHei UI"/>
                <a:cs typeface="Microsoft JhengHei UI"/>
              </a:rPr>
              <a:t>图像的数据</a:t>
            </a:r>
            <a:r>
              <a:rPr dirty="0" sz="2900" spc="50">
                <a:latin typeface="Arial"/>
                <a:cs typeface="Arial"/>
              </a:rPr>
              <a:t>)...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900" spc="50">
                <a:solidFill>
                  <a:srgbClr val="FF2600"/>
                </a:solidFill>
                <a:latin typeface="Arial"/>
                <a:cs typeface="Arial"/>
              </a:rPr>
              <a:t>--qwertyuiop--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077" y="2690343"/>
            <a:ext cx="3712210" cy="5806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SM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邮件的组成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POP3</a:t>
            </a:r>
            <a:r>
              <a:rPr dirty="0" sz="3600" spc="25">
                <a:latin typeface="Microsoft JhengHei UI"/>
                <a:cs typeface="Microsoft JhengHei UI"/>
              </a:rPr>
              <a:t>和</a:t>
            </a:r>
            <a:r>
              <a:rPr dirty="0" sz="3600" spc="5">
                <a:latin typeface="Arial"/>
                <a:cs typeface="Arial"/>
              </a:rPr>
              <a:t>IMAP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939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MIME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568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773295"/>
          </a:xfrm>
          <a:custGeom>
            <a:avLst/>
            <a:gdLst/>
            <a:ahLst/>
            <a:cxnLst/>
            <a:rect l="l" t="t" r="r" b="b"/>
            <a:pathLst>
              <a:path w="12963525" h="47732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14810"/>
                </a:lnTo>
                <a:lnTo>
                  <a:pt x="197" y="4566180"/>
                </a:lnTo>
                <a:lnTo>
                  <a:pt x="1581" y="4607607"/>
                </a:lnTo>
                <a:lnTo>
                  <a:pt x="12649" y="4666315"/>
                </a:lnTo>
                <a:lnTo>
                  <a:pt x="49226" y="4723729"/>
                </a:lnTo>
                <a:lnTo>
                  <a:pt x="106640" y="4760305"/>
                </a:lnTo>
                <a:lnTo>
                  <a:pt x="165348" y="4771374"/>
                </a:lnTo>
                <a:lnTo>
                  <a:pt x="206776" y="4772758"/>
                </a:lnTo>
                <a:lnTo>
                  <a:pt x="258146" y="4772956"/>
                </a:lnTo>
                <a:lnTo>
                  <a:pt x="12705299" y="4772956"/>
                </a:lnTo>
                <a:lnTo>
                  <a:pt x="12756671" y="4772758"/>
                </a:lnTo>
                <a:lnTo>
                  <a:pt x="12798099" y="4771374"/>
                </a:lnTo>
                <a:lnTo>
                  <a:pt x="12856802" y="4760305"/>
                </a:lnTo>
                <a:lnTo>
                  <a:pt x="12914218" y="4723729"/>
                </a:lnTo>
                <a:lnTo>
                  <a:pt x="12950799" y="4666315"/>
                </a:lnTo>
                <a:lnTo>
                  <a:pt x="12961867" y="4607607"/>
                </a:lnTo>
                <a:lnTo>
                  <a:pt x="12963250" y="4566180"/>
                </a:lnTo>
                <a:lnTo>
                  <a:pt x="12963448" y="45148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73295"/>
          </a:xfrm>
          <a:custGeom>
            <a:avLst/>
            <a:gdLst/>
            <a:ahLst/>
            <a:cxnLst/>
            <a:rect l="l" t="t" r="r" b="b"/>
            <a:pathLst>
              <a:path w="12963525" h="47732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14810"/>
                </a:lnTo>
                <a:lnTo>
                  <a:pt x="12963250" y="4566180"/>
                </a:lnTo>
                <a:lnTo>
                  <a:pt x="12961867" y="4607607"/>
                </a:lnTo>
                <a:lnTo>
                  <a:pt x="12950799" y="4666315"/>
                </a:lnTo>
                <a:lnTo>
                  <a:pt x="12914218" y="4723729"/>
                </a:lnTo>
                <a:lnTo>
                  <a:pt x="12856802" y="4760305"/>
                </a:lnTo>
                <a:lnTo>
                  <a:pt x="12798099" y="4771374"/>
                </a:lnTo>
                <a:lnTo>
                  <a:pt x="12756671" y="4772758"/>
                </a:lnTo>
                <a:lnTo>
                  <a:pt x="12705299" y="4772956"/>
                </a:lnTo>
                <a:lnTo>
                  <a:pt x="258145" y="4772956"/>
                </a:lnTo>
                <a:lnTo>
                  <a:pt x="206775" y="4772758"/>
                </a:lnTo>
                <a:lnTo>
                  <a:pt x="165348" y="4771374"/>
                </a:lnTo>
                <a:lnTo>
                  <a:pt x="106640" y="4760305"/>
                </a:lnTo>
                <a:lnTo>
                  <a:pt x="49226" y="4723729"/>
                </a:lnTo>
                <a:lnTo>
                  <a:pt x="12650" y="4666315"/>
                </a:lnTo>
                <a:lnTo>
                  <a:pt x="1581" y="4607607"/>
                </a:lnTo>
                <a:lnTo>
                  <a:pt x="197" y="4566180"/>
                </a:lnTo>
                <a:lnTo>
                  <a:pt x="0" y="45148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46994" y="2540657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6122" y="2489718"/>
            <a:ext cx="259016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三个主要构件：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3746903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4350026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4964899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2920699"/>
            <a:ext cx="4068445" cy="2449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635" marR="1480185" indent="-368935">
              <a:lnSpc>
                <a:spcPct val="141300"/>
              </a:lnSpc>
              <a:spcBef>
                <a:spcPts val="95"/>
              </a:spcBef>
              <a:buSzPct val="75000"/>
              <a:buFont typeface="Arial"/>
              <a:buChar char="•"/>
              <a:tabLst>
                <a:tab pos="381635" algn="l"/>
                <a:tab pos="382270" algn="l"/>
              </a:tabLst>
            </a:pPr>
            <a:r>
              <a:rPr dirty="0" sz="2800" spc="75">
                <a:latin typeface="Microsoft JhengHei UI"/>
                <a:cs typeface="Microsoft JhengHei UI"/>
              </a:rPr>
              <a:t>⽤户代理；  </a:t>
            </a:r>
            <a:r>
              <a:rPr dirty="0" sz="2800" spc="70">
                <a:latin typeface="Microsoft JhengHei UI"/>
                <a:cs typeface="Microsoft JhengHei UI"/>
              </a:rPr>
              <a:t>邮件服务器；  </a:t>
            </a:r>
            <a:r>
              <a:rPr dirty="0" sz="2800" spc="50">
                <a:latin typeface="Arial"/>
                <a:cs typeface="Arial"/>
              </a:rPr>
              <a:t>SMTP</a:t>
            </a:r>
            <a:r>
              <a:rPr dirty="0" sz="2800" spc="50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协议</a:t>
            </a:r>
            <a:endParaRPr sz="2800">
              <a:latin typeface="Microsoft JhengHei UI"/>
              <a:cs typeface="Microsoft JhengHei UI"/>
            </a:endParaRPr>
          </a:p>
          <a:p>
            <a:pPr marL="381635">
              <a:lnSpc>
                <a:spcPct val="100000"/>
              </a:lnSpc>
              <a:spcBef>
                <a:spcPts val="1480"/>
              </a:spcBef>
            </a:pPr>
            <a:r>
              <a:rPr dirty="0" sz="2800" spc="50">
                <a:latin typeface="Arial"/>
                <a:cs typeface="Arial"/>
              </a:rPr>
              <a:t>POP3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和</a:t>
            </a:r>
            <a:r>
              <a:rPr dirty="0" sz="2800" spc="180">
                <a:latin typeface="Microsoft JhengHei UI"/>
                <a:cs typeface="Microsoft JhengHei UI"/>
              </a:rPr>
              <a:t> </a:t>
            </a:r>
            <a:r>
              <a:rPr dirty="0" sz="2800" spc="50">
                <a:latin typeface="Arial"/>
                <a:cs typeface="Arial"/>
              </a:rPr>
              <a:t>IMAP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协议。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46994" y="5579771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6994" y="6182894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6122" y="5356692"/>
            <a:ext cx="1857375" cy="123190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⼯作流程。</a:t>
            </a:r>
            <a:endParaRPr sz="28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2800" spc="60">
                <a:latin typeface="Arial"/>
                <a:cs typeface="Arial"/>
              </a:rPr>
              <a:t>MIME</a:t>
            </a:r>
            <a:r>
              <a:rPr dirty="0" sz="2800" spc="25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1677" y="715916"/>
            <a:ext cx="65398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动态主机配置协议</a:t>
            </a:r>
            <a:r>
              <a:rPr dirty="0" spc="55"/>
              <a:t> </a:t>
            </a:r>
            <a:r>
              <a:rPr dirty="0" spc="0">
                <a:latin typeface="Arial"/>
                <a:cs typeface="Arial"/>
              </a:rPr>
              <a:t>DHCP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666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870960"/>
          </a:xfrm>
          <a:custGeom>
            <a:avLst/>
            <a:gdLst/>
            <a:ahLst/>
            <a:cxnLst/>
            <a:rect l="l" t="t" r="r" b="b"/>
            <a:pathLst>
              <a:path w="12963525" h="38709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12208"/>
                </a:lnTo>
                <a:lnTo>
                  <a:pt x="197" y="3663578"/>
                </a:lnTo>
                <a:lnTo>
                  <a:pt x="1581" y="3705005"/>
                </a:lnTo>
                <a:lnTo>
                  <a:pt x="12649" y="3763713"/>
                </a:lnTo>
                <a:lnTo>
                  <a:pt x="49226" y="3821126"/>
                </a:lnTo>
                <a:lnTo>
                  <a:pt x="106640" y="3857703"/>
                </a:lnTo>
                <a:lnTo>
                  <a:pt x="165348" y="3868772"/>
                </a:lnTo>
                <a:lnTo>
                  <a:pt x="206776" y="3870155"/>
                </a:lnTo>
                <a:lnTo>
                  <a:pt x="258146" y="3870353"/>
                </a:lnTo>
                <a:lnTo>
                  <a:pt x="12705299" y="3870353"/>
                </a:lnTo>
                <a:lnTo>
                  <a:pt x="12756671" y="3870155"/>
                </a:lnTo>
                <a:lnTo>
                  <a:pt x="12798099" y="3868772"/>
                </a:lnTo>
                <a:lnTo>
                  <a:pt x="12856802" y="3857703"/>
                </a:lnTo>
                <a:lnTo>
                  <a:pt x="12914218" y="3821126"/>
                </a:lnTo>
                <a:lnTo>
                  <a:pt x="12950799" y="3763713"/>
                </a:lnTo>
                <a:lnTo>
                  <a:pt x="12961867" y="3705005"/>
                </a:lnTo>
                <a:lnTo>
                  <a:pt x="12963250" y="3663578"/>
                </a:lnTo>
                <a:lnTo>
                  <a:pt x="12963448" y="36122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870960"/>
          </a:xfrm>
          <a:custGeom>
            <a:avLst/>
            <a:gdLst/>
            <a:ahLst/>
            <a:cxnLst/>
            <a:rect l="l" t="t" r="r" b="b"/>
            <a:pathLst>
              <a:path w="12963525" h="38709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12208"/>
                </a:lnTo>
                <a:lnTo>
                  <a:pt x="12963250" y="3663578"/>
                </a:lnTo>
                <a:lnTo>
                  <a:pt x="12961867" y="3705005"/>
                </a:lnTo>
                <a:lnTo>
                  <a:pt x="12950799" y="3763713"/>
                </a:lnTo>
                <a:lnTo>
                  <a:pt x="12914218" y="3821126"/>
                </a:lnTo>
                <a:lnTo>
                  <a:pt x="12856802" y="3857703"/>
                </a:lnTo>
                <a:lnTo>
                  <a:pt x="12798099" y="3868772"/>
                </a:lnTo>
                <a:lnTo>
                  <a:pt x="12756671" y="3870155"/>
                </a:lnTo>
                <a:lnTo>
                  <a:pt x="12705299" y="3870353"/>
                </a:lnTo>
                <a:lnTo>
                  <a:pt x="258145" y="3870353"/>
                </a:lnTo>
                <a:lnTo>
                  <a:pt x="206775" y="3870155"/>
                </a:lnTo>
                <a:lnTo>
                  <a:pt x="165348" y="3868772"/>
                </a:lnTo>
                <a:lnTo>
                  <a:pt x="106640" y="3857703"/>
                </a:lnTo>
                <a:lnTo>
                  <a:pt x="49226" y="3821126"/>
                </a:lnTo>
                <a:lnTo>
                  <a:pt x="12650" y="3763713"/>
                </a:lnTo>
                <a:lnTo>
                  <a:pt x="1581" y="3705005"/>
                </a:lnTo>
                <a:lnTo>
                  <a:pt x="197" y="3663578"/>
                </a:lnTo>
                <a:lnTo>
                  <a:pt x="0" y="36122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5208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490158"/>
            <a:ext cx="651129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主机接⼊互联⽹络需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配置协议参数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389700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4562949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52419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2954614"/>
            <a:ext cx="7112000" cy="272859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720"/>
              </a:spcBef>
              <a:buSzPct val="75806"/>
              <a:buChar char="•"/>
              <a:tabLst>
                <a:tab pos="389255" algn="l"/>
                <a:tab pos="389890" algn="l"/>
              </a:tabLst>
            </a:pP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6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地址；</a:t>
            </a:r>
            <a:endParaRPr sz="310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6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⼦⽹掩码；</a:t>
            </a:r>
            <a:endParaRPr sz="3100">
              <a:latin typeface="Microsoft JhengHei UI"/>
              <a:cs typeface="Microsoft JhengHei UI"/>
            </a:endParaRPr>
          </a:p>
          <a:p>
            <a:pPr marL="389255" marR="5080">
              <a:lnSpc>
                <a:spcPts val="5350"/>
              </a:lnSpc>
              <a:spcBef>
                <a:spcPts val="34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默认路由器</a:t>
            </a:r>
            <a:r>
              <a:rPr dirty="0" sz="3100" spc="25">
                <a:latin typeface="Microsoft JhengHei UI"/>
                <a:cs typeface="Microsoft JhengHei UI"/>
              </a:rPr>
              <a:t>的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80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地址（默认⽹关）；  域名服务器</a:t>
            </a:r>
            <a:r>
              <a:rPr dirty="0" sz="3100" spc="25">
                <a:latin typeface="Microsoft JhengHei UI"/>
                <a:cs typeface="Microsoft JhengHei UI"/>
              </a:rPr>
              <a:t>的</a:t>
            </a:r>
            <a:r>
              <a:rPr dirty="0" sz="3100" spc="210">
                <a:latin typeface="Microsoft JhengHei UI"/>
                <a:cs typeface="Microsoft JhengHei UI"/>
              </a:rPr>
              <a:t> </a:t>
            </a: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6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5753" y="715916"/>
            <a:ext cx="94722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为什么需要动态主机配置协议</a:t>
            </a:r>
            <a:r>
              <a:rPr dirty="0" spc="65"/>
              <a:t> </a:t>
            </a:r>
            <a:r>
              <a:rPr dirty="0" spc="0">
                <a:latin typeface="Arial"/>
                <a:cs typeface="Arial"/>
              </a:rPr>
              <a:t>DHCP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639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844030"/>
          </a:xfrm>
          <a:custGeom>
            <a:avLst/>
            <a:gdLst/>
            <a:ahLst/>
            <a:cxnLst/>
            <a:rect l="l" t="t" r="r" b="b"/>
            <a:pathLst>
              <a:path w="12963525" h="68440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85654"/>
                </a:lnTo>
                <a:lnTo>
                  <a:pt x="197" y="6637024"/>
                </a:lnTo>
                <a:lnTo>
                  <a:pt x="1581" y="6678451"/>
                </a:lnTo>
                <a:lnTo>
                  <a:pt x="12649" y="6737160"/>
                </a:lnTo>
                <a:lnTo>
                  <a:pt x="49226" y="6794573"/>
                </a:lnTo>
                <a:lnTo>
                  <a:pt x="106640" y="6831150"/>
                </a:lnTo>
                <a:lnTo>
                  <a:pt x="165348" y="6842218"/>
                </a:lnTo>
                <a:lnTo>
                  <a:pt x="206776" y="6843602"/>
                </a:lnTo>
                <a:lnTo>
                  <a:pt x="258146" y="6843799"/>
                </a:lnTo>
                <a:lnTo>
                  <a:pt x="12705299" y="6843799"/>
                </a:lnTo>
                <a:lnTo>
                  <a:pt x="12756671" y="6843602"/>
                </a:lnTo>
                <a:lnTo>
                  <a:pt x="12798099" y="6842218"/>
                </a:lnTo>
                <a:lnTo>
                  <a:pt x="12856802" y="6831150"/>
                </a:lnTo>
                <a:lnTo>
                  <a:pt x="12914218" y="6794573"/>
                </a:lnTo>
                <a:lnTo>
                  <a:pt x="12950799" y="6737160"/>
                </a:lnTo>
                <a:lnTo>
                  <a:pt x="12961867" y="6678451"/>
                </a:lnTo>
                <a:lnTo>
                  <a:pt x="12963250" y="6637024"/>
                </a:lnTo>
                <a:lnTo>
                  <a:pt x="12963448" y="658565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844030"/>
          </a:xfrm>
          <a:custGeom>
            <a:avLst/>
            <a:gdLst/>
            <a:ahLst/>
            <a:cxnLst/>
            <a:rect l="l" t="t" r="r" b="b"/>
            <a:pathLst>
              <a:path w="12963525" h="68440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85654"/>
                </a:lnTo>
                <a:lnTo>
                  <a:pt x="12963250" y="6637024"/>
                </a:lnTo>
                <a:lnTo>
                  <a:pt x="12961867" y="6678451"/>
                </a:lnTo>
                <a:lnTo>
                  <a:pt x="12950799" y="6737160"/>
                </a:lnTo>
                <a:lnTo>
                  <a:pt x="12914218" y="6794573"/>
                </a:lnTo>
                <a:lnTo>
                  <a:pt x="12856802" y="6831150"/>
                </a:lnTo>
                <a:lnTo>
                  <a:pt x="12798099" y="6842218"/>
                </a:lnTo>
                <a:lnTo>
                  <a:pt x="12756671" y="6843602"/>
                </a:lnTo>
                <a:lnTo>
                  <a:pt x="12705299" y="6843799"/>
                </a:lnTo>
                <a:lnTo>
                  <a:pt x="258145" y="6843799"/>
                </a:lnTo>
                <a:lnTo>
                  <a:pt x="206775" y="6843602"/>
                </a:lnTo>
                <a:lnTo>
                  <a:pt x="165348" y="6842218"/>
                </a:lnTo>
                <a:lnTo>
                  <a:pt x="106640" y="6831150"/>
                </a:lnTo>
                <a:lnTo>
                  <a:pt x="49226" y="6794573"/>
                </a:lnTo>
                <a:lnTo>
                  <a:pt x="12650" y="6737160"/>
                </a:lnTo>
                <a:lnTo>
                  <a:pt x="1581" y="6678451"/>
                </a:lnTo>
                <a:lnTo>
                  <a:pt x="197" y="6637024"/>
                </a:lnTo>
                <a:lnTo>
                  <a:pt x="0" y="65856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8293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621010"/>
            <a:ext cx="981837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动态主机配置协</a:t>
            </a:r>
            <a:r>
              <a:rPr dirty="0" sz="3100" spc="25">
                <a:latin typeface="Microsoft JhengHei UI"/>
                <a:cs typeface="Microsoft JhengHei UI"/>
              </a:rPr>
              <a:t>议</a:t>
            </a:r>
            <a:r>
              <a:rPr dirty="0" sz="3100" spc="300">
                <a:latin typeface="Microsoft JhengHei UI"/>
                <a:cs typeface="Microsoft JhengHei UI"/>
              </a:rPr>
              <a:t> 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提供了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即插即⽤连⽹的机制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404086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38578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098483"/>
            <a:ext cx="11142345" cy="272859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720"/>
              </a:spcBef>
              <a:buSzPct val="75806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允许⼀台计算机加⼊新的⽹络和并⾃动获</a:t>
            </a:r>
            <a:r>
              <a:rPr dirty="0" sz="3100" spc="25">
                <a:latin typeface="Microsoft JhengHei UI"/>
                <a:cs typeface="Microsoft JhengHei UI"/>
              </a:rPr>
              <a:t>取</a:t>
            </a:r>
            <a:r>
              <a:rPr dirty="0" sz="3100" spc="225">
                <a:latin typeface="Microsoft JhengHei UI"/>
                <a:cs typeface="Microsoft JhengHei UI"/>
              </a:rPr>
              <a:t> </a:t>
            </a: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7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地址；</a:t>
            </a:r>
            <a:endParaRPr sz="310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43700"/>
              </a:lnSpc>
            </a:pP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为服务器</a:t>
            </a:r>
            <a:r>
              <a:rPr dirty="0" sz="3100" spc="60">
                <a:latin typeface="Microsoft JhengHei UI"/>
                <a:cs typeface="Microsoft JhengHei UI"/>
              </a:rPr>
              <a:t>（</a:t>
            </a:r>
            <a:r>
              <a:rPr dirty="0" sz="3100" spc="60">
                <a:latin typeface="Arial"/>
                <a:cs typeface="Arial"/>
              </a:rPr>
              <a:t>Web</a:t>
            </a:r>
            <a:r>
              <a:rPr dirty="0" sz="3100" spc="80">
                <a:latin typeface="Microsoft JhengHei UI"/>
                <a:cs typeface="Microsoft JhengHei UI"/>
              </a:rPr>
              <a:t>、</a:t>
            </a:r>
            <a:r>
              <a:rPr dirty="0" sz="3100" spc="65">
                <a:latin typeface="Arial"/>
                <a:cs typeface="Arial"/>
              </a:rPr>
              <a:t>Email</a:t>
            </a:r>
            <a:r>
              <a:rPr dirty="0" sz="3100" spc="80">
                <a:latin typeface="Microsoft JhengHei UI"/>
                <a:cs typeface="Microsoft JhengHei UI"/>
              </a:rPr>
              <a:t>等）、且位置固定的计算机指 派⼀个永久地址；</a:t>
            </a:r>
            <a:endParaRPr sz="310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0"/>
              </a:spcBef>
            </a:pP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为客户端的计算机分配⼀个临时地址。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6064748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3307" y="6002820"/>
            <a:ext cx="372364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55">
                <a:latin typeface="Arial"/>
                <a:cs typeface="Arial"/>
              </a:rPr>
              <a:t>DHCP</a:t>
            </a:r>
            <a:r>
              <a:rPr dirty="0" sz="3100" spc="50">
                <a:latin typeface="Arial"/>
                <a:cs typeface="Arial"/>
              </a:rPr>
              <a:t> 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解决的问题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740966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8075609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6493309"/>
            <a:ext cx="6084570" cy="2023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10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普通⽤户配置协议参数易出错；  管理员配置多台设备麻烦；</a:t>
            </a:r>
            <a:endParaRPr sz="310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6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地址数少于⽤户数。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3133" y="715916"/>
            <a:ext cx="63779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动态主机配置协议</a:t>
            </a:r>
            <a:r>
              <a:rPr dirty="0" spc="5">
                <a:latin typeface="Arial"/>
                <a:cs typeface="Arial"/>
              </a:rPr>
              <a:t>DHCP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09783" y="2602237"/>
            <a:ext cx="3288559" cy="712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09783" y="2602237"/>
            <a:ext cx="3288665" cy="7120890"/>
          </a:xfrm>
          <a:custGeom>
            <a:avLst/>
            <a:gdLst/>
            <a:ahLst/>
            <a:cxnLst/>
            <a:rect l="l" t="t" r="r" b="b"/>
            <a:pathLst>
              <a:path w="3288665" h="7120890">
                <a:moveTo>
                  <a:pt x="0" y="0"/>
                </a:moveTo>
                <a:lnTo>
                  <a:pt x="3288559" y="0"/>
                </a:lnTo>
                <a:lnTo>
                  <a:pt x="3288559" y="7120828"/>
                </a:lnTo>
                <a:lnTo>
                  <a:pt x="0" y="712082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89087" y="2623826"/>
            <a:ext cx="8145683" cy="5586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89087" y="2623826"/>
            <a:ext cx="8145780" cy="5587365"/>
          </a:xfrm>
          <a:custGeom>
            <a:avLst/>
            <a:gdLst/>
            <a:ahLst/>
            <a:cxnLst/>
            <a:rect l="l" t="t" r="r" b="b"/>
            <a:pathLst>
              <a:path w="8145780" h="5587365">
                <a:moveTo>
                  <a:pt x="0" y="0"/>
                </a:moveTo>
                <a:lnTo>
                  <a:pt x="8145683" y="0"/>
                </a:lnTo>
                <a:lnTo>
                  <a:pt x="8145683" y="5586776"/>
                </a:lnTo>
                <a:lnTo>
                  <a:pt x="0" y="558677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23119" y="8754304"/>
            <a:ext cx="11131550" cy="18275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家⽤路</a:t>
            </a:r>
            <a:r>
              <a:rPr dirty="0" sz="3100" spc="25">
                <a:latin typeface="Microsoft JhengHei UI"/>
                <a:cs typeface="Microsoft JhengHei UI"/>
              </a:rPr>
              <a:t>由</a:t>
            </a:r>
            <a:r>
              <a:rPr dirty="0" sz="3100" spc="210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DHCP</a:t>
            </a:r>
            <a:r>
              <a:rPr dirty="0" sz="3100" spc="7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服务器配置</a:t>
            </a:r>
            <a:endParaRPr sz="31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7132320">
              <a:lnSpc>
                <a:spcPct val="100000"/>
              </a:lnSpc>
              <a:spcBef>
                <a:spcPts val="245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⼿机客户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获取</a:t>
            </a:r>
            <a:r>
              <a:rPr dirty="0" sz="3100" spc="65">
                <a:latin typeface="Arial"/>
                <a:cs typeface="Arial"/>
              </a:rPr>
              <a:t>IP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3133" y="715916"/>
            <a:ext cx="63779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动态主机配置协议</a:t>
            </a:r>
            <a:r>
              <a:rPr dirty="0" spc="5">
                <a:latin typeface="Arial"/>
                <a:cs typeface="Arial"/>
              </a:rPr>
              <a:t>DHCP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559009" y="10130868"/>
            <a:ext cx="3592829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60">
                <a:latin typeface="Arial"/>
                <a:cs typeface="Arial"/>
              </a:rPr>
              <a:t>macOS</a:t>
            </a:r>
            <a:r>
              <a:rPr dirty="0" sz="3100" spc="110">
                <a:latin typeface="Arial"/>
                <a:cs typeface="Arial"/>
              </a:rPr>
              <a:t> </a:t>
            </a:r>
            <a:r>
              <a:rPr dirty="0" sz="3100" spc="55">
                <a:latin typeface="Arial"/>
                <a:cs typeface="Arial"/>
              </a:rPr>
              <a:t>DHCP </a:t>
            </a:r>
            <a:r>
              <a:rPr dirty="0" sz="3100" spc="80">
                <a:latin typeface="Microsoft JhengHei UI"/>
                <a:cs typeface="Microsoft JhengHei UI"/>
              </a:rPr>
              <a:t>客户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55062" y="2179179"/>
            <a:ext cx="9247744" cy="7815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55062" y="2179179"/>
            <a:ext cx="9248140" cy="7815580"/>
          </a:xfrm>
          <a:custGeom>
            <a:avLst/>
            <a:gdLst/>
            <a:ahLst/>
            <a:cxnLst/>
            <a:rect l="l" t="t" r="r" b="b"/>
            <a:pathLst>
              <a:path w="9248140" h="7815580">
                <a:moveTo>
                  <a:pt x="0" y="0"/>
                </a:moveTo>
                <a:lnTo>
                  <a:pt x="9247744" y="0"/>
                </a:lnTo>
                <a:lnTo>
                  <a:pt x="9247744" y="7815387"/>
                </a:lnTo>
                <a:lnTo>
                  <a:pt x="0" y="781538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7531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6735445"/>
          </a:xfrm>
          <a:custGeom>
            <a:avLst/>
            <a:gdLst/>
            <a:ahLst/>
            <a:cxnLst/>
            <a:rect l="l" t="t" r="r" b="b"/>
            <a:pathLst>
              <a:path w="12963525" h="67354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477295"/>
                </a:lnTo>
                <a:lnTo>
                  <a:pt x="197" y="6528665"/>
                </a:lnTo>
                <a:lnTo>
                  <a:pt x="1581" y="6570093"/>
                </a:lnTo>
                <a:lnTo>
                  <a:pt x="12649" y="6628801"/>
                </a:lnTo>
                <a:lnTo>
                  <a:pt x="49226" y="6686215"/>
                </a:lnTo>
                <a:lnTo>
                  <a:pt x="106640" y="6722791"/>
                </a:lnTo>
                <a:lnTo>
                  <a:pt x="165348" y="6733860"/>
                </a:lnTo>
                <a:lnTo>
                  <a:pt x="206776" y="6735244"/>
                </a:lnTo>
                <a:lnTo>
                  <a:pt x="258146" y="6735442"/>
                </a:lnTo>
                <a:lnTo>
                  <a:pt x="12705299" y="6735442"/>
                </a:lnTo>
                <a:lnTo>
                  <a:pt x="12756671" y="6735244"/>
                </a:lnTo>
                <a:lnTo>
                  <a:pt x="12798099" y="6733860"/>
                </a:lnTo>
                <a:lnTo>
                  <a:pt x="12856802" y="6722791"/>
                </a:lnTo>
                <a:lnTo>
                  <a:pt x="12914218" y="6686215"/>
                </a:lnTo>
                <a:lnTo>
                  <a:pt x="12950799" y="6628801"/>
                </a:lnTo>
                <a:lnTo>
                  <a:pt x="12961867" y="6570093"/>
                </a:lnTo>
                <a:lnTo>
                  <a:pt x="12963250" y="6528665"/>
                </a:lnTo>
                <a:lnTo>
                  <a:pt x="12963448" y="647729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735445"/>
          </a:xfrm>
          <a:custGeom>
            <a:avLst/>
            <a:gdLst/>
            <a:ahLst/>
            <a:cxnLst/>
            <a:rect l="l" t="t" r="r" b="b"/>
            <a:pathLst>
              <a:path w="12963525" h="67354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477295"/>
                </a:lnTo>
                <a:lnTo>
                  <a:pt x="12963250" y="6528665"/>
                </a:lnTo>
                <a:lnTo>
                  <a:pt x="12961867" y="6570093"/>
                </a:lnTo>
                <a:lnTo>
                  <a:pt x="12950799" y="6628801"/>
                </a:lnTo>
                <a:lnTo>
                  <a:pt x="12914218" y="6686215"/>
                </a:lnTo>
                <a:lnTo>
                  <a:pt x="12856802" y="6722791"/>
                </a:lnTo>
                <a:lnTo>
                  <a:pt x="12798099" y="6733860"/>
                </a:lnTo>
                <a:lnTo>
                  <a:pt x="12756671" y="6735244"/>
                </a:lnTo>
                <a:lnTo>
                  <a:pt x="12705299" y="6735442"/>
                </a:lnTo>
                <a:lnTo>
                  <a:pt x="258145" y="6735442"/>
                </a:lnTo>
                <a:lnTo>
                  <a:pt x="206775" y="6735244"/>
                </a:lnTo>
                <a:lnTo>
                  <a:pt x="165348" y="6733860"/>
                </a:lnTo>
                <a:lnTo>
                  <a:pt x="106640" y="6722791"/>
                </a:lnTo>
                <a:lnTo>
                  <a:pt x="49226" y="6686215"/>
                </a:lnTo>
                <a:lnTo>
                  <a:pt x="12650" y="6628801"/>
                </a:lnTo>
                <a:lnTo>
                  <a:pt x="1581" y="6570093"/>
                </a:lnTo>
                <a:lnTo>
                  <a:pt x="197" y="6528665"/>
                </a:lnTo>
                <a:lnTo>
                  <a:pt x="0" y="647729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3469" y="3615401"/>
            <a:ext cx="4557814" cy="556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300193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33404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699827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743236"/>
            <a:ext cx="10960735" cy="5354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4785">
              <a:lnSpc>
                <a:spcPct val="143300"/>
              </a:lnSpc>
              <a:spcBef>
                <a:spcPts val="100"/>
              </a:spcBef>
            </a:pPr>
            <a:r>
              <a:rPr dirty="0" sz="3050">
                <a:latin typeface="Microsoft JhengHei UI"/>
                <a:cs typeface="Microsoft JhengHei UI"/>
              </a:rPr>
              <a:t>最初的</a:t>
            </a:r>
            <a:r>
              <a:rPr dirty="0" sz="3050" spc="-5">
                <a:latin typeface="Arial"/>
                <a:cs typeface="Arial"/>
              </a:rPr>
              <a:t>DNS</a:t>
            </a:r>
            <a:r>
              <a:rPr dirty="0" sz="3050">
                <a:latin typeface="Microsoft JhengHei UI"/>
                <a:cs typeface="Microsoft JhengHei UI"/>
              </a:rPr>
              <a:t>域名查询默认使⽤</a:t>
            </a:r>
            <a:r>
              <a:rPr dirty="0" sz="3050" spc="30"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UDP</a:t>
            </a:r>
            <a:r>
              <a:rPr dirty="0" sz="3050" spc="-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3050">
                <a:latin typeface="Microsoft JhengHei UI"/>
                <a:cs typeface="Microsoft JhengHei UI"/>
              </a:rPr>
              <a:t>，不希望有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任何形式的 分⽚</a:t>
            </a:r>
            <a:r>
              <a:rPr dirty="0" sz="3050">
                <a:latin typeface="Microsoft JhengHei UI"/>
                <a:cs typeface="Microsoft JhengHei UI"/>
              </a:rPr>
              <a:t>，换句话说，要求使⽤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唯⼀的</a:t>
            </a: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UDP</a:t>
            </a:r>
            <a:r>
              <a:rPr dirty="0" sz="3050" spc="-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报⽂传输</a:t>
            </a: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30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响应</a:t>
            </a:r>
            <a:r>
              <a:rPr dirty="0" sz="3050">
                <a:latin typeface="Microsoft JhengHei UI"/>
                <a:cs typeface="Microsoft JhengHei UI"/>
              </a:rPr>
              <a:t>。 当时的绝⼤多数的⽹络接⼝类型⽀持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报⽂</a:t>
            </a: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≤</a:t>
            </a:r>
            <a:r>
              <a:rPr dirty="0" sz="30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576</a:t>
            </a:r>
            <a:r>
              <a:rPr dirty="0" sz="30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字节⽆需分</a:t>
            </a:r>
            <a:endParaRPr sz="30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43300"/>
              </a:lnSpc>
            </a:pPr>
            <a:r>
              <a:rPr dirty="0" sz="3050">
                <a:latin typeface="Microsoft JhengHei UI"/>
                <a:cs typeface="Microsoft JhengHei UI"/>
              </a:rPr>
              <a:t>⽚。</a:t>
            </a:r>
            <a:r>
              <a:rPr dirty="0" sz="3050" spc="-5">
                <a:latin typeface="Arial"/>
                <a:cs typeface="Arial"/>
              </a:rPr>
              <a:t>IETF</a:t>
            </a:r>
            <a:r>
              <a:rPr dirty="0" sz="3050">
                <a:latin typeface="Microsoft JhengHei UI"/>
                <a:cs typeface="Microsoft JhengHei UI"/>
              </a:rPr>
              <a:t>决定将</a:t>
            </a:r>
            <a:r>
              <a:rPr dirty="0" sz="3050" spc="60"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30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报⽂限制在</a:t>
            </a: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512</a:t>
            </a:r>
            <a:r>
              <a:rPr dirty="0" sz="30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3050">
                <a:latin typeface="Microsoft JhengHei UI"/>
                <a:cs typeface="Microsoft JhengHei UI"/>
              </a:rPr>
              <a:t>。每⼀个根域名服务 器占⽤</a:t>
            </a:r>
            <a:r>
              <a:rPr dirty="0" sz="3050" spc="55"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32</a:t>
            </a:r>
            <a:r>
              <a:rPr dirty="0" sz="3050" spc="-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3050">
                <a:latin typeface="Microsoft JhengHei UI"/>
                <a:cs typeface="Microsoft JhengHei UI"/>
              </a:rPr>
              <a:t>，其中包括根域名的名称、</a:t>
            </a:r>
            <a:r>
              <a:rPr dirty="0" sz="3050" spc="-5">
                <a:latin typeface="Arial"/>
                <a:cs typeface="Arial"/>
              </a:rPr>
              <a:t>IP</a:t>
            </a:r>
            <a:r>
              <a:rPr dirty="0" sz="3050">
                <a:latin typeface="Microsoft JhengHei UI"/>
                <a:cs typeface="Microsoft JhengHei UI"/>
              </a:rPr>
              <a:t>地址、</a:t>
            </a:r>
            <a:r>
              <a:rPr dirty="0" sz="3050" spc="-20">
                <a:latin typeface="Arial"/>
                <a:cs typeface="Arial"/>
              </a:rPr>
              <a:t>TTL(Time</a:t>
            </a:r>
            <a:r>
              <a:rPr dirty="0" sz="3050" spc="-80">
                <a:latin typeface="Arial"/>
                <a:cs typeface="Arial"/>
              </a:rPr>
              <a:t> </a:t>
            </a:r>
            <a:r>
              <a:rPr dirty="0" sz="3050" spc="-170">
                <a:latin typeface="Arial"/>
                <a:cs typeface="Arial"/>
              </a:rPr>
              <a:t>To  </a:t>
            </a:r>
            <a:r>
              <a:rPr dirty="0" sz="3050" spc="-5">
                <a:latin typeface="Arial"/>
                <a:cs typeface="Arial"/>
              </a:rPr>
              <a:t>Live)</a:t>
            </a:r>
            <a:r>
              <a:rPr dirty="0" sz="3050">
                <a:latin typeface="Microsoft JhengHei UI"/>
                <a:cs typeface="Microsoft JhengHei UI"/>
              </a:rPr>
              <a:t>等参数。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-5">
                <a:latin typeface="Arial"/>
                <a:cs typeface="Arial"/>
              </a:rPr>
              <a:t>13</a:t>
            </a:r>
            <a:r>
              <a:rPr dirty="0" sz="3050">
                <a:latin typeface="Microsoft JhengHei UI"/>
                <a:cs typeface="Microsoft JhengHei UI"/>
              </a:rPr>
              <a:t>根域名服务器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⼀共占⽤</a:t>
            </a:r>
            <a:r>
              <a:rPr dirty="0" sz="30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416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3050">
                <a:latin typeface="Microsoft JhengHei UI"/>
                <a:cs typeface="Microsoft JhengHei UI"/>
              </a:rPr>
              <a:t>，剩余的</a:t>
            </a:r>
            <a:r>
              <a:rPr dirty="0" sz="3050" spc="65">
                <a:latin typeface="Microsoft JhengHei UI"/>
                <a:cs typeface="Microsoft JhengHei UI"/>
              </a:rPr>
              <a:t> </a:t>
            </a:r>
            <a:r>
              <a:rPr dirty="0" sz="3050" spc="-5">
                <a:latin typeface="Arial"/>
                <a:cs typeface="Arial"/>
              </a:rPr>
              <a:t>96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字节⽤于包装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>
                <a:latin typeface="Arial"/>
                <a:cs typeface="Arial"/>
              </a:rPr>
              <a:t>DNS</a:t>
            </a:r>
            <a:r>
              <a:rPr dirty="0" sz="3050" spc="-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报⽂头以及其它协议参数。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01837" y="715916"/>
            <a:ext cx="83007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为什么只有</a:t>
            </a:r>
            <a:r>
              <a:rPr dirty="0" spc="0">
                <a:latin typeface="Arial"/>
                <a:cs typeface="Arial"/>
              </a:rPr>
              <a:t>13</a:t>
            </a:r>
            <a:r>
              <a:rPr dirty="0" spc="10"/>
              <a:t>个根域名服务器？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760119"/>
            <a:ext cx="3830954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部分⽹络的</a:t>
            </a:r>
            <a:r>
              <a:rPr dirty="0" sz="3600" spc="10">
                <a:latin typeface="Arial"/>
                <a:cs typeface="Arial"/>
              </a:rPr>
              <a:t>MT</a:t>
            </a:r>
            <a:r>
              <a:rPr dirty="0" sz="3600" spc="15">
                <a:latin typeface="Arial"/>
                <a:cs typeface="Arial"/>
              </a:rPr>
              <a:t>U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8492" y="715916"/>
            <a:ext cx="71272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采⽤客户</a:t>
            </a:r>
            <a:r>
              <a:rPr dirty="0">
                <a:latin typeface="Arial"/>
                <a:cs typeface="Arial"/>
              </a:rPr>
              <a:t>/</a:t>
            </a:r>
            <a:r>
              <a:rPr dirty="0" spc="10"/>
              <a:t>服务器模式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2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427345"/>
          </a:xfrm>
          <a:custGeom>
            <a:avLst/>
            <a:gdLst/>
            <a:ahLst/>
            <a:cxnLst/>
            <a:rect l="l" t="t" r="r" b="b"/>
            <a:pathLst>
              <a:path w="12963525" h="54273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69041"/>
                </a:lnTo>
                <a:lnTo>
                  <a:pt x="197" y="5220411"/>
                </a:lnTo>
                <a:lnTo>
                  <a:pt x="1581" y="5261838"/>
                </a:lnTo>
                <a:lnTo>
                  <a:pt x="12649" y="5320546"/>
                </a:lnTo>
                <a:lnTo>
                  <a:pt x="49226" y="5377961"/>
                </a:lnTo>
                <a:lnTo>
                  <a:pt x="106640" y="5414537"/>
                </a:lnTo>
                <a:lnTo>
                  <a:pt x="165348" y="5425606"/>
                </a:lnTo>
                <a:lnTo>
                  <a:pt x="206776" y="5426989"/>
                </a:lnTo>
                <a:lnTo>
                  <a:pt x="258146" y="5427187"/>
                </a:lnTo>
                <a:lnTo>
                  <a:pt x="12705299" y="5427187"/>
                </a:lnTo>
                <a:lnTo>
                  <a:pt x="12756671" y="5426989"/>
                </a:lnTo>
                <a:lnTo>
                  <a:pt x="12798099" y="5425606"/>
                </a:lnTo>
                <a:lnTo>
                  <a:pt x="12856802" y="5414537"/>
                </a:lnTo>
                <a:lnTo>
                  <a:pt x="12914218" y="5377961"/>
                </a:lnTo>
                <a:lnTo>
                  <a:pt x="12950799" y="5320546"/>
                </a:lnTo>
                <a:lnTo>
                  <a:pt x="12961867" y="5261838"/>
                </a:lnTo>
                <a:lnTo>
                  <a:pt x="12963250" y="5220411"/>
                </a:lnTo>
                <a:lnTo>
                  <a:pt x="12963448" y="516904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427345"/>
          </a:xfrm>
          <a:custGeom>
            <a:avLst/>
            <a:gdLst/>
            <a:ahLst/>
            <a:cxnLst/>
            <a:rect l="l" t="t" r="r" b="b"/>
            <a:pathLst>
              <a:path w="12963525" h="54273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69041"/>
                </a:lnTo>
                <a:lnTo>
                  <a:pt x="12963250" y="5220411"/>
                </a:lnTo>
                <a:lnTo>
                  <a:pt x="12961867" y="5261838"/>
                </a:lnTo>
                <a:lnTo>
                  <a:pt x="12950799" y="5320546"/>
                </a:lnTo>
                <a:lnTo>
                  <a:pt x="12914218" y="5377961"/>
                </a:lnTo>
                <a:lnTo>
                  <a:pt x="12856802" y="5414537"/>
                </a:lnTo>
                <a:lnTo>
                  <a:pt x="12798099" y="5425606"/>
                </a:lnTo>
                <a:lnTo>
                  <a:pt x="12756671" y="5426989"/>
                </a:lnTo>
                <a:lnTo>
                  <a:pt x="12705299" y="5427187"/>
                </a:lnTo>
                <a:lnTo>
                  <a:pt x="258145" y="5427187"/>
                </a:lnTo>
                <a:lnTo>
                  <a:pt x="206775" y="5426989"/>
                </a:lnTo>
                <a:lnTo>
                  <a:pt x="165348" y="5425606"/>
                </a:lnTo>
                <a:lnTo>
                  <a:pt x="106640" y="5414537"/>
                </a:lnTo>
                <a:lnTo>
                  <a:pt x="49226" y="5377961"/>
                </a:lnTo>
                <a:lnTo>
                  <a:pt x="12650" y="5320546"/>
                </a:lnTo>
                <a:lnTo>
                  <a:pt x="1581" y="5261838"/>
                </a:lnTo>
                <a:lnTo>
                  <a:pt x="197" y="5220411"/>
                </a:lnTo>
                <a:lnTo>
                  <a:pt x="0" y="516904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5208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91001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3654" y="2288665"/>
            <a:ext cx="9685655" cy="2062480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需要</a:t>
            </a:r>
            <a:r>
              <a:rPr dirty="0" sz="3100" spc="65">
                <a:latin typeface="Arial"/>
                <a:cs typeface="Arial"/>
              </a:rPr>
              <a:t>IP</a:t>
            </a:r>
            <a:r>
              <a:rPr dirty="0" sz="3100" spc="80">
                <a:latin typeface="Microsoft JhengHei UI"/>
                <a:cs typeface="Microsoft JhengHei UI"/>
              </a:rPr>
              <a:t>地址的主机在启动时⼴播发送</a:t>
            </a:r>
            <a:r>
              <a:rPr dirty="0" sz="3100" spc="75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发现报⽂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625"/>
              </a:spcBef>
              <a:buSzPct val="75806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该主机就成</a:t>
            </a:r>
            <a:r>
              <a:rPr dirty="0" sz="3100" spc="25">
                <a:latin typeface="Microsoft JhengHei UI"/>
                <a:cs typeface="Microsoft JhengHei UI"/>
              </a:rPr>
              <a:t>为</a:t>
            </a:r>
            <a:r>
              <a:rPr dirty="0" sz="3100" spc="210">
                <a:latin typeface="Microsoft JhengHei UI"/>
                <a:cs typeface="Microsoft JhengHei UI"/>
              </a:rPr>
              <a:t> </a:t>
            </a:r>
            <a:r>
              <a:rPr dirty="0" sz="3100" spc="55">
                <a:latin typeface="Arial"/>
                <a:cs typeface="Arial"/>
              </a:rPr>
              <a:t>DHCP</a:t>
            </a:r>
            <a:r>
              <a:rPr dirty="0" sz="3100" spc="7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客户。</a:t>
            </a:r>
            <a:endParaRPr sz="31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本地⽹络上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服务器回答此⼴播报⽂</a:t>
            </a:r>
            <a:r>
              <a:rPr dirty="0" sz="3100" spc="25">
                <a:latin typeface="Microsoft JhengHei UI"/>
                <a:cs typeface="Microsoft JhengHei UI"/>
              </a:rPr>
              <a:t>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5254931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5920879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6599845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4338578"/>
            <a:ext cx="10940415" cy="2702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1208405" indent="-376555">
              <a:lnSpc>
                <a:spcPct val="1410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100" spc="80">
                <a:latin typeface="Microsoft JhengHei UI"/>
                <a:cs typeface="Microsoft JhengHei UI"/>
              </a:rPr>
              <a:t>服务器⾸先在其数据库中查找该计算机的配置信息；  若找到，则返回找到的信息；</a:t>
            </a:r>
            <a:endParaRPr sz="3100">
              <a:latin typeface="Microsoft JhengHei UI"/>
              <a:cs typeface="Microsoft JhengHei UI"/>
            </a:endParaRPr>
          </a:p>
          <a:p>
            <a:pPr marL="389255" marR="5080">
              <a:lnSpc>
                <a:spcPts val="5350"/>
              </a:lnSpc>
              <a:spcBef>
                <a:spcPts val="34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否则，从服务器的</a:t>
            </a:r>
            <a:r>
              <a:rPr dirty="0" sz="3100" spc="65">
                <a:latin typeface="Arial"/>
                <a:cs typeface="Arial"/>
              </a:rPr>
              <a:t>IP</a:t>
            </a:r>
            <a:r>
              <a:rPr dirty="0" sz="3100" spc="80">
                <a:latin typeface="Microsoft JhengHei UI"/>
                <a:cs typeface="Microsoft JhengHei UI"/>
              </a:rPr>
              <a:t>地址池中取⼀个地址分配给该计算机；  服务器的回答的报⽂称为提供报⽂</a:t>
            </a:r>
            <a:r>
              <a:rPr dirty="0" sz="3100" spc="75">
                <a:latin typeface="Microsoft JhengHei UI"/>
                <a:cs typeface="Microsoft JhengHei UI"/>
              </a:rPr>
              <a:t>（</a:t>
            </a:r>
            <a:r>
              <a:rPr dirty="0" sz="3100" spc="75">
                <a:latin typeface="Arial"/>
                <a:cs typeface="Arial"/>
              </a:rPr>
              <a:t>DHCPOFFER</a:t>
            </a:r>
            <a:r>
              <a:rPr dirty="0" sz="3100" spc="75">
                <a:latin typeface="Microsoft JhengHei UI"/>
                <a:cs typeface="Microsoft JhengHei UI"/>
              </a:rPr>
              <a:t>）</a:t>
            </a:r>
            <a:r>
              <a:rPr dirty="0" sz="3100" spc="80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8492" y="715916"/>
            <a:ext cx="71272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采⽤客户</a:t>
            </a:r>
            <a:r>
              <a:rPr dirty="0">
                <a:latin typeface="Arial"/>
                <a:cs typeface="Arial"/>
              </a:rPr>
              <a:t>/</a:t>
            </a:r>
            <a:r>
              <a:rPr dirty="0" spc="10"/>
              <a:t>服务器模式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38998" y="5115389"/>
            <a:ext cx="6049010" cy="0"/>
          </a:xfrm>
          <a:custGeom>
            <a:avLst/>
            <a:gdLst/>
            <a:ahLst/>
            <a:cxnLst/>
            <a:rect l="l" t="t" r="r" b="b"/>
            <a:pathLst>
              <a:path w="6049009" h="0">
                <a:moveTo>
                  <a:pt x="0" y="0"/>
                </a:moveTo>
                <a:lnTo>
                  <a:pt x="6037952" y="0"/>
                </a:lnTo>
                <a:lnTo>
                  <a:pt x="604842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76948" y="506512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49661" y="4625261"/>
            <a:ext cx="575945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>
                <a:latin typeface="Arial"/>
                <a:cs typeface="Arial"/>
              </a:rPr>
              <a:t>1.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 spc="30">
                <a:latin typeface="Microsoft JhengHei UI"/>
                <a:cs typeface="Microsoft JhengHei UI"/>
              </a:rPr>
              <a:t>客户端在⽹络中搜索服务器（⼴播）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38997" y="580856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016345" y="5388491"/>
            <a:ext cx="607441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060440" algn="l"/>
              </a:tabLst>
            </a:pP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-409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</a:t>
            </a:r>
            <a:r>
              <a:rPr dirty="0" u="heavy" sz="2600" spc="-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3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服务器向客户端响应服务（单播）	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976948" y="655199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926297" y="6132809"/>
            <a:ext cx="631761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3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3.</a:t>
            </a:r>
            <a:r>
              <a:rPr dirty="0" u="heavy" sz="26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3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客户端向服务器发出服务请求（⼴播）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16345" y="6877126"/>
            <a:ext cx="607441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060440" algn="l"/>
              </a:tabLst>
            </a:pP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-409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4.</a:t>
            </a:r>
            <a:r>
              <a:rPr dirty="0" u="heavy" sz="2600" spc="-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3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服务器向客户端提供服务（单播）	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38998" y="728378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293892" y="7164827"/>
            <a:ext cx="2049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5">
                <a:latin typeface="Arial"/>
                <a:cs typeface="Arial"/>
              </a:rPr>
              <a:t>DHCP</a:t>
            </a:r>
            <a:r>
              <a:rPr dirty="0" sz="2600" spc="-110">
                <a:latin typeface="Arial"/>
                <a:cs typeface="Arial"/>
              </a:rPr>
              <a:t> </a:t>
            </a:r>
            <a:r>
              <a:rPr dirty="0" sz="2600" spc="10">
                <a:latin typeface="Arial"/>
                <a:cs typeface="Arial"/>
              </a:rPr>
              <a:t>Server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36353" y="7095879"/>
            <a:ext cx="2408555" cy="104203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dirty="0" sz="2600" spc="25">
                <a:latin typeface="Arial"/>
                <a:cs typeface="Arial"/>
              </a:rPr>
              <a:t>DHCP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 spc="10">
                <a:latin typeface="Arial"/>
                <a:cs typeface="Arial"/>
              </a:rPr>
              <a:t>Client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客户端⼝号：</a:t>
            </a:r>
            <a:r>
              <a:rPr dirty="0" sz="2600" spc="15">
                <a:solidFill>
                  <a:srgbClr val="FF2600"/>
                </a:solidFill>
                <a:latin typeface="Arial"/>
                <a:cs typeface="Arial"/>
              </a:rPr>
              <a:t>68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931912" y="82072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893965" y="8923832"/>
            <a:ext cx="6049010" cy="0"/>
          </a:xfrm>
          <a:custGeom>
            <a:avLst/>
            <a:gdLst/>
            <a:ahLst/>
            <a:cxnLst/>
            <a:rect l="l" t="t" r="r" b="b"/>
            <a:pathLst>
              <a:path w="6049009" h="0">
                <a:moveTo>
                  <a:pt x="0" y="0"/>
                </a:moveTo>
                <a:lnTo>
                  <a:pt x="6037952" y="0"/>
                </a:lnTo>
                <a:lnTo>
                  <a:pt x="604842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31912" y="887357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881265" y="7767340"/>
            <a:ext cx="8809355" cy="10839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873885" algn="l"/>
                <a:tab pos="6060440" algn="l"/>
              </a:tabLst>
            </a:pP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600" spc="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Decline</a:t>
            </a:r>
            <a:r>
              <a:rPr dirty="0" u="heavy" sz="260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（</a:t>
            </a:r>
            <a:r>
              <a:rPr dirty="0" u="heavy" sz="2600" spc="3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单播）	</a:t>
            </a:r>
            <a:r>
              <a:rPr dirty="0" baseline="9615" sz="3900" spc="44">
                <a:solidFill>
                  <a:srgbClr val="FF2600"/>
                </a:solidFill>
                <a:latin typeface="Microsoft JhengHei UI"/>
                <a:cs typeface="Microsoft JhengHei UI"/>
              </a:rPr>
              <a:t>服务器端⼝号</a:t>
            </a:r>
            <a:r>
              <a:rPr dirty="0" baseline="9615" sz="3900" spc="37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baseline="9615" sz="3900" spc="37">
                <a:solidFill>
                  <a:srgbClr val="FF2600"/>
                </a:solidFill>
                <a:latin typeface="Arial"/>
                <a:cs typeface="Arial"/>
              </a:rPr>
              <a:t>67</a:t>
            </a:r>
            <a:endParaRPr baseline="9615" sz="3900">
              <a:latin typeface="Arial"/>
              <a:cs typeface="Arial"/>
            </a:endParaRPr>
          </a:p>
          <a:p>
            <a:pPr marL="1716405">
              <a:lnSpc>
                <a:spcPct val="100000"/>
              </a:lnSpc>
              <a:spcBef>
                <a:spcPts val="2050"/>
              </a:spcBef>
            </a:pPr>
            <a:r>
              <a:rPr dirty="0" sz="2600" spc="15">
                <a:latin typeface="Arial"/>
                <a:cs typeface="Arial"/>
              </a:rPr>
              <a:t>Release</a:t>
            </a:r>
            <a:r>
              <a:rPr dirty="0" sz="2600" spc="15">
                <a:latin typeface="Microsoft JhengHei UI"/>
                <a:cs typeface="Microsoft JhengHei UI"/>
              </a:rPr>
              <a:t>（</a:t>
            </a:r>
            <a:r>
              <a:rPr dirty="0" sz="2600" spc="30">
                <a:latin typeface="Microsoft JhengHei UI"/>
                <a:cs typeface="Microsoft JhengHei UI"/>
              </a:rPr>
              <a:t>单播）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93965" y="9665847"/>
            <a:ext cx="6049010" cy="0"/>
          </a:xfrm>
          <a:custGeom>
            <a:avLst/>
            <a:gdLst/>
            <a:ahLst/>
            <a:cxnLst/>
            <a:rect l="l" t="t" r="r" b="b"/>
            <a:pathLst>
              <a:path w="6049009" h="0">
                <a:moveTo>
                  <a:pt x="0" y="0"/>
                </a:moveTo>
                <a:lnTo>
                  <a:pt x="6037952" y="0"/>
                </a:lnTo>
                <a:lnTo>
                  <a:pt x="604842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31912" y="961558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182843" y="9165819"/>
            <a:ext cx="3357879" cy="11728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41275">
              <a:lnSpc>
                <a:spcPct val="100000"/>
              </a:lnSpc>
              <a:spcBef>
                <a:spcPts val="135"/>
              </a:spcBef>
            </a:pPr>
            <a:r>
              <a:rPr dirty="0" sz="2600" spc="10">
                <a:latin typeface="Arial"/>
                <a:cs typeface="Arial"/>
              </a:rPr>
              <a:t>Inform</a:t>
            </a:r>
            <a:r>
              <a:rPr dirty="0" sz="2600" spc="10">
                <a:latin typeface="Microsoft JhengHei UI"/>
                <a:cs typeface="Microsoft JhengHei UI"/>
              </a:rPr>
              <a:t>（</a:t>
            </a:r>
            <a:r>
              <a:rPr dirty="0" sz="2600" spc="30">
                <a:latin typeface="Microsoft JhengHei UI"/>
                <a:cs typeface="Microsoft JhengHei UI"/>
              </a:rPr>
              <a:t>单播）</a:t>
            </a:r>
            <a:endParaRPr sz="260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2750"/>
              </a:spcBef>
            </a:pP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DHC</a:t>
            </a:r>
            <a:r>
              <a:rPr dirty="0" sz="2600" spc="2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报⽂封装到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UDP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606059" y="4832675"/>
            <a:ext cx="1433516" cy="2052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73298" y="5990629"/>
            <a:ext cx="1937385" cy="332105"/>
          </a:xfrm>
          <a:custGeom>
            <a:avLst/>
            <a:gdLst/>
            <a:ahLst/>
            <a:cxnLst/>
            <a:rect l="l" t="t" r="r" b="b"/>
            <a:pathLst>
              <a:path w="1937384" h="332104">
                <a:moveTo>
                  <a:pt x="292136" y="0"/>
                </a:moveTo>
                <a:lnTo>
                  <a:pt x="0" y="322773"/>
                </a:lnTo>
                <a:lnTo>
                  <a:pt x="1766865" y="331958"/>
                </a:lnTo>
                <a:lnTo>
                  <a:pt x="1937115" y="2213"/>
                </a:lnTo>
                <a:lnTo>
                  <a:pt x="2921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73298" y="5990628"/>
            <a:ext cx="1937385" cy="332105"/>
          </a:xfrm>
          <a:custGeom>
            <a:avLst/>
            <a:gdLst/>
            <a:ahLst/>
            <a:cxnLst/>
            <a:rect l="l" t="t" r="r" b="b"/>
            <a:pathLst>
              <a:path w="1937384" h="332104">
                <a:moveTo>
                  <a:pt x="0" y="322773"/>
                </a:moveTo>
                <a:lnTo>
                  <a:pt x="292136" y="0"/>
                </a:lnTo>
                <a:lnTo>
                  <a:pt x="1937115" y="2213"/>
                </a:lnTo>
                <a:lnTo>
                  <a:pt x="1766865" y="331959"/>
                </a:lnTo>
                <a:lnTo>
                  <a:pt x="0" y="32277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43910" y="5990433"/>
            <a:ext cx="167005" cy="586740"/>
          </a:xfrm>
          <a:custGeom>
            <a:avLst/>
            <a:gdLst/>
            <a:ahLst/>
            <a:cxnLst/>
            <a:rect l="l" t="t" r="r" b="b"/>
            <a:pathLst>
              <a:path w="167004" h="586740">
                <a:moveTo>
                  <a:pt x="165193" y="0"/>
                </a:moveTo>
                <a:lnTo>
                  <a:pt x="8058" y="308054"/>
                </a:lnTo>
                <a:lnTo>
                  <a:pt x="0" y="586352"/>
                </a:lnTo>
                <a:lnTo>
                  <a:pt x="166502" y="342335"/>
                </a:lnTo>
                <a:lnTo>
                  <a:pt x="1651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243910" y="5990433"/>
            <a:ext cx="167005" cy="586740"/>
          </a:xfrm>
          <a:custGeom>
            <a:avLst/>
            <a:gdLst/>
            <a:ahLst/>
            <a:cxnLst/>
            <a:rect l="l" t="t" r="r" b="b"/>
            <a:pathLst>
              <a:path w="167004" h="586740">
                <a:moveTo>
                  <a:pt x="0" y="586352"/>
                </a:moveTo>
                <a:lnTo>
                  <a:pt x="166502" y="342334"/>
                </a:lnTo>
                <a:lnTo>
                  <a:pt x="165193" y="0"/>
                </a:lnTo>
                <a:lnTo>
                  <a:pt x="8058" y="308054"/>
                </a:lnTo>
                <a:lnTo>
                  <a:pt x="0" y="586352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24034" y="5081280"/>
            <a:ext cx="1351280" cy="161925"/>
          </a:xfrm>
          <a:custGeom>
            <a:avLst/>
            <a:gdLst/>
            <a:ahLst/>
            <a:cxnLst/>
            <a:rect l="l" t="t" r="r" b="b"/>
            <a:pathLst>
              <a:path w="1351279" h="161925">
                <a:moveTo>
                  <a:pt x="1351267" y="0"/>
                </a:moveTo>
                <a:lnTo>
                  <a:pt x="203617" y="2"/>
                </a:lnTo>
                <a:lnTo>
                  <a:pt x="0" y="161433"/>
                </a:lnTo>
                <a:lnTo>
                  <a:pt x="1219776" y="161429"/>
                </a:lnTo>
                <a:lnTo>
                  <a:pt x="1281933" y="77904"/>
                </a:lnTo>
                <a:lnTo>
                  <a:pt x="135126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24034" y="5081280"/>
            <a:ext cx="1351280" cy="161925"/>
          </a:xfrm>
          <a:custGeom>
            <a:avLst/>
            <a:gdLst/>
            <a:ahLst/>
            <a:cxnLst/>
            <a:rect l="l" t="t" r="r" b="b"/>
            <a:pathLst>
              <a:path w="1351279" h="161925">
                <a:moveTo>
                  <a:pt x="0" y="161433"/>
                </a:moveTo>
                <a:lnTo>
                  <a:pt x="203618" y="2"/>
                </a:lnTo>
                <a:lnTo>
                  <a:pt x="1351268" y="0"/>
                </a:lnTo>
                <a:lnTo>
                  <a:pt x="1281934" y="77904"/>
                </a:lnTo>
                <a:lnTo>
                  <a:pt x="1219777" y="161429"/>
                </a:lnTo>
                <a:lnTo>
                  <a:pt x="0" y="16143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36068" y="6185674"/>
            <a:ext cx="1377884" cy="202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04129" y="6222322"/>
            <a:ext cx="1242060" cy="66040"/>
          </a:xfrm>
          <a:custGeom>
            <a:avLst/>
            <a:gdLst/>
            <a:ahLst/>
            <a:cxnLst/>
            <a:rect l="l" t="t" r="r" b="b"/>
            <a:pathLst>
              <a:path w="1242059" h="66039">
                <a:moveTo>
                  <a:pt x="37491" y="0"/>
                </a:moveTo>
                <a:lnTo>
                  <a:pt x="0" y="64814"/>
                </a:lnTo>
                <a:lnTo>
                  <a:pt x="1241762" y="65897"/>
                </a:lnTo>
                <a:lnTo>
                  <a:pt x="1224592" y="1680"/>
                </a:lnTo>
                <a:lnTo>
                  <a:pt x="37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04129" y="6222322"/>
            <a:ext cx="1242060" cy="66040"/>
          </a:xfrm>
          <a:custGeom>
            <a:avLst/>
            <a:gdLst/>
            <a:ahLst/>
            <a:cxnLst/>
            <a:rect l="l" t="t" r="r" b="b"/>
            <a:pathLst>
              <a:path w="1242059" h="66039">
                <a:moveTo>
                  <a:pt x="37491" y="0"/>
                </a:moveTo>
                <a:lnTo>
                  <a:pt x="0" y="64814"/>
                </a:lnTo>
                <a:lnTo>
                  <a:pt x="1241763" y="65897"/>
                </a:lnTo>
                <a:lnTo>
                  <a:pt x="1224592" y="1681"/>
                </a:lnTo>
                <a:lnTo>
                  <a:pt x="37491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05251" y="5297364"/>
            <a:ext cx="1039494" cy="861694"/>
          </a:xfrm>
          <a:custGeom>
            <a:avLst/>
            <a:gdLst/>
            <a:ahLst/>
            <a:cxnLst/>
            <a:rect l="l" t="t" r="r" b="b"/>
            <a:pathLst>
              <a:path w="1039495" h="861695">
                <a:moveTo>
                  <a:pt x="929410" y="0"/>
                </a:moveTo>
                <a:lnTo>
                  <a:pt x="109759" y="0"/>
                </a:lnTo>
                <a:lnTo>
                  <a:pt x="87901" y="84"/>
                </a:lnTo>
                <a:lnTo>
                  <a:pt x="45292" y="5383"/>
                </a:lnTo>
                <a:lnTo>
                  <a:pt x="11788" y="32238"/>
                </a:lnTo>
                <a:lnTo>
                  <a:pt x="588" y="70358"/>
                </a:lnTo>
                <a:lnTo>
                  <a:pt x="0" y="87986"/>
                </a:lnTo>
                <a:lnTo>
                  <a:pt x="0" y="773093"/>
                </a:lnTo>
                <a:lnTo>
                  <a:pt x="5298" y="815701"/>
                </a:lnTo>
                <a:lnTo>
                  <a:pt x="32153" y="849206"/>
                </a:lnTo>
                <a:lnTo>
                  <a:pt x="70273" y="860405"/>
                </a:lnTo>
                <a:lnTo>
                  <a:pt x="109759" y="861078"/>
                </a:lnTo>
                <a:lnTo>
                  <a:pt x="929410" y="861078"/>
                </a:lnTo>
                <a:lnTo>
                  <a:pt x="968896" y="860405"/>
                </a:lnTo>
                <a:lnTo>
                  <a:pt x="1007016" y="849206"/>
                </a:lnTo>
                <a:lnTo>
                  <a:pt x="1033871" y="815701"/>
                </a:lnTo>
                <a:lnTo>
                  <a:pt x="1039169" y="773093"/>
                </a:lnTo>
                <a:lnTo>
                  <a:pt x="1039169" y="87986"/>
                </a:lnTo>
                <a:lnTo>
                  <a:pt x="1033871" y="45377"/>
                </a:lnTo>
                <a:lnTo>
                  <a:pt x="1007016" y="11872"/>
                </a:lnTo>
                <a:lnTo>
                  <a:pt x="968896" y="672"/>
                </a:lnTo>
                <a:lnTo>
                  <a:pt x="9294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05167" y="5297364"/>
            <a:ext cx="1039494" cy="861694"/>
          </a:xfrm>
          <a:custGeom>
            <a:avLst/>
            <a:gdLst/>
            <a:ahLst/>
            <a:cxnLst/>
            <a:rect l="l" t="t" r="r" b="b"/>
            <a:pathLst>
              <a:path w="1039495" h="861695">
                <a:moveTo>
                  <a:pt x="109844" y="0"/>
                </a:moveTo>
                <a:lnTo>
                  <a:pt x="929494" y="0"/>
                </a:lnTo>
                <a:lnTo>
                  <a:pt x="951352" y="84"/>
                </a:lnTo>
                <a:lnTo>
                  <a:pt x="993961" y="5382"/>
                </a:lnTo>
                <a:lnTo>
                  <a:pt x="1027466" y="32237"/>
                </a:lnTo>
                <a:lnTo>
                  <a:pt x="1038665" y="70357"/>
                </a:lnTo>
                <a:lnTo>
                  <a:pt x="1039338" y="109844"/>
                </a:lnTo>
                <a:lnTo>
                  <a:pt x="1039338" y="751233"/>
                </a:lnTo>
                <a:lnTo>
                  <a:pt x="1038665" y="790720"/>
                </a:lnTo>
                <a:lnTo>
                  <a:pt x="1027466" y="828840"/>
                </a:lnTo>
                <a:lnTo>
                  <a:pt x="993961" y="855695"/>
                </a:lnTo>
                <a:lnTo>
                  <a:pt x="951352" y="860994"/>
                </a:lnTo>
                <a:lnTo>
                  <a:pt x="929494" y="861078"/>
                </a:lnTo>
                <a:lnTo>
                  <a:pt x="109844" y="861078"/>
                </a:lnTo>
                <a:lnTo>
                  <a:pt x="70357" y="860405"/>
                </a:lnTo>
                <a:lnTo>
                  <a:pt x="32237" y="849206"/>
                </a:lnTo>
                <a:lnTo>
                  <a:pt x="5382" y="815701"/>
                </a:lnTo>
                <a:lnTo>
                  <a:pt x="84" y="773092"/>
                </a:lnTo>
                <a:lnTo>
                  <a:pt x="0" y="751233"/>
                </a:lnTo>
                <a:lnTo>
                  <a:pt x="0" y="109844"/>
                </a:lnTo>
                <a:lnTo>
                  <a:pt x="672" y="70357"/>
                </a:lnTo>
                <a:lnTo>
                  <a:pt x="11872" y="32237"/>
                </a:lnTo>
                <a:lnTo>
                  <a:pt x="45376" y="5382"/>
                </a:lnTo>
                <a:lnTo>
                  <a:pt x="87985" y="84"/>
                </a:lnTo>
                <a:lnTo>
                  <a:pt x="109844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23145" y="5235493"/>
            <a:ext cx="1203960" cy="999490"/>
          </a:xfrm>
          <a:custGeom>
            <a:avLst/>
            <a:gdLst/>
            <a:ahLst/>
            <a:cxnLst/>
            <a:rect l="l" t="t" r="r" b="b"/>
            <a:pathLst>
              <a:path w="1203959" h="999489">
                <a:moveTo>
                  <a:pt x="0" y="999187"/>
                </a:moveTo>
                <a:lnTo>
                  <a:pt x="1203381" y="999187"/>
                </a:lnTo>
                <a:lnTo>
                  <a:pt x="1203381" y="0"/>
                </a:lnTo>
                <a:lnTo>
                  <a:pt x="0" y="0"/>
                </a:lnTo>
                <a:lnTo>
                  <a:pt x="0" y="9991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23146" y="5235493"/>
            <a:ext cx="1203960" cy="999490"/>
          </a:xfrm>
          <a:custGeom>
            <a:avLst/>
            <a:gdLst/>
            <a:ahLst/>
            <a:cxnLst/>
            <a:rect l="l" t="t" r="r" b="b"/>
            <a:pathLst>
              <a:path w="1203959" h="999489">
                <a:moveTo>
                  <a:pt x="0" y="0"/>
                </a:moveTo>
                <a:lnTo>
                  <a:pt x="1203381" y="0"/>
                </a:lnTo>
                <a:lnTo>
                  <a:pt x="1203381" y="999187"/>
                </a:lnTo>
                <a:lnTo>
                  <a:pt x="0" y="99918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05251" y="5297364"/>
            <a:ext cx="1039494" cy="861694"/>
          </a:xfrm>
          <a:custGeom>
            <a:avLst/>
            <a:gdLst/>
            <a:ahLst/>
            <a:cxnLst/>
            <a:rect l="l" t="t" r="r" b="b"/>
            <a:pathLst>
              <a:path w="1039495" h="861695">
                <a:moveTo>
                  <a:pt x="929410" y="0"/>
                </a:moveTo>
                <a:lnTo>
                  <a:pt x="109759" y="0"/>
                </a:lnTo>
                <a:lnTo>
                  <a:pt x="87901" y="84"/>
                </a:lnTo>
                <a:lnTo>
                  <a:pt x="45292" y="5383"/>
                </a:lnTo>
                <a:lnTo>
                  <a:pt x="11788" y="32238"/>
                </a:lnTo>
                <a:lnTo>
                  <a:pt x="588" y="70358"/>
                </a:lnTo>
                <a:lnTo>
                  <a:pt x="0" y="87986"/>
                </a:lnTo>
                <a:lnTo>
                  <a:pt x="0" y="773093"/>
                </a:lnTo>
                <a:lnTo>
                  <a:pt x="5298" y="815701"/>
                </a:lnTo>
                <a:lnTo>
                  <a:pt x="32153" y="849206"/>
                </a:lnTo>
                <a:lnTo>
                  <a:pt x="70273" y="860405"/>
                </a:lnTo>
                <a:lnTo>
                  <a:pt x="109759" y="861078"/>
                </a:lnTo>
                <a:lnTo>
                  <a:pt x="929410" y="861078"/>
                </a:lnTo>
                <a:lnTo>
                  <a:pt x="968896" y="860405"/>
                </a:lnTo>
                <a:lnTo>
                  <a:pt x="1007016" y="849206"/>
                </a:lnTo>
                <a:lnTo>
                  <a:pt x="1033871" y="815701"/>
                </a:lnTo>
                <a:lnTo>
                  <a:pt x="1039169" y="773093"/>
                </a:lnTo>
                <a:lnTo>
                  <a:pt x="1039169" y="87986"/>
                </a:lnTo>
                <a:lnTo>
                  <a:pt x="1033871" y="45377"/>
                </a:lnTo>
                <a:lnTo>
                  <a:pt x="1007016" y="11872"/>
                </a:lnTo>
                <a:lnTo>
                  <a:pt x="968896" y="672"/>
                </a:lnTo>
                <a:lnTo>
                  <a:pt x="9294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05167" y="5297364"/>
            <a:ext cx="1039494" cy="861694"/>
          </a:xfrm>
          <a:custGeom>
            <a:avLst/>
            <a:gdLst/>
            <a:ahLst/>
            <a:cxnLst/>
            <a:rect l="l" t="t" r="r" b="b"/>
            <a:pathLst>
              <a:path w="1039495" h="861695">
                <a:moveTo>
                  <a:pt x="109844" y="0"/>
                </a:moveTo>
                <a:lnTo>
                  <a:pt x="929494" y="0"/>
                </a:lnTo>
                <a:lnTo>
                  <a:pt x="951352" y="84"/>
                </a:lnTo>
                <a:lnTo>
                  <a:pt x="993961" y="5382"/>
                </a:lnTo>
                <a:lnTo>
                  <a:pt x="1027466" y="32237"/>
                </a:lnTo>
                <a:lnTo>
                  <a:pt x="1038665" y="70357"/>
                </a:lnTo>
                <a:lnTo>
                  <a:pt x="1039338" y="109844"/>
                </a:lnTo>
                <a:lnTo>
                  <a:pt x="1039338" y="751233"/>
                </a:lnTo>
                <a:lnTo>
                  <a:pt x="1038665" y="790720"/>
                </a:lnTo>
                <a:lnTo>
                  <a:pt x="1027466" y="828840"/>
                </a:lnTo>
                <a:lnTo>
                  <a:pt x="993961" y="855695"/>
                </a:lnTo>
                <a:lnTo>
                  <a:pt x="951352" y="860994"/>
                </a:lnTo>
                <a:lnTo>
                  <a:pt x="929494" y="861078"/>
                </a:lnTo>
                <a:lnTo>
                  <a:pt x="109844" y="861078"/>
                </a:lnTo>
                <a:lnTo>
                  <a:pt x="70357" y="860405"/>
                </a:lnTo>
                <a:lnTo>
                  <a:pt x="32237" y="849206"/>
                </a:lnTo>
                <a:lnTo>
                  <a:pt x="5382" y="815701"/>
                </a:lnTo>
                <a:lnTo>
                  <a:pt x="84" y="773092"/>
                </a:lnTo>
                <a:lnTo>
                  <a:pt x="0" y="751233"/>
                </a:lnTo>
                <a:lnTo>
                  <a:pt x="0" y="109844"/>
                </a:lnTo>
                <a:lnTo>
                  <a:pt x="672" y="70357"/>
                </a:lnTo>
                <a:lnTo>
                  <a:pt x="11872" y="32237"/>
                </a:lnTo>
                <a:lnTo>
                  <a:pt x="45376" y="5382"/>
                </a:lnTo>
                <a:lnTo>
                  <a:pt x="87985" y="84"/>
                </a:lnTo>
                <a:lnTo>
                  <a:pt x="1098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470802" y="6315345"/>
            <a:ext cx="1768475" cy="266065"/>
          </a:xfrm>
          <a:custGeom>
            <a:avLst/>
            <a:gdLst/>
            <a:ahLst/>
            <a:cxnLst/>
            <a:rect l="l" t="t" r="r" b="b"/>
            <a:pathLst>
              <a:path w="1768475" h="266065">
                <a:moveTo>
                  <a:pt x="0" y="265991"/>
                </a:moveTo>
                <a:lnTo>
                  <a:pt x="1768383" y="265991"/>
                </a:lnTo>
                <a:lnTo>
                  <a:pt x="1768383" y="0"/>
                </a:lnTo>
                <a:lnTo>
                  <a:pt x="0" y="0"/>
                </a:lnTo>
                <a:lnTo>
                  <a:pt x="0" y="26599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70802" y="6315345"/>
            <a:ext cx="1768475" cy="266065"/>
          </a:xfrm>
          <a:custGeom>
            <a:avLst/>
            <a:gdLst/>
            <a:ahLst/>
            <a:cxnLst/>
            <a:rect l="l" t="t" r="r" b="b"/>
            <a:pathLst>
              <a:path w="1768475" h="266065">
                <a:moveTo>
                  <a:pt x="0" y="0"/>
                </a:moveTo>
                <a:lnTo>
                  <a:pt x="1768383" y="0"/>
                </a:lnTo>
                <a:lnTo>
                  <a:pt x="1768383" y="265991"/>
                </a:lnTo>
                <a:lnTo>
                  <a:pt x="0" y="26599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31999" y="6534770"/>
            <a:ext cx="1418590" cy="266065"/>
          </a:xfrm>
          <a:custGeom>
            <a:avLst/>
            <a:gdLst/>
            <a:ahLst/>
            <a:cxnLst/>
            <a:rect l="l" t="t" r="r" b="b"/>
            <a:pathLst>
              <a:path w="1418590" h="266065">
                <a:moveTo>
                  <a:pt x="213924" y="0"/>
                </a:moveTo>
                <a:lnTo>
                  <a:pt x="0" y="258630"/>
                </a:lnTo>
                <a:lnTo>
                  <a:pt x="1293829" y="265990"/>
                </a:lnTo>
                <a:lnTo>
                  <a:pt x="1418499" y="1773"/>
                </a:lnTo>
                <a:lnTo>
                  <a:pt x="21392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31999" y="6534770"/>
            <a:ext cx="1418590" cy="266065"/>
          </a:xfrm>
          <a:custGeom>
            <a:avLst/>
            <a:gdLst/>
            <a:ahLst/>
            <a:cxnLst/>
            <a:rect l="l" t="t" r="r" b="b"/>
            <a:pathLst>
              <a:path w="1418590" h="266065">
                <a:moveTo>
                  <a:pt x="0" y="258631"/>
                </a:moveTo>
                <a:lnTo>
                  <a:pt x="213924" y="0"/>
                </a:lnTo>
                <a:lnTo>
                  <a:pt x="1418499" y="1773"/>
                </a:lnTo>
                <a:lnTo>
                  <a:pt x="1293829" y="265991"/>
                </a:lnTo>
                <a:lnTo>
                  <a:pt x="0" y="2586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765292" y="6497176"/>
            <a:ext cx="257755" cy="416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833353" y="6533824"/>
            <a:ext cx="121920" cy="280035"/>
          </a:xfrm>
          <a:custGeom>
            <a:avLst/>
            <a:gdLst/>
            <a:ahLst/>
            <a:cxnLst/>
            <a:rect l="l" t="t" r="r" b="b"/>
            <a:pathLst>
              <a:path w="121920" h="280034">
                <a:moveTo>
                  <a:pt x="121461" y="0"/>
                </a:moveTo>
                <a:lnTo>
                  <a:pt x="0" y="251898"/>
                </a:lnTo>
                <a:lnTo>
                  <a:pt x="242" y="279950"/>
                </a:lnTo>
                <a:lnTo>
                  <a:pt x="121633" y="88511"/>
                </a:lnTo>
                <a:lnTo>
                  <a:pt x="12146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833353" y="6533824"/>
            <a:ext cx="121920" cy="280035"/>
          </a:xfrm>
          <a:custGeom>
            <a:avLst/>
            <a:gdLst/>
            <a:ahLst/>
            <a:cxnLst/>
            <a:rect l="l" t="t" r="r" b="b"/>
            <a:pathLst>
              <a:path w="121920" h="280034">
                <a:moveTo>
                  <a:pt x="121462" y="0"/>
                </a:moveTo>
                <a:lnTo>
                  <a:pt x="121633" y="88510"/>
                </a:lnTo>
                <a:lnTo>
                  <a:pt x="243" y="279950"/>
                </a:lnTo>
                <a:lnTo>
                  <a:pt x="0" y="251898"/>
                </a:lnTo>
                <a:lnTo>
                  <a:pt x="12146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27063" y="6794466"/>
            <a:ext cx="1301115" cy="22225"/>
          </a:xfrm>
          <a:custGeom>
            <a:avLst/>
            <a:gdLst/>
            <a:ahLst/>
            <a:cxnLst/>
            <a:rect l="l" t="t" r="r" b="b"/>
            <a:pathLst>
              <a:path w="1301115" h="22225">
                <a:moveTo>
                  <a:pt x="0" y="22013"/>
                </a:moveTo>
                <a:lnTo>
                  <a:pt x="1301108" y="22013"/>
                </a:lnTo>
                <a:lnTo>
                  <a:pt x="1301108" y="0"/>
                </a:lnTo>
                <a:lnTo>
                  <a:pt x="0" y="0"/>
                </a:lnTo>
                <a:lnTo>
                  <a:pt x="0" y="2201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21827" y="6789231"/>
            <a:ext cx="1311910" cy="33020"/>
          </a:xfrm>
          <a:custGeom>
            <a:avLst/>
            <a:gdLst/>
            <a:ahLst/>
            <a:cxnLst/>
            <a:rect l="l" t="t" r="r" b="b"/>
            <a:pathLst>
              <a:path w="1311909" h="33020">
                <a:moveTo>
                  <a:pt x="0" y="32483"/>
                </a:moveTo>
                <a:lnTo>
                  <a:pt x="1311578" y="32483"/>
                </a:lnTo>
                <a:lnTo>
                  <a:pt x="1311578" y="0"/>
                </a:lnTo>
                <a:lnTo>
                  <a:pt x="0" y="0"/>
                </a:lnTo>
                <a:lnTo>
                  <a:pt x="0" y="32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611743" y="6428678"/>
            <a:ext cx="492759" cy="0"/>
          </a:xfrm>
          <a:custGeom>
            <a:avLst/>
            <a:gdLst/>
            <a:ahLst/>
            <a:cxnLst/>
            <a:rect l="l" t="t" r="r" b="b"/>
            <a:pathLst>
              <a:path w="492759" h="0">
                <a:moveTo>
                  <a:pt x="0" y="0"/>
                </a:moveTo>
                <a:lnTo>
                  <a:pt x="492711" y="0"/>
                </a:lnTo>
              </a:path>
            </a:pathLst>
          </a:custGeom>
          <a:ln w="51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963071" y="5959542"/>
            <a:ext cx="302640" cy="427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031130" y="5996191"/>
            <a:ext cx="167005" cy="291465"/>
          </a:xfrm>
          <a:custGeom>
            <a:avLst/>
            <a:gdLst/>
            <a:ahLst/>
            <a:cxnLst/>
            <a:rect l="l" t="t" r="r" b="b"/>
            <a:pathLst>
              <a:path w="167004" h="291464">
                <a:moveTo>
                  <a:pt x="122240" y="0"/>
                </a:moveTo>
                <a:lnTo>
                  <a:pt x="0" y="254694"/>
                </a:lnTo>
                <a:lnTo>
                  <a:pt x="17456" y="290880"/>
                </a:lnTo>
                <a:lnTo>
                  <a:pt x="166519" y="1342"/>
                </a:lnTo>
                <a:lnTo>
                  <a:pt x="122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31131" y="5996190"/>
            <a:ext cx="167005" cy="291465"/>
          </a:xfrm>
          <a:custGeom>
            <a:avLst/>
            <a:gdLst/>
            <a:ahLst/>
            <a:cxnLst/>
            <a:rect l="l" t="t" r="r" b="b"/>
            <a:pathLst>
              <a:path w="167004" h="291464">
                <a:moveTo>
                  <a:pt x="0" y="254695"/>
                </a:moveTo>
                <a:lnTo>
                  <a:pt x="17455" y="290880"/>
                </a:lnTo>
                <a:lnTo>
                  <a:pt x="166518" y="1342"/>
                </a:lnTo>
                <a:lnTo>
                  <a:pt x="122239" y="0"/>
                </a:lnTo>
                <a:lnTo>
                  <a:pt x="0" y="254695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32736" y="5078066"/>
            <a:ext cx="142875" cy="1151890"/>
          </a:xfrm>
          <a:custGeom>
            <a:avLst/>
            <a:gdLst/>
            <a:ahLst/>
            <a:cxnLst/>
            <a:rect l="l" t="t" r="r" b="b"/>
            <a:pathLst>
              <a:path w="142875" h="1151889">
                <a:moveTo>
                  <a:pt x="142349" y="0"/>
                </a:moveTo>
                <a:lnTo>
                  <a:pt x="3386" y="166979"/>
                </a:lnTo>
                <a:lnTo>
                  <a:pt x="0" y="1151770"/>
                </a:lnTo>
                <a:lnTo>
                  <a:pt x="139674" y="874233"/>
                </a:lnTo>
                <a:lnTo>
                  <a:pt x="14234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32736" y="5078066"/>
            <a:ext cx="142875" cy="1151890"/>
          </a:xfrm>
          <a:custGeom>
            <a:avLst/>
            <a:gdLst/>
            <a:ahLst/>
            <a:cxnLst/>
            <a:rect l="l" t="t" r="r" b="b"/>
            <a:pathLst>
              <a:path w="142875" h="1151889">
                <a:moveTo>
                  <a:pt x="0" y="1151770"/>
                </a:moveTo>
                <a:lnTo>
                  <a:pt x="139674" y="874233"/>
                </a:lnTo>
                <a:lnTo>
                  <a:pt x="142349" y="0"/>
                </a:lnTo>
                <a:lnTo>
                  <a:pt x="3386" y="166979"/>
                </a:lnTo>
                <a:lnTo>
                  <a:pt x="0" y="115177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83584" y="1790521"/>
            <a:ext cx="13759235" cy="2693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81478" y="2167473"/>
            <a:ext cx="12963525" cy="1897380"/>
          </a:xfrm>
          <a:custGeom>
            <a:avLst/>
            <a:gdLst/>
            <a:ahLst/>
            <a:cxnLst/>
            <a:rect l="l" t="t" r="r" b="b"/>
            <a:pathLst>
              <a:path w="12963525" h="189737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639113"/>
                </a:lnTo>
                <a:lnTo>
                  <a:pt x="197" y="1690483"/>
                </a:lnTo>
                <a:lnTo>
                  <a:pt x="1581" y="1731910"/>
                </a:lnTo>
                <a:lnTo>
                  <a:pt x="12649" y="1790618"/>
                </a:lnTo>
                <a:lnTo>
                  <a:pt x="49226" y="1848032"/>
                </a:lnTo>
                <a:lnTo>
                  <a:pt x="106640" y="1884608"/>
                </a:lnTo>
                <a:lnTo>
                  <a:pt x="165348" y="1895678"/>
                </a:lnTo>
                <a:lnTo>
                  <a:pt x="206776" y="1897061"/>
                </a:lnTo>
                <a:lnTo>
                  <a:pt x="258146" y="1897259"/>
                </a:lnTo>
                <a:lnTo>
                  <a:pt x="12705299" y="1897259"/>
                </a:lnTo>
                <a:lnTo>
                  <a:pt x="12756671" y="1897061"/>
                </a:lnTo>
                <a:lnTo>
                  <a:pt x="12798099" y="1895678"/>
                </a:lnTo>
                <a:lnTo>
                  <a:pt x="12856802" y="1884608"/>
                </a:lnTo>
                <a:lnTo>
                  <a:pt x="12914218" y="1848032"/>
                </a:lnTo>
                <a:lnTo>
                  <a:pt x="12950799" y="1790618"/>
                </a:lnTo>
                <a:lnTo>
                  <a:pt x="12961867" y="1731910"/>
                </a:lnTo>
                <a:lnTo>
                  <a:pt x="12963250" y="1690483"/>
                </a:lnTo>
                <a:lnTo>
                  <a:pt x="12963448" y="163911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81478" y="2167473"/>
            <a:ext cx="12963525" cy="1897380"/>
          </a:xfrm>
          <a:custGeom>
            <a:avLst/>
            <a:gdLst/>
            <a:ahLst/>
            <a:cxnLst/>
            <a:rect l="l" t="t" r="r" b="b"/>
            <a:pathLst>
              <a:path w="12963525" h="189737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639113"/>
                </a:lnTo>
                <a:lnTo>
                  <a:pt x="12963250" y="1690483"/>
                </a:lnTo>
                <a:lnTo>
                  <a:pt x="12961867" y="1731910"/>
                </a:lnTo>
                <a:lnTo>
                  <a:pt x="12950799" y="1790618"/>
                </a:lnTo>
                <a:lnTo>
                  <a:pt x="12914218" y="1848032"/>
                </a:lnTo>
                <a:lnTo>
                  <a:pt x="12856802" y="1884608"/>
                </a:lnTo>
                <a:lnTo>
                  <a:pt x="12798099" y="1895678"/>
                </a:lnTo>
                <a:lnTo>
                  <a:pt x="12756671" y="1897061"/>
                </a:lnTo>
                <a:lnTo>
                  <a:pt x="12705299" y="1897259"/>
                </a:lnTo>
                <a:lnTo>
                  <a:pt x="258145" y="1897259"/>
                </a:lnTo>
                <a:lnTo>
                  <a:pt x="206775" y="1897061"/>
                </a:lnTo>
                <a:lnTo>
                  <a:pt x="165348" y="1895678"/>
                </a:lnTo>
                <a:lnTo>
                  <a:pt x="106640" y="1884608"/>
                </a:lnTo>
                <a:lnTo>
                  <a:pt x="49226" y="1848032"/>
                </a:lnTo>
                <a:lnTo>
                  <a:pt x="12650" y="1790618"/>
                </a:lnTo>
                <a:lnTo>
                  <a:pt x="1581" y="1731910"/>
                </a:lnTo>
                <a:lnTo>
                  <a:pt x="197" y="1690483"/>
                </a:lnTo>
                <a:lnTo>
                  <a:pt x="0" y="163911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346994" y="255208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46994" y="3231052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23654" y="2288665"/>
            <a:ext cx="10041255" cy="138366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注意：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本⽹络上的所有</a:t>
            </a:r>
            <a:r>
              <a:rPr dirty="0" sz="3100" spc="75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服务器都会发送回应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客户选⽤收到的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第⼀个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回答来请求</a:t>
            </a:r>
            <a:r>
              <a:rPr dirty="0" sz="3100" spc="65">
                <a:latin typeface="Arial"/>
                <a:cs typeface="Arial"/>
              </a:rPr>
              <a:t>IP</a:t>
            </a:r>
            <a:r>
              <a:rPr dirty="0" sz="3100" spc="80">
                <a:latin typeface="Microsoft JhengHei UI"/>
                <a:cs typeface="Microsoft JhengHei UI"/>
              </a:rPr>
              <a:t>地址。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5873" y="715916"/>
            <a:ext cx="40328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中继代理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34376" y="9306414"/>
            <a:ext cx="2049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5">
                <a:latin typeface="Arial"/>
                <a:cs typeface="Arial"/>
              </a:rPr>
              <a:t>DHCP</a:t>
            </a:r>
            <a:r>
              <a:rPr dirty="0" sz="2600" spc="-110">
                <a:latin typeface="Arial"/>
                <a:cs typeface="Arial"/>
              </a:rPr>
              <a:t> </a:t>
            </a:r>
            <a:r>
              <a:rPr dirty="0" sz="2600" spc="10">
                <a:latin typeface="Arial"/>
                <a:cs typeface="Arial"/>
              </a:rPr>
              <a:t>Server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46534" y="6974261"/>
            <a:ext cx="1433521" cy="2052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88212" y="5138025"/>
            <a:ext cx="1431925" cy="245745"/>
          </a:xfrm>
          <a:custGeom>
            <a:avLst/>
            <a:gdLst/>
            <a:ahLst/>
            <a:cxnLst/>
            <a:rect l="l" t="t" r="r" b="b"/>
            <a:pathLst>
              <a:path w="1431925" h="245745">
                <a:moveTo>
                  <a:pt x="215912" y="0"/>
                </a:moveTo>
                <a:lnTo>
                  <a:pt x="0" y="238556"/>
                </a:lnTo>
                <a:lnTo>
                  <a:pt x="1305856" y="245345"/>
                </a:lnTo>
                <a:lnTo>
                  <a:pt x="1431685" y="1636"/>
                </a:lnTo>
                <a:lnTo>
                  <a:pt x="2159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88212" y="5138025"/>
            <a:ext cx="1431925" cy="245745"/>
          </a:xfrm>
          <a:custGeom>
            <a:avLst/>
            <a:gdLst/>
            <a:ahLst/>
            <a:cxnLst/>
            <a:rect l="l" t="t" r="r" b="b"/>
            <a:pathLst>
              <a:path w="1431925" h="245745">
                <a:moveTo>
                  <a:pt x="0" y="238555"/>
                </a:moveTo>
                <a:lnTo>
                  <a:pt x="215912" y="0"/>
                </a:lnTo>
                <a:lnTo>
                  <a:pt x="1431685" y="1636"/>
                </a:lnTo>
                <a:lnTo>
                  <a:pt x="1305856" y="245344"/>
                </a:lnTo>
                <a:lnTo>
                  <a:pt x="0" y="2385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96838" y="5137882"/>
            <a:ext cx="123189" cy="433705"/>
          </a:xfrm>
          <a:custGeom>
            <a:avLst/>
            <a:gdLst/>
            <a:ahLst/>
            <a:cxnLst/>
            <a:rect l="l" t="t" r="r" b="b"/>
            <a:pathLst>
              <a:path w="123190" h="433704">
                <a:moveTo>
                  <a:pt x="122091" y="0"/>
                </a:moveTo>
                <a:lnTo>
                  <a:pt x="5955" y="227676"/>
                </a:lnTo>
                <a:lnTo>
                  <a:pt x="0" y="433361"/>
                </a:lnTo>
                <a:lnTo>
                  <a:pt x="123059" y="253012"/>
                </a:lnTo>
                <a:lnTo>
                  <a:pt x="12209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96838" y="5137882"/>
            <a:ext cx="123189" cy="433705"/>
          </a:xfrm>
          <a:custGeom>
            <a:avLst/>
            <a:gdLst/>
            <a:ahLst/>
            <a:cxnLst/>
            <a:rect l="l" t="t" r="r" b="b"/>
            <a:pathLst>
              <a:path w="123190" h="433704">
                <a:moveTo>
                  <a:pt x="0" y="433362"/>
                </a:moveTo>
                <a:lnTo>
                  <a:pt x="123058" y="253013"/>
                </a:lnTo>
                <a:lnTo>
                  <a:pt x="122091" y="0"/>
                </a:lnTo>
                <a:lnTo>
                  <a:pt x="5955" y="227677"/>
                </a:lnTo>
                <a:lnTo>
                  <a:pt x="0" y="433362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47435" y="4465944"/>
            <a:ext cx="998855" cy="119380"/>
          </a:xfrm>
          <a:custGeom>
            <a:avLst/>
            <a:gdLst/>
            <a:ahLst/>
            <a:cxnLst/>
            <a:rect l="l" t="t" r="r" b="b"/>
            <a:pathLst>
              <a:path w="998854" h="119379">
                <a:moveTo>
                  <a:pt x="998697" y="0"/>
                </a:moveTo>
                <a:lnTo>
                  <a:pt x="150490" y="2"/>
                </a:lnTo>
                <a:lnTo>
                  <a:pt x="0" y="119312"/>
                </a:lnTo>
                <a:lnTo>
                  <a:pt x="901513" y="119309"/>
                </a:lnTo>
                <a:lnTo>
                  <a:pt x="947453" y="57578"/>
                </a:lnTo>
                <a:lnTo>
                  <a:pt x="99869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47435" y="4465944"/>
            <a:ext cx="998855" cy="119380"/>
          </a:xfrm>
          <a:custGeom>
            <a:avLst/>
            <a:gdLst/>
            <a:ahLst/>
            <a:cxnLst/>
            <a:rect l="l" t="t" r="r" b="b"/>
            <a:pathLst>
              <a:path w="998854" h="119379">
                <a:moveTo>
                  <a:pt x="0" y="119312"/>
                </a:moveTo>
                <a:lnTo>
                  <a:pt x="150490" y="1"/>
                </a:lnTo>
                <a:lnTo>
                  <a:pt x="998696" y="0"/>
                </a:lnTo>
                <a:lnTo>
                  <a:pt x="947453" y="57577"/>
                </a:lnTo>
                <a:lnTo>
                  <a:pt x="901514" y="119309"/>
                </a:lnTo>
                <a:lnTo>
                  <a:pt x="0" y="119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64662" y="5272618"/>
            <a:ext cx="1053885" cy="18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32723" y="5333618"/>
            <a:ext cx="918210" cy="0"/>
          </a:xfrm>
          <a:custGeom>
            <a:avLst/>
            <a:gdLst/>
            <a:ahLst/>
            <a:cxnLst/>
            <a:rect l="l" t="t" r="r" b="b"/>
            <a:pathLst>
              <a:path w="918209" h="0">
                <a:moveTo>
                  <a:pt x="0" y="0"/>
                </a:moveTo>
                <a:lnTo>
                  <a:pt x="917762" y="0"/>
                </a:lnTo>
              </a:path>
            </a:pathLst>
          </a:custGeom>
          <a:ln w="487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32723" y="5309266"/>
            <a:ext cx="918210" cy="48895"/>
          </a:xfrm>
          <a:custGeom>
            <a:avLst/>
            <a:gdLst/>
            <a:ahLst/>
            <a:cxnLst/>
            <a:rect l="l" t="t" r="r" b="b"/>
            <a:pathLst>
              <a:path w="918209" h="48895">
                <a:moveTo>
                  <a:pt x="27708" y="0"/>
                </a:moveTo>
                <a:lnTo>
                  <a:pt x="0" y="47903"/>
                </a:lnTo>
                <a:lnTo>
                  <a:pt x="917763" y="48703"/>
                </a:lnTo>
                <a:lnTo>
                  <a:pt x="905072" y="1242"/>
                </a:lnTo>
                <a:lnTo>
                  <a:pt x="2770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7461" y="462564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686909" y="0"/>
                </a:moveTo>
                <a:lnTo>
                  <a:pt x="81121" y="0"/>
                </a:lnTo>
                <a:lnTo>
                  <a:pt x="64966" y="62"/>
                </a:lnTo>
                <a:lnTo>
                  <a:pt x="23764" y="8773"/>
                </a:lnTo>
                <a:lnTo>
                  <a:pt x="1616" y="41651"/>
                </a:lnTo>
                <a:lnTo>
                  <a:pt x="0" y="65028"/>
                </a:lnTo>
                <a:lnTo>
                  <a:pt x="0" y="571377"/>
                </a:lnTo>
                <a:lnTo>
                  <a:pt x="8712" y="612579"/>
                </a:lnTo>
                <a:lnTo>
                  <a:pt x="41589" y="634727"/>
                </a:lnTo>
                <a:lnTo>
                  <a:pt x="81121" y="636405"/>
                </a:lnTo>
                <a:lnTo>
                  <a:pt x="686909" y="636405"/>
                </a:lnTo>
                <a:lnTo>
                  <a:pt x="726441" y="634727"/>
                </a:lnTo>
                <a:lnTo>
                  <a:pt x="759319" y="612579"/>
                </a:lnTo>
                <a:lnTo>
                  <a:pt x="768031" y="571377"/>
                </a:lnTo>
                <a:lnTo>
                  <a:pt x="768031" y="65028"/>
                </a:lnTo>
                <a:lnTo>
                  <a:pt x="759319" y="23826"/>
                </a:lnTo>
                <a:lnTo>
                  <a:pt x="726441" y="1678"/>
                </a:lnTo>
                <a:lnTo>
                  <a:pt x="716093" y="497"/>
                </a:lnTo>
                <a:lnTo>
                  <a:pt x="703064" y="62"/>
                </a:lnTo>
                <a:lnTo>
                  <a:pt x="68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7398" y="462564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81183" y="0"/>
                </a:moveTo>
                <a:lnTo>
                  <a:pt x="686971" y="0"/>
                </a:lnTo>
                <a:lnTo>
                  <a:pt x="703126" y="62"/>
                </a:lnTo>
                <a:lnTo>
                  <a:pt x="744328" y="8774"/>
                </a:lnTo>
                <a:lnTo>
                  <a:pt x="766476" y="41651"/>
                </a:lnTo>
                <a:lnTo>
                  <a:pt x="768155" y="81183"/>
                </a:lnTo>
                <a:lnTo>
                  <a:pt x="768155" y="555222"/>
                </a:lnTo>
                <a:lnTo>
                  <a:pt x="766476" y="594754"/>
                </a:lnTo>
                <a:lnTo>
                  <a:pt x="744328" y="627631"/>
                </a:lnTo>
                <a:lnTo>
                  <a:pt x="703126" y="636344"/>
                </a:lnTo>
                <a:lnTo>
                  <a:pt x="686971" y="636406"/>
                </a:lnTo>
                <a:lnTo>
                  <a:pt x="81183" y="636406"/>
                </a:lnTo>
                <a:lnTo>
                  <a:pt x="41651" y="634728"/>
                </a:lnTo>
                <a:lnTo>
                  <a:pt x="8774" y="612580"/>
                </a:lnTo>
                <a:lnTo>
                  <a:pt x="62" y="571377"/>
                </a:lnTo>
                <a:lnTo>
                  <a:pt x="0" y="555222"/>
                </a:lnTo>
                <a:lnTo>
                  <a:pt x="0" y="81183"/>
                </a:lnTo>
                <a:lnTo>
                  <a:pt x="1678" y="41651"/>
                </a:lnTo>
                <a:lnTo>
                  <a:pt x="23826" y="8774"/>
                </a:lnTo>
                <a:lnTo>
                  <a:pt x="65028" y="62"/>
                </a:lnTo>
                <a:lnTo>
                  <a:pt x="8118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46778" y="4579921"/>
            <a:ext cx="889635" cy="738505"/>
          </a:xfrm>
          <a:custGeom>
            <a:avLst/>
            <a:gdLst/>
            <a:ahLst/>
            <a:cxnLst/>
            <a:rect l="l" t="t" r="r" b="b"/>
            <a:pathLst>
              <a:path w="889634" h="738504">
                <a:moveTo>
                  <a:pt x="0" y="738480"/>
                </a:moveTo>
                <a:lnTo>
                  <a:pt x="889396" y="738480"/>
                </a:lnTo>
                <a:lnTo>
                  <a:pt x="889396" y="0"/>
                </a:lnTo>
                <a:lnTo>
                  <a:pt x="0" y="0"/>
                </a:lnTo>
                <a:lnTo>
                  <a:pt x="0" y="738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46778" y="4579921"/>
            <a:ext cx="889635" cy="738505"/>
          </a:xfrm>
          <a:custGeom>
            <a:avLst/>
            <a:gdLst/>
            <a:ahLst/>
            <a:cxnLst/>
            <a:rect l="l" t="t" r="r" b="b"/>
            <a:pathLst>
              <a:path w="889634" h="738504">
                <a:moveTo>
                  <a:pt x="0" y="0"/>
                </a:moveTo>
                <a:lnTo>
                  <a:pt x="889396" y="0"/>
                </a:lnTo>
                <a:lnTo>
                  <a:pt x="889396" y="738480"/>
                </a:lnTo>
                <a:lnTo>
                  <a:pt x="0" y="73848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07461" y="462564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686909" y="0"/>
                </a:moveTo>
                <a:lnTo>
                  <a:pt x="81121" y="0"/>
                </a:lnTo>
                <a:lnTo>
                  <a:pt x="64966" y="62"/>
                </a:lnTo>
                <a:lnTo>
                  <a:pt x="23764" y="8773"/>
                </a:lnTo>
                <a:lnTo>
                  <a:pt x="1616" y="41651"/>
                </a:lnTo>
                <a:lnTo>
                  <a:pt x="0" y="65028"/>
                </a:lnTo>
                <a:lnTo>
                  <a:pt x="0" y="571377"/>
                </a:lnTo>
                <a:lnTo>
                  <a:pt x="8712" y="612579"/>
                </a:lnTo>
                <a:lnTo>
                  <a:pt x="41589" y="634727"/>
                </a:lnTo>
                <a:lnTo>
                  <a:pt x="81121" y="636405"/>
                </a:lnTo>
                <a:lnTo>
                  <a:pt x="686909" y="636405"/>
                </a:lnTo>
                <a:lnTo>
                  <a:pt x="726441" y="634727"/>
                </a:lnTo>
                <a:lnTo>
                  <a:pt x="759319" y="612579"/>
                </a:lnTo>
                <a:lnTo>
                  <a:pt x="768031" y="571377"/>
                </a:lnTo>
                <a:lnTo>
                  <a:pt x="768031" y="65028"/>
                </a:lnTo>
                <a:lnTo>
                  <a:pt x="759319" y="23826"/>
                </a:lnTo>
                <a:lnTo>
                  <a:pt x="726441" y="1678"/>
                </a:lnTo>
                <a:lnTo>
                  <a:pt x="716093" y="497"/>
                </a:lnTo>
                <a:lnTo>
                  <a:pt x="703064" y="62"/>
                </a:lnTo>
                <a:lnTo>
                  <a:pt x="68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07398" y="462564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81183" y="0"/>
                </a:moveTo>
                <a:lnTo>
                  <a:pt x="686971" y="0"/>
                </a:lnTo>
                <a:lnTo>
                  <a:pt x="703126" y="62"/>
                </a:lnTo>
                <a:lnTo>
                  <a:pt x="744328" y="8774"/>
                </a:lnTo>
                <a:lnTo>
                  <a:pt x="766476" y="41651"/>
                </a:lnTo>
                <a:lnTo>
                  <a:pt x="768155" y="81183"/>
                </a:lnTo>
                <a:lnTo>
                  <a:pt x="768155" y="555222"/>
                </a:lnTo>
                <a:lnTo>
                  <a:pt x="766476" y="594754"/>
                </a:lnTo>
                <a:lnTo>
                  <a:pt x="744328" y="627631"/>
                </a:lnTo>
                <a:lnTo>
                  <a:pt x="703126" y="636344"/>
                </a:lnTo>
                <a:lnTo>
                  <a:pt x="686971" y="636406"/>
                </a:lnTo>
                <a:lnTo>
                  <a:pt x="81183" y="636406"/>
                </a:lnTo>
                <a:lnTo>
                  <a:pt x="41651" y="634728"/>
                </a:lnTo>
                <a:lnTo>
                  <a:pt x="8774" y="612580"/>
                </a:lnTo>
                <a:lnTo>
                  <a:pt x="62" y="571377"/>
                </a:lnTo>
                <a:lnTo>
                  <a:pt x="0" y="555222"/>
                </a:lnTo>
                <a:lnTo>
                  <a:pt x="0" y="81183"/>
                </a:lnTo>
                <a:lnTo>
                  <a:pt x="1678" y="41651"/>
                </a:lnTo>
                <a:lnTo>
                  <a:pt x="23826" y="8774"/>
                </a:lnTo>
                <a:lnTo>
                  <a:pt x="65028" y="62"/>
                </a:lnTo>
                <a:lnTo>
                  <a:pt x="8118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86368" y="5378018"/>
            <a:ext cx="1307465" cy="196850"/>
          </a:xfrm>
          <a:custGeom>
            <a:avLst/>
            <a:gdLst/>
            <a:ahLst/>
            <a:cxnLst/>
            <a:rect l="l" t="t" r="r" b="b"/>
            <a:pathLst>
              <a:path w="1307465" h="196850">
                <a:moveTo>
                  <a:pt x="0" y="196589"/>
                </a:moveTo>
                <a:lnTo>
                  <a:pt x="1306979" y="196589"/>
                </a:lnTo>
                <a:lnTo>
                  <a:pt x="1306979" y="0"/>
                </a:lnTo>
                <a:lnTo>
                  <a:pt x="0" y="0"/>
                </a:lnTo>
                <a:lnTo>
                  <a:pt x="0" y="19658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86368" y="5378018"/>
            <a:ext cx="1307465" cy="196850"/>
          </a:xfrm>
          <a:custGeom>
            <a:avLst/>
            <a:gdLst/>
            <a:ahLst/>
            <a:cxnLst/>
            <a:rect l="l" t="t" r="r" b="b"/>
            <a:pathLst>
              <a:path w="1307465" h="196850">
                <a:moveTo>
                  <a:pt x="0" y="0"/>
                </a:moveTo>
                <a:lnTo>
                  <a:pt x="1306979" y="0"/>
                </a:lnTo>
                <a:lnTo>
                  <a:pt x="1306979" y="196589"/>
                </a:lnTo>
                <a:lnTo>
                  <a:pt x="0" y="19658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31597" y="5540191"/>
            <a:ext cx="1048385" cy="196850"/>
          </a:xfrm>
          <a:custGeom>
            <a:avLst/>
            <a:gdLst/>
            <a:ahLst/>
            <a:cxnLst/>
            <a:rect l="l" t="t" r="r" b="b"/>
            <a:pathLst>
              <a:path w="1048384" h="196850">
                <a:moveTo>
                  <a:pt x="158107" y="0"/>
                </a:moveTo>
                <a:lnTo>
                  <a:pt x="0" y="191149"/>
                </a:lnTo>
                <a:lnTo>
                  <a:pt x="956244" y="196588"/>
                </a:lnTo>
                <a:lnTo>
                  <a:pt x="1048385" y="1310"/>
                </a:lnTo>
                <a:lnTo>
                  <a:pt x="15810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31597" y="5540190"/>
            <a:ext cx="1048385" cy="196850"/>
          </a:xfrm>
          <a:custGeom>
            <a:avLst/>
            <a:gdLst/>
            <a:ahLst/>
            <a:cxnLst/>
            <a:rect l="l" t="t" r="r" b="b"/>
            <a:pathLst>
              <a:path w="1048384" h="196850">
                <a:moveTo>
                  <a:pt x="0" y="191149"/>
                </a:moveTo>
                <a:lnTo>
                  <a:pt x="158107" y="0"/>
                </a:lnTo>
                <a:lnTo>
                  <a:pt x="1048385" y="1310"/>
                </a:lnTo>
                <a:lnTo>
                  <a:pt x="956244" y="196589"/>
                </a:lnTo>
                <a:lnTo>
                  <a:pt x="0" y="19114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25342" y="5502843"/>
            <a:ext cx="226018" cy="3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8167" y="5534256"/>
            <a:ext cx="100368" cy="217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27949" y="5732127"/>
            <a:ext cx="962025" cy="16510"/>
          </a:xfrm>
          <a:custGeom>
            <a:avLst/>
            <a:gdLst/>
            <a:ahLst/>
            <a:cxnLst/>
            <a:rect l="l" t="t" r="r" b="b"/>
            <a:pathLst>
              <a:path w="962025" h="16510">
                <a:moveTo>
                  <a:pt x="0" y="16269"/>
                </a:moveTo>
                <a:lnTo>
                  <a:pt x="961623" y="16269"/>
                </a:lnTo>
                <a:lnTo>
                  <a:pt x="961623" y="0"/>
                </a:lnTo>
                <a:lnTo>
                  <a:pt x="0" y="0"/>
                </a:lnTo>
                <a:lnTo>
                  <a:pt x="0" y="1626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22714" y="5726891"/>
            <a:ext cx="972185" cy="27305"/>
          </a:xfrm>
          <a:custGeom>
            <a:avLst/>
            <a:gdLst/>
            <a:ahLst/>
            <a:cxnLst/>
            <a:rect l="l" t="t" r="r" b="b"/>
            <a:pathLst>
              <a:path w="972184" h="27304">
                <a:moveTo>
                  <a:pt x="0" y="26740"/>
                </a:moveTo>
                <a:lnTo>
                  <a:pt x="972094" y="26740"/>
                </a:lnTo>
                <a:lnTo>
                  <a:pt x="972094" y="0"/>
                </a:lnTo>
                <a:lnTo>
                  <a:pt x="0" y="0"/>
                </a:lnTo>
                <a:lnTo>
                  <a:pt x="0" y="2674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37354" y="5450335"/>
            <a:ext cx="349250" cy="23495"/>
          </a:xfrm>
          <a:custGeom>
            <a:avLst/>
            <a:gdLst/>
            <a:ahLst/>
            <a:cxnLst/>
            <a:rect l="l" t="t" r="r" b="b"/>
            <a:pathLst>
              <a:path w="349250" h="23495">
                <a:moveTo>
                  <a:pt x="0" y="22890"/>
                </a:moveTo>
                <a:lnTo>
                  <a:pt x="348675" y="22890"/>
                </a:lnTo>
                <a:lnTo>
                  <a:pt x="348675" y="0"/>
                </a:lnTo>
                <a:lnTo>
                  <a:pt x="0" y="0"/>
                </a:lnTo>
                <a:lnTo>
                  <a:pt x="0" y="22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6883" y="5439864"/>
            <a:ext cx="370205" cy="44450"/>
          </a:xfrm>
          <a:custGeom>
            <a:avLst/>
            <a:gdLst/>
            <a:ahLst/>
            <a:cxnLst/>
            <a:rect l="l" t="t" r="r" b="b"/>
            <a:pathLst>
              <a:path w="370204" h="44450">
                <a:moveTo>
                  <a:pt x="0" y="43832"/>
                </a:moveTo>
                <a:lnTo>
                  <a:pt x="369617" y="43832"/>
                </a:lnTo>
                <a:lnTo>
                  <a:pt x="369617" y="0"/>
                </a:lnTo>
                <a:lnTo>
                  <a:pt x="0" y="0"/>
                </a:lnTo>
                <a:lnTo>
                  <a:pt x="0" y="43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71517" y="5105489"/>
            <a:ext cx="259192" cy="3511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34342" y="5136901"/>
            <a:ext cx="133541" cy="225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40763" y="4463569"/>
            <a:ext cx="105410" cy="851535"/>
          </a:xfrm>
          <a:custGeom>
            <a:avLst/>
            <a:gdLst/>
            <a:ahLst/>
            <a:cxnLst/>
            <a:rect l="l" t="t" r="r" b="b"/>
            <a:pathLst>
              <a:path w="105409" h="851535">
                <a:moveTo>
                  <a:pt x="105208" y="0"/>
                </a:moveTo>
                <a:lnTo>
                  <a:pt x="2502" y="123410"/>
                </a:lnTo>
                <a:lnTo>
                  <a:pt x="0" y="851251"/>
                </a:lnTo>
                <a:lnTo>
                  <a:pt x="103230" y="646129"/>
                </a:lnTo>
                <a:lnTo>
                  <a:pt x="10520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40763" y="4463568"/>
            <a:ext cx="105410" cy="851535"/>
          </a:xfrm>
          <a:custGeom>
            <a:avLst/>
            <a:gdLst/>
            <a:ahLst/>
            <a:cxnLst/>
            <a:rect l="l" t="t" r="r" b="b"/>
            <a:pathLst>
              <a:path w="105409" h="851535">
                <a:moveTo>
                  <a:pt x="0" y="851251"/>
                </a:moveTo>
                <a:lnTo>
                  <a:pt x="103230" y="646129"/>
                </a:lnTo>
                <a:lnTo>
                  <a:pt x="105207" y="0"/>
                </a:lnTo>
                <a:lnTo>
                  <a:pt x="2502" y="123411"/>
                </a:lnTo>
                <a:lnTo>
                  <a:pt x="0" y="85125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83584" y="1790521"/>
            <a:ext cx="13759235" cy="19852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1478" y="2167473"/>
            <a:ext cx="12963525" cy="1189990"/>
          </a:xfrm>
          <a:custGeom>
            <a:avLst/>
            <a:gdLst/>
            <a:ahLst/>
            <a:cxnLst/>
            <a:rect l="l" t="t" r="r" b="b"/>
            <a:pathLst>
              <a:path w="12963525" h="118998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931313"/>
                </a:lnTo>
                <a:lnTo>
                  <a:pt x="197" y="982682"/>
                </a:lnTo>
                <a:lnTo>
                  <a:pt x="1581" y="1024110"/>
                </a:lnTo>
                <a:lnTo>
                  <a:pt x="12649" y="1082818"/>
                </a:lnTo>
                <a:lnTo>
                  <a:pt x="49226" y="1140232"/>
                </a:lnTo>
                <a:lnTo>
                  <a:pt x="106640" y="1176808"/>
                </a:lnTo>
                <a:lnTo>
                  <a:pt x="165348" y="1187877"/>
                </a:lnTo>
                <a:lnTo>
                  <a:pt x="206776" y="1189261"/>
                </a:lnTo>
                <a:lnTo>
                  <a:pt x="258146" y="1189459"/>
                </a:lnTo>
                <a:lnTo>
                  <a:pt x="12705299" y="1189459"/>
                </a:lnTo>
                <a:lnTo>
                  <a:pt x="12756671" y="1189261"/>
                </a:lnTo>
                <a:lnTo>
                  <a:pt x="12798099" y="1187877"/>
                </a:lnTo>
                <a:lnTo>
                  <a:pt x="12856802" y="1176808"/>
                </a:lnTo>
                <a:lnTo>
                  <a:pt x="12914218" y="1140232"/>
                </a:lnTo>
                <a:lnTo>
                  <a:pt x="12950799" y="1082818"/>
                </a:lnTo>
                <a:lnTo>
                  <a:pt x="12961867" y="1024110"/>
                </a:lnTo>
                <a:lnTo>
                  <a:pt x="12963250" y="982682"/>
                </a:lnTo>
                <a:lnTo>
                  <a:pt x="12963448" y="93131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81478" y="2167473"/>
            <a:ext cx="12963525" cy="1189990"/>
          </a:xfrm>
          <a:custGeom>
            <a:avLst/>
            <a:gdLst/>
            <a:ahLst/>
            <a:cxnLst/>
            <a:rect l="l" t="t" r="r" b="b"/>
            <a:pathLst>
              <a:path w="12963525" h="118998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931313"/>
                </a:lnTo>
                <a:lnTo>
                  <a:pt x="12963250" y="982683"/>
                </a:lnTo>
                <a:lnTo>
                  <a:pt x="12961867" y="1024110"/>
                </a:lnTo>
                <a:lnTo>
                  <a:pt x="12950799" y="1082818"/>
                </a:lnTo>
                <a:lnTo>
                  <a:pt x="12914218" y="1140232"/>
                </a:lnTo>
                <a:lnTo>
                  <a:pt x="12856802" y="1176808"/>
                </a:lnTo>
                <a:lnTo>
                  <a:pt x="12798099" y="1187877"/>
                </a:lnTo>
                <a:lnTo>
                  <a:pt x="12756671" y="1189261"/>
                </a:lnTo>
                <a:lnTo>
                  <a:pt x="12705299" y="1189459"/>
                </a:lnTo>
                <a:lnTo>
                  <a:pt x="258145" y="1189459"/>
                </a:lnTo>
                <a:lnTo>
                  <a:pt x="206775" y="1189261"/>
                </a:lnTo>
                <a:lnTo>
                  <a:pt x="165348" y="1187877"/>
                </a:lnTo>
                <a:lnTo>
                  <a:pt x="106640" y="1176808"/>
                </a:lnTo>
                <a:lnTo>
                  <a:pt x="49226" y="1140232"/>
                </a:lnTo>
                <a:lnTo>
                  <a:pt x="12650" y="1082818"/>
                </a:lnTo>
                <a:lnTo>
                  <a:pt x="1581" y="1024110"/>
                </a:lnTo>
                <a:lnTo>
                  <a:pt x="197" y="982683"/>
                </a:lnTo>
                <a:lnTo>
                  <a:pt x="0" y="93131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346994" y="255208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23654" y="2490158"/>
            <a:ext cx="849058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80">
                <a:latin typeface="Microsoft JhengHei UI"/>
                <a:cs typeface="Microsoft JhengHei UI"/>
              </a:rPr>
              <a:t>为减少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服务器的数据，可采⽤中继代理。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36354" y="7573846"/>
            <a:ext cx="1431925" cy="245745"/>
          </a:xfrm>
          <a:custGeom>
            <a:avLst/>
            <a:gdLst/>
            <a:ahLst/>
            <a:cxnLst/>
            <a:rect l="l" t="t" r="r" b="b"/>
            <a:pathLst>
              <a:path w="1431925" h="245745">
                <a:moveTo>
                  <a:pt x="215912" y="0"/>
                </a:moveTo>
                <a:lnTo>
                  <a:pt x="0" y="238556"/>
                </a:lnTo>
                <a:lnTo>
                  <a:pt x="1305856" y="245345"/>
                </a:lnTo>
                <a:lnTo>
                  <a:pt x="1431685" y="1636"/>
                </a:lnTo>
                <a:lnTo>
                  <a:pt x="2159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36354" y="7573846"/>
            <a:ext cx="1431925" cy="245745"/>
          </a:xfrm>
          <a:custGeom>
            <a:avLst/>
            <a:gdLst/>
            <a:ahLst/>
            <a:cxnLst/>
            <a:rect l="l" t="t" r="r" b="b"/>
            <a:pathLst>
              <a:path w="1431925" h="245745">
                <a:moveTo>
                  <a:pt x="0" y="238555"/>
                </a:moveTo>
                <a:lnTo>
                  <a:pt x="215912" y="0"/>
                </a:lnTo>
                <a:lnTo>
                  <a:pt x="1431685" y="1636"/>
                </a:lnTo>
                <a:lnTo>
                  <a:pt x="1305856" y="245344"/>
                </a:lnTo>
                <a:lnTo>
                  <a:pt x="0" y="2385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344980" y="7573702"/>
            <a:ext cx="123189" cy="433705"/>
          </a:xfrm>
          <a:custGeom>
            <a:avLst/>
            <a:gdLst/>
            <a:ahLst/>
            <a:cxnLst/>
            <a:rect l="l" t="t" r="r" b="b"/>
            <a:pathLst>
              <a:path w="123190" h="433704">
                <a:moveTo>
                  <a:pt x="122091" y="0"/>
                </a:moveTo>
                <a:lnTo>
                  <a:pt x="5955" y="227676"/>
                </a:lnTo>
                <a:lnTo>
                  <a:pt x="0" y="433361"/>
                </a:lnTo>
                <a:lnTo>
                  <a:pt x="123059" y="253012"/>
                </a:lnTo>
                <a:lnTo>
                  <a:pt x="12209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344980" y="7573702"/>
            <a:ext cx="123189" cy="433705"/>
          </a:xfrm>
          <a:custGeom>
            <a:avLst/>
            <a:gdLst/>
            <a:ahLst/>
            <a:cxnLst/>
            <a:rect l="l" t="t" r="r" b="b"/>
            <a:pathLst>
              <a:path w="123190" h="433704">
                <a:moveTo>
                  <a:pt x="0" y="433362"/>
                </a:moveTo>
                <a:lnTo>
                  <a:pt x="123058" y="253013"/>
                </a:lnTo>
                <a:lnTo>
                  <a:pt x="122091" y="0"/>
                </a:lnTo>
                <a:lnTo>
                  <a:pt x="5955" y="227677"/>
                </a:lnTo>
                <a:lnTo>
                  <a:pt x="0" y="433362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295576" y="6901764"/>
            <a:ext cx="998855" cy="119380"/>
          </a:xfrm>
          <a:custGeom>
            <a:avLst/>
            <a:gdLst/>
            <a:ahLst/>
            <a:cxnLst/>
            <a:rect l="l" t="t" r="r" b="b"/>
            <a:pathLst>
              <a:path w="998854" h="119379">
                <a:moveTo>
                  <a:pt x="998697" y="0"/>
                </a:moveTo>
                <a:lnTo>
                  <a:pt x="150490" y="2"/>
                </a:lnTo>
                <a:lnTo>
                  <a:pt x="0" y="119312"/>
                </a:lnTo>
                <a:lnTo>
                  <a:pt x="901513" y="119309"/>
                </a:lnTo>
                <a:lnTo>
                  <a:pt x="947453" y="57578"/>
                </a:lnTo>
                <a:lnTo>
                  <a:pt x="99869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295576" y="6901764"/>
            <a:ext cx="998855" cy="119380"/>
          </a:xfrm>
          <a:custGeom>
            <a:avLst/>
            <a:gdLst/>
            <a:ahLst/>
            <a:cxnLst/>
            <a:rect l="l" t="t" r="r" b="b"/>
            <a:pathLst>
              <a:path w="998854" h="119379">
                <a:moveTo>
                  <a:pt x="0" y="119312"/>
                </a:moveTo>
                <a:lnTo>
                  <a:pt x="150490" y="1"/>
                </a:lnTo>
                <a:lnTo>
                  <a:pt x="998696" y="0"/>
                </a:lnTo>
                <a:lnTo>
                  <a:pt x="947453" y="57577"/>
                </a:lnTo>
                <a:lnTo>
                  <a:pt x="901514" y="119309"/>
                </a:lnTo>
                <a:lnTo>
                  <a:pt x="0" y="119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12804" y="7708438"/>
            <a:ext cx="1053885" cy="18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280865" y="7769438"/>
            <a:ext cx="918210" cy="0"/>
          </a:xfrm>
          <a:custGeom>
            <a:avLst/>
            <a:gdLst/>
            <a:ahLst/>
            <a:cxnLst/>
            <a:rect l="l" t="t" r="r" b="b"/>
            <a:pathLst>
              <a:path w="918209" h="0">
                <a:moveTo>
                  <a:pt x="0" y="0"/>
                </a:moveTo>
                <a:lnTo>
                  <a:pt x="917762" y="0"/>
                </a:lnTo>
              </a:path>
            </a:pathLst>
          </a:custGeom>
          <a:ln w="487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280865" y="7745086"/>
            <a:ext cx="918210" cy="48895"/>
          </a:xfrm>
          <a:custGeom>
            <a:avLst/>
            <a:gdLst/>
            <a:ahLst/>
            <a:cxnLst/>
            <a:rect l="l" t="t" r="r" b="b"/>
            <a:pathLst>
              <a:path w="918209" h="48895">
                <a:moveTo>
                  <a:pt x="27708" y="0"/>
                </a:moveTo>
                <a:lnTo>
                  <a:pt x="0" y="47903"/>
                </a:lnTo>
                <a:lnTo>
                  <a:pt x="917763" y="48703"/>
                </a:lnTo>
                <a:lnTo>
                  <a:pt x="905072" y="1242"/>
                </a:lnTo>
                <a:lnTo>
                  <a:pt x="2770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55602" y="706146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686909" y="0"/>
                </a:moveTo>
                <a:lnTo>
                  <a:pt x="81121" y="0"/>
                </a:lnTo>
                <a:lnTo>
                  <a:pt x="64966" y="62"/>
                </a:lnTo>
                <a:lnTo>
                  <a:pt x="23764" y="8773"/>
                </a:lnTo>
                <a:lnTo>
                  <a:pt x="1616" y="41651"/>
                </a:lnTo>
                <a:lnTo>
                  <a:pt x="0" y="65027"/>
                </a:lnTo>
                <a:lnTo>
                  <a:pt x="0" y="571377"/>
                </a:lnTo>
                <a:lnTo>
                  <a:pt x="8712" y="612579"/>
                </a:lnTo>
                <a:lnTo>
                  <a:pt x="41589" y="634727"/>
                </a:lnTo>
                <a:lnTo>
                  <a:pt x="81121" y="636405"/>
                </a:lnTo>
                <a:lnTo>
                  <a:pt x="686909" y="636405"/>
                </a:lnTo>
                <a:lnTo>
                  <a:pt x="726441" y="634727"/>
                </a:lnTo>
                <a:lnTo>
                  <a:pt x="759319" y="612579"/>
                </a:lnTo>
                <a:lnTo>
                  <a:pt x="768031" y="571377"/>
                </a:lnTo>
                <a:lnTo>
                  <a:pt x="768031" y="65027"/>
                </a:lnTo>
                <a:lnTo>
                  <a:pt x="759319" y="23826"/>
                </a:lnTo>
                <a:lnTo>
                  <a:pt x="726441" y="1678"/>
                </a:lnTo>
                <a:lnTo>
                  <a:pt x="68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55540" y="706146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81183" y="0"/>
                </a:moveTo>
                <a:lnTo>
                  <a:pt x="686971" y="0"/>
                </a:lnTo>
                <a:lnTo>
                  <a:pt x="703126" y="62"/>
                </a:lnTo>
                <a:lnTo>
                  <a:pt x="744328" y="8774"/>
                </a:lnTo>
                <a:lnTo>
                  <a:pt x="766476" y="41651"/>
                </a:lnTo>
                <a:lnTo>
                  <a:pt x="768155" y="81183"/>
                </a:lnTo>
                <a:lnTo>
                  <a:pt x="768155" y="555222"/>
                </a:lnTo>
                <a:lnTo>
                  <a:pt x="766476" y="594754"/>
                </a:lnTo>
                <a:lnTo>
                  <a:pt x="744328" y="627631"/>
                </a:lnTo>
                <a:lnTo>
                  <a:pt x="703126" y="636344"/>
                </a:lnTo>
                <a:lnTo>
                  <a:pt x="686971" y="636406"/>
                </a:lnTo>
                <a:lnTo>
                  <a:pt x="81183" y="636406"/>
                </a:lnTo>
                <a:lnTo>
                  <a:pt x="41651" y="634728"/>
                </a:lnTo>
                <a:lnTo>
                  <a:pt x="8774" y="612580"/>
                </a:lnTo>
                <a:lnTo>
                  <a:pt x="62" y="571377"/>
                </a:lnTo>
                <a:lnTo>
                  <a:pt x="0" y="555222"/>
                </a:lnTo>
                <a:lnTo>
                  <a:pt x="0" y="81183"/>
                </a:lnTo>
                <a:lnTo>
                  <a:pt x="1678" y="41651"/>
                </a:lnTo>
                <a:lnTo>
                  <a:pt x="23826" y="8774"/>
                </a:lnTo>
                <a:lnTo>
                  <a:pt x="65028" y="62"/>
                </a:lnTo>
                <a:lnTo>
                  <a:pt x="8118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94920" y="7015741"/>
            <a:ext cx="889635" cy="738505"/>
          </a:xfrm>
          <a:custGeom>
            <a:avLst/>
            <a:gdLst/>
            <a:ahLst/>
            <a:cxnLst/>
            <a:rect l="l" t="t" r="r" b="b"/>
            <a:pathLst>
              <a:path w="889634" h="738504">
                <a:moveTo>
                  <a:pt x="0" y="738480"/>
                </a:moveTo>
                <a:lnTo>
                  <a:pt x="889396" y="738480"/>
                </a:lnTo>
                <a:lnTo>
                  <a:pt x="889396" y="0"/>
                </a:lnTo>
                <a:lnTo>
                  <a:pt x="0" y="0"/>
                </a:lnTo>
                <a:lnTo>
                  <a:pt x="0" y="738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94920" y="7015741"/>
            <a:ext cx="889635" cy="738505"/>
          </a:xfrm>
          <a:custGeom>
            <a:avLst/>
            <a:gdLst/>
            <a:ahLst/>
            <a:cxnLst/>
            <a:rect l="l" t="t" r="r" b="b"/>
            <a:pathLst>
              <a:path w="889634" h="738504">
                <a:moveTo>
                  <a:pt x="0" y="0"/>
                </a:moveTo>
                <a:lnTo>
                  <a:pt x="889396" y="0"/>
                </a:lnTo>
                <a:lnTo>
                  <a:pt x="889396" y="738480"/>
                </a:lnTo>
                <a:lnTo>
                  <a:pt x="0" y="73848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55602" y="706146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686909" y="0"/>
                </a:moveTo>
                <a:lnTo>
                  <a:pt x="81121" y="0"/>
                </a:lnTo>
                <a:lnTo>
                  <a:pt x="64966" y="62"/>
                </a:lnTo>
                <a:lnTo>
                  <a:pt x="23764" y="8773"/>
                </a:lnTo>
                <a:lnTo>
                  <a:pt x="1616" y="41651"/>
                </a:lnTo>
                <a:lnTo>
                  <a:pt x="0" y="65027"/>
                </a:lnTo>
                <a:lnTo>
                  <a:pt x="0" y="571377"/>
                </a:lnTo>
                <a:lnTo>
                  <a:pt x="8712" y="612579"/>
                </a:lnTo>
                <a:lnTo>
                  <a:pt x="41589" y="634727"/>
                </a:lnTo>
                <a:lnTo>
                  <a:pt x="81121" y="636405"/>
                </a:lnTo>
                <a:lnTo>
                  <a:pt x="686909" y="636405"/>
                </a:lnTo>
                <a:lnTo>
                  <a:pt x="726441" y="634727"/>
                </a:lnTo>
                <a:lnTo>
                  <a:pt x="759319" y="612579"/>
                </a:lnTo>
                <a:lnTo>
                  <a:pt x="768031" y="571377"/>
                </a:lnTo>
                <a:lnTo>
                  <a:pt x="768031" y="65027"/>
                </a:lnTo>
                <a:lnTo>
                  <a:pt x="759319" y="23826"/>
                </a:lnTo>
                <a:lnTo>
                  <a:pt x="726441" y="1678"/>
                </a:lnTo>
                <a:lnTo>
                  <a:pt x="68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355540" y="7061468"/>
            <a:ext cx="768350" cy="636905"/>
          </a:xfrm>
          <a:custGeom>
            <a:avLst/>
            <a:gdLst/>
            <a:ahLst/>
            <a:cxnLst/>
            <a:rect l="l" t="t" r="r" b="b"/>
            <a:pathLst>
              <a:path w="768350" h="636904">
                <a:moveTo>
                  <a:pt x="81183" y="0"/>
                </a:moveTo>
                <a:lnTo>
                  <a:pt x="686971" y="0"/>
                </a:lnTo>
                <a:lnTo>
                  <a:pt x="703126" y="62"/>
                </a:lnTo>
                <a:lnTo>
                  <a:pt x="744328" y="8774"/>
                </a:lnTo>
                <a:lnTo>
                  <a:pt x="766476" y="41651"/>
                </a:lnTo>
                <a:lnTo>
                  <a:pt x="768155" y="81183"/>
                </a:lnTo>
                <a:lnTo>
                  <a:pt x="768155" y="555222"/>
                </a:lnTo>
                <a:lnTo>
                  <a:pt x="766476" y="594754"/>
                </a:lnTo>
                <a:lnTo>
                  <a:pt x="744328" y="627631"/>
                </a:lnTo>
                <a:lnTo>
                  <a:pt x="703126" y="636344"/>
                </a:lnTo>
                <a:lnTo>
                  <a:pt x="686971" y="636406"/>
                </a:lnTo>
                <a:lnTo>
                  <a:pt x="81183" y="636406"/>
                </a:lnTo>
                <a:lnTo>
                  <a:pt x="41651" y="634728"/>
                </a:lnTo>
                <a:lnTo>
                  <a:pt x="8774" y="612580"/>
                </a:lnTo>
                <a:lnTo>
                  <a:pt x="62" y="571377"/>
                </a:lnTo>
                <a:lnTo>
                  <a:pt x="0" y="555222"/>
                </a:lnTo>
                <a:lnTo>
                  <a:pt x="0" y="81183"/>
                </a:lnTo>
                <a:lnTo>
                  <a:pt x="1678" y="41651"/>
                </a:lnTo>
                <a:lnTo>
                  <a:pt x="23826" y="8774"/>
                </a:lnTo>
                <a:lnTo>
                  <a:pt x="65028" y="62"/>
                </a:lnTo>
                <a:lnTo>
                  <a:pt x="8118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34510" y="7813838"/>
            <a:ext cx="1307465" cy="196850"/>
          </a:xfrm>
          <a:custGeom>
            <a:avLst/>
            <a:gdLst/>
            <a:ahLst/>
            <a:cxnLst/>
            <a:rect l="l" t="t" r="r" b="b"/>
            <a:pathLst>
              <a:path w="1307465" h="196850">
                <a:moveTo>
                  <a:pt x="0" y="196589"/>
                </a:moveTo>
                <a:lnTo>
                  <a:pt x="1306979" y="196589"/>
                </a:lnTo>
                <a:lnTo>
                  <a:pt x="1306979" y="0"/>
                </a:lnTo>
                <a:lnTo>
                  <a:pt x="0" y="0"/>
                </a:lnTo>
                <a:lnTo>
                  <a:pt x="0" y="19658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34510" y="7813838"/>
            <a:ext cx="1307465" cy="196850"/>
          </a:xfrm>
          <a:custGeom>
            <a:avLst/>
            <a:gdLst/>
            <a:ahLst/>
            <a:cxnLst/>
            <a:rect l="l" t="t" r="r" b="b"/>
            <a:pathLst>
              <a:path w="1307465" h="196850">
                <a:moveTo>
                  <a:pt x="0" y="0"/>
                </a:moveTo>
                <a:lnTo>
                  <a:pt x="1306979" y="0"/>
                </a:lnTo>
                <a:lnTo>
                  <a:pt x="1306979" y="196589"/>
                </a:lnTo>
                <a:lnTo>
                  <a:pt x="0" y="19658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79739" y="7976011"/>
            <a:ext cx="1048385" cy="196850"/>
          </a:xfrm>
          <a:custGeom>
            <a:avLst/>
            <a:gdLst/>
            <a:ahLst/>
            <a:cxnLst/>
            <a:rect l="l" t="t" r="r" b="b"/>
            <a:pathLst>
              <a:path w="1048384" h="196850">
                <a:moveTo>
                  <a:pt x="158107" y="0"/>
                </a:moveTo>
                <a:lnTo>
                  <a:pt x="0" y="191149"/>
                </a:lnTo>
                <a:lnTo>
                  <a:pt x="956244" y="196588"/>
                </a:lnTo>
                <a:lnTo>
                  <a:pt x="1048385" y="1310"/>
                </a:lnTo>
                <a:lnTo>
                  <a:pt x="15810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079739" y="7976010"/>
            <a:ext cx="1048385" cy="196850"/>
          </a:xfrm>
          <a:custGeom>
            <a:avLst/>
            <a:gdLst/>
            <a:ahLst/>
            <a:cxnLst/>
            <a:rect l="l" t="t" r="r" b="b"/>
            <a:pathLst>
              <a:path w="1048384" h="196850">
                <a:moveTo>
                  <a:pt x="0" y="191149"/>
                </a:moveTo>
                <a:lnTo>
                  <a:pt x="158107" y="0"/>
                </a:lnTo>
                <a:lnTo>
                  <a:pt x="1048385" y="1310"/>
                </a:lnTo>
                <a:lnTo>
                  <a:pt x="956244" y="196589"/>
                </a:lnTo>
                <a:lnTo>
                  <a:pt x="0" y="19114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973484" y="7938663"/>
            <a:ext cx="226018" cy="343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036308" y="7970077"/>
            <a:ext cx="100368" cy="2173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76091" y="8167947"/>
            <a:ext cx="962025" cy="16510"/>
          </a:xfrm>
          <a:custGeom>
            <a:avLst/>
            <a:gdLst/>
            <a:ahLst/>
            <a:cxnLst/>
            <a:rect l="l" t="t" r="r" b="b"/>
            <a:pathLst>
              <a:path w="962025" h="16509">
                <a:moveTo>
                  <a:pt x="0" y="16269"/>
                </a:moveTo>
                <a:lnTo>
                  <a:pt x="961623" y="16269"/>
                </a:lnTo>
                <a:lnTo>
                  <a:pt x="961623" y="0"/>
                </a:lnTo>
                <a:lnTo>
                  <a:pt x="0" y="0"/>
                </a:lnTo>
                <a:lnTo>
                  <a:pt x="0" y="1626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70856" y="8162711"/>
            <a:ext cx="972185" cy="27305"/>
          </a:xfrm>
          <a:custGeom>
            <a:avLst/>
            <a:gdLst/>
            <a:ahLst/>
            <a:cxnLst/>
            <a:rect l="l" t="t" r="r" b="b"/>
            <a:pathLst>
              <a:path w="972184" h="27304">
                <a:moveTo>
                  <a:pt x="0" y="26740"/>
                </a:moveTo>
                <a:lnTo>
                  <a:pt x="972094" y="26740"/>
                </a:lnTo>
                <a:lnTo>
                  <a:pt x="972094" y="0"/>
                </a:lnTo>
                <a:lnTo>
                  <a:pt x="0" y="0"/>
                </a:lnTo>
                <a:lnTo>
                  <a:pt x="0" y="2674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85495" y="7886155"/>
            <a:ext cx="349250" cy="23495"/>
          </a:xfrm>
          <a:custGeom>
            <a:avLst/>
            <a:gdLst/>
            <a:ahLst/>
            <a:cxnLst/>
            <a:rect l="l" t="t" r="r" b="b"/>
            <a:pathLst>
              <a:path w="349250" h="23495">
                <a:moveTo>
                  <a:pt x="0" y="22890"/>
                </a:moveTo>
                <a:lnTo>
                  <a:pt x="348675" y="22890"/>
                </a:lnTo>
                <a:lnTo>
                  <a:pt x="348675" y="0"/>
                </a:lnTo>
                <a:lnTo>
                  <a:pt x="0" y="0"/>
                </a:lnTo>
                <a:lnTo>
                  <a:pt x="0" y="22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875024" y="7875685"/>
            <a:ext cx="370205" cy="44450"/>
          </a:xfrm>
          <a:custGeom>
            <a:avLst/>
            <a:gdLst/>
            <a:ahLst/>
            <a:cxnLst/>
            <a:rect l="l" t="t" r="r" b="b"/>
            <a:pathLst>
              <a:path w="370204" h="44450">
                <a:moveTo>
                  <a:pt x="0" y="43832"/>
                </a:moveTo>
                <a:lnTo>
                  <a:pt x="369617" y="43832"/>
                </a:lnTo>
                <a:lnTo>
                  <a:pt x="369617" y="0"/>
                </a:lnTo>
                <a:lnTo>
                  <a:pt x="0" y="0"/>
                </a:lnTo>
                <a:lnTo>
                  <a:pt x="0" y="43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119658" y="7541309"/>
            <a:ext cx="259192" cy="3511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182483" y="7572722"/>
            <a:ext cx="133541" cy="2254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188905" y="6899388"/>
            <a:ext cx="105410" cy="851535"/>
          </a:xfrm>
          <a:custGeom>
            <a:avLst/>
            <a:gdLst/>
            <a:ahLst/>
            <a:cxnLst/>
            <a:rect l="l" t="t" r="r" b="b"/>
            <a:pathLst>
              <a:path w="105409" h="851534">
                <a:moveTo>
                  <a:pt x="105208" y="0"/>
                </a:moveTo>
                <a:lnTo>
                  <a:pt x="2502" y="123410"/>
                </a:lnTo>
                <a:lnTo>
                  <a:pt x="0" y="851251"/>
                </a:lnTo>
                <a:lnTo>
                  <a:pt x="103230" y="646129"/>
                </a:lnTo>
                <a:lnTo>
                  <a:pt x="10520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188905" y="6899388"/>
            <a:ext cx="105410" cy="851535"/>
          </a:xfrm>
          <a:custGeom>
            <a:avLst/>
            <a:gdLst/>
            <a:ahLst/>
            <a:cxnLst/>
            <a:rect l="l" t="t" r="r" b="b"/>
            <a:pathLst>
              <a:path w="105409" h="851534">
                <a:moveTo>
                  <a:pt x="0" y="851251"/>
                </a:moveTo>
                <a:lnTo>
                  <a:pt x="103230" y="646129"/>
                </a:lnTo>
                <a:lnTo>
                  <a:pt x="105207" y="0"/>
                </a:lnTo>
                <a:lnTo>
                  <a:pt x="2502" y="123411"/>
                </a:lnTo>
                <a:lnTo>
                  <a:pt x="0" y="85125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02056" y="6323892"/>
            <a:ext cx="5365750" cy="0"/>
          </a:xfrm>
          <a:custGeom>
            <a:avLst/>
            <a:gdLst/>
            <a:ahLst/>
            <a:cxnLst/>
            <a:rect l="l" t="t" r="r" b="b"/>
            <a:pathLst>
              <a:path w="5365750" h="0">
                <a:moveTo>
                  <a:pt x="0" y="0"/>
                </a:moveTo>
                <a:lnTo>
                  <a:pt x="5365388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849621" y="8799328"/>
            <a:ext cx="7087234" cy="0"/>
          </a:xfrm>
          <a:custGeom>
            <a:avLst/>
            <a:gdLst/>
            <a:ahLst/>
            <a:cxnLst/>
            <a:rect l="l" t="t" r="r" b="b"/>
            <a:pathLst>
              <a:path w="7087234" h="0">
                <a:moveTo>
                  <a:pt x="0" y="0"/>
                </a:moveTo>
                <a:lnTo>
                  <a:pt x="7086764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03133" y="5753777"/>
            <a:ext cx="0" cy="560070"/>
          </a:xfrm>
          <a:custGeom>
            <a:avLst/>
            <a:gdLst/>
            <a:ahLst/>
            <a:cxnLst/>
            <a:rect l="l" t="t" r="r" b="b"/>
            <a:pathLst>
              <a:path w="0" h="560070">
                <a:moveTo>
                  <a:pt x="0" y="55964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876862" y="6332598"/>
            <a:ext cx="0" cy="786130"/>
          </a:xfrm>
          <a:custGeom>
            <a:avLst/>
            <a:gdLst/>
            <a:ahLst/>
            <a:cxnLst/>
            <a:rect l="l" t="t" r="r" b="b"/>
            <a:pathLst>
              <a:path w="0" h="786129">
                <a:moveTo>
                  <a:pt x="0" y="785842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51275" y="6332598"/>
            <a:ext cx="0" cy="558800"/>
          </a:xfrm>
          <a:custGeom>
            <a:avLst/>
            <a:gdLst/>
            <a:ahLst/>
            <a:cxnLst/>
            <a:rect l="l" t="t" r="r" b="b"/>
            <a:pathLst>
              <a:path w="0" h="558800">
                <a:moveTo>
                  <a:pt x="0" y="55860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876862" y="8026899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20">
                <a:moveTo>
                  <a:pt x="0" y="75672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622370" y="7864557"/>
            <a:ext cx="2677795" cy="1125855"/>
          </a:xfrm>
          <a:custGeom>
            <a:avLst/>
            <a:gdLst/>
            <a:ahLst/>
            <a:cxnLst/>
            <a:rect l="l" t="t" r="r" b="b"/>
            <a:pathLst>
              <a:path w="2677794" h="1125854">
                <a:moveTo>
                  <a:pt x="514371" y="362276"/>
                </a:moveTo>
                <a:lnTo>
                  <a:pt x="458316" y="364516"/>
                </a:lnTo>
                <a:lnTo>
                  <a:pt x="404012" y="371081"/>
                </a:lnTo>
                <a:lnTo>
                  <a:pt x="351772" y="381737"/>
                </a:lnTo>
                <a:lnTo>
                  <a:pt x="301909" y="396251"/>
                </a:lnTo>
                <a:lnTo>
                  <a:pt x="254737" y="414392"/>
                </a:lnTo>
                <a:lnTo>
                  <a:pt x="210569" y="435925"/>
                </a:lnTo>
                <a:lnTo>
                  <a:pt x="169720" y="460617"/>
                </a:lnTo>
                <a:lnTo>
                  <a:pt x="132502" y="488237"/>
                </a:lnTo>
                <a:lnTo>
                  <a:pt x="99230" y="518550"/>
                </a:lnTo>
                <a:lnTo>
                  <a:pt x="70216" y="551325"/>
                </a:lnTo>
                <a:lnTo>
                  <a:pt x="45774" y="586327"/>
                </a:lnTo>
                <a:lnTo>
                  <a:pt x="26218" y="623325"/>
                </a:lnTo>
                <a:lnTo>
                  <a:pt x="11861" y="662084"/>
                </a:lnTo>
                <a:lnTo>
                  <a:pt x="3017" y="702373"/>
                </a:lnTo>
                <a:lnTo>
                  <a:pt x="0" y="743958"/>
                </a:lnTo>
                <a:lnTo>
                  <a:pt x="3017" y="785541"/>
                </a:lnTo>
                <a:lnTo>
                  <a:pt x="11861" y="825825"/>
                </a:lnTo>
                <a:lnTo>
                  <a:pt x="26218" y="864576"/>
                </a:lnTo>
                <a:lnTo>
                  <a:pt x="45774" y="901563"/>
                </a:lnTo>
                <a:lnTo>
                  <a:pt x="70216" y="936553"/>
                </a:lnTo>
                <a:lnTo>
                  <a:pt x="99230" y="969314"/>
                </a:lnTo>
                <a:lnTo>
                  <a:pt x="132502" y="999613"/>
                </a:lnTo>
                <a:lnTo>
                  <a:pt x="169720" y="1027219"/>
                </a:lnTo>
                <a:lnTo>
                  <a:pt x="210569" y="1051897"/>
                </a:lnTo>
                <a:lnTo>
                  <a:pt x="254737" y="1073417"/>
                </a:lnTo>
                <a:lnTo>
                  <a:pt x="301909" y="1091545"/>
                </a:lnTo>
                <a:lnTo>
                  <a:pt x="351772" y="1106049"/>
                </a:lnTo>
                <a:lnTo>
                  <a:pt x="404012" y="1116697"/>
                </a:lnTo>
                <a:lnTo>
                  <a:pt x="458316" y="1123256"/>
                </a:lnTo>
                <a:lnTo>
                  <a:pt x="514371" y="1125494"/>
                </a:lnTo>
                <a:lnTo>
                  <a:pt x="519732" y="1125494"/>
                </a:lnTo>
                <a:lnTo>
                  <a:pt x="530475" y="1125202"/>
                </a:lnTo>
                <a:lnTo>
                  <a:pt x="2254997" y="1125202"/>
                </a:lnTo>
                <a:lnTo>
                  <a:pt x="2302450" y="1123017"/>
                </a:lnTo>
                <a:lnTo>
                  <a:pt x="2354250" y="1115783"/>
                </a:lnTo>
                <a:lnTo>
                  <a:pt x="2403653" y="1104090"/>
                </a:lnTo>
                <a:lnTo>
                  <a:pt x="2450256" y="1088237"/>
                </a:lnTo>
                <a:lnTo>
                  <a:pt x="2493659" y="1068520"/>
                </a:lnTo>
                <a:lnTo>
                  <a:pt x="2533460" y="1045238"/>
                </a:lnTo>
                <a:lnTo>
                  <a:pt x="2569257" y="1018687"/>
                </a:lnTo>
                <a:lnTo>
                  <a:pt x="2600648" y="989166"/>
                </a:lnTo>
                <a:lnTo>
                  <a:pt x="2627232" y="956973"/>
                </a:lnTo>
                <a:lnTo>
                  <a:pt x="2648608" y="922404"/>
                </a:lnTo>
                <a:lnTo>
                  <a:pt x="2664373" y="885758"/>
                </a:lnTo>
                <a:lnTo>
                  <a:pt x="2674127" y="847333"/>
                </a:lnTo>
                <a:lnTo>
                  <a:pt x="2677468" y="807425"/>
                </a:lnTo>
                <a:lnTo>
                  <a:pt x="2674127" y="767515"/>
                </a:lnTo>
                <a:lnTo>
                  <a:pt x="2664373" y="729083"/>
                </a:lnTo>
                <a:lnTo>
                  <a:pt x="2648608" y="692427"/>
                </a:lnTo>
                <a:lnTo>
                  <a:pt x="2627232" y="657845"/>
                </a:lnTo>
                <a:lnTo>
                  <a:pt x="2600648" y="625636"/>
                </a:lnTo>
                <a:lnTo>
                  <a:pt x="2569257" y="596099"/>
                </a:lnTo>
                <a:lnTo>
                  <a:pt x="2533460" y="569532"/>
                </a:lnTo>
                <a:lnTo>
                  <a:pt x="2493659" y="546233"/>
                </a:lnTo>
                <a:lnTo>
                  <a:pt x="2450256" y="526501"/>
                </a:lnTo>
                <a:lnTo>
                  <a:pt x="2425580" y="518100"/>
                </a:lnTo>
                <a:lnTo>
                  <a:pt x="2070230" y="518100"/>
                </a:lnTo>
                <a:lnTo>
                  <a:pt x="2063853" y="477120"/>
                </a:lnTo>
                <a:lnTo>
                  <a:pt x="2053596" y="437088"/>
                </a:lnTo>
                <a:lnTo>
                  <a:pt x="2039604" y="398112"/>
                </a:lnTo>
                <a:lnTo>
                  <a:pt x="2025586" y="367966"/>
                </a:lnTo>
                <a:lnTo>
                  <a:pt x="602222" y="367966"/>
                </a:lnTo>
                <a:lnTo>
                  <a:pt x="580660" y="365539"/>
                </a:lnTo>
                <a:lnTo>
                  <a:pt x="558819" y="363754"/>
                </a:lnTo>
                <a:lnTo>
                  <a:pt x="536716" y="362653"/>
                </a:lnTo>
                <a:lnTo>
                  <a:pt x="514371" y="362276"/>
                </a:lnTo>
                <a:close/>
              </a:path>
              <a:path w="2677794" h="1125854">
                <a:moveTo>
                  <a:pt x="2254997" y="1125202"/>
                </a:moveTo>
                <a:lnTo>
                  <a:pt x="530475" y="1125202"/>
                </a:lnTo>
                <a:lnTo>
                  <a:pt x="1308410" y="1125372"/>
                </a:lnTo>
                <a:lnTo>
                  <a:pt x="1311321" y="1125494"/>
                </a:lnTo>
                <a:lnTo>
                  <a:pt x="1317153" y="1125494"/>
                </a:lnTo>
                <a:lnTo>
                  <a:pt x="1319949" y="1125372"/>
                </a:lnTo>
                <a:lnTo>
                  <a:pt x="2251837" y="1125347"/>
                </a:lnTo>
                <a:lnTo>
                  <a:pt x="2254997" y="1125202"/>
                </a:lnTo>
                <a:close/>
              </a:path>
              <a:path w="2677794" h="1125854">
                <a:moveTo>
                  <a:pt x="2251837" y="1125347"/>
                </a:moveTo>
                <a:lnTo>
                  <a:pt x="1322839" y="1125347"/>
                </a:lnTo>
                <a:lnTo>
                  <a:pt x="2248654" y="1125494"/>
                </a:lnTo>
                <a:lnTo>
                  <a:pt x="2251837" y="1125347"/>
                </a:lnTo>
                <a:close/>
              </a:path>
              <a:path w="2677794" h="1125854">
                <a:moveTo>
                  <a:pt x="2248654" y="489212"/>
                </a:moveTo>
                <a:lnTo>
                  <a:pt x="2201561" y="491130"/>
                </a:lnTo>
                <a:lnTo>
                  <a:pt x="2155943" y="496735"/>
                </a:lnTo>
                <a:lnTo>
                  <a:pt x="2112075" y="505800"/>
                </a:lnTo>
                <a:lnTo>
                  <a:pt x="2070230" y="518100"/>
                </a:lnTo>
                <a:lnTo>
                  <a:pt x="2425580" y="518100"/>
                </a:lnTo>
                <a:lnTo>
                  <a:pt x="2403653" y="510635"/>
                </a:lnTo>
                <a:lnTo>
                  <a:pt x="2354250" y="498932"/>
                </a:lnTo>
                <a:lnTo>
                  <a:pt x="2302450" y="491691"/>
                </a:lnTo>
                <a:lnTo>
                  <a:pt x="2248654" y="489212"/>
                </a:lnTo>
                <a:close/>
              </a:path>
              <a:path w="2677794" h="1125854">
                <a:moveTo>
                  <a:pt x="1314263" y="0"/>
                </a:moveTo>
                <a:lnTo>
                  <a:pt x="1257140" y="1571"/>
                </a:lnTo>
                <a:lnTo>
                  <a:pt x="1201168" y="6210"/>
                </a:lnTo>
                <a:lnTo>
                  <a:pt x="1146497" y="13806"/>
                </a:lnTo>
                <a:lnTo>
                  <a:pt x="1093278" y="24246"/>
                </a:lnTo>
                <a:lnTo>
                  <a:pt x="1041662" y="37419"/>
                </a:lnTo>
                <a:lnTo>
                  <a:pt x="991800" y="53214"/>
                </a:lnTo>
                <a:lnTo>
                  <a:pt x="943842" y="71517"/>
                </a:lnTo>
                <a:lnTo>
                  <a:pt x="897941" y="92218"/>
                </a:lnTo>
                <a:lnTo>
                  <a:pt x="854246" y="115204"/>
                </a:lnTo>
                <a:lnTo>
                  <a:pt x="812908" y="140364"/>
                </a:lnTo>
                <a:lnTo>
                  <a:pt x="774078" y="167587"/>
                </a:lnTo>
                <a:lnTo>
                  <a:pt x="737908" y="196760"/>
                </a:lnTo>
                <a:lnTo>
                  <a:pt x="704547" y="227771"/>
                </a:lnTo>
                <a:lnTo>
                  <a:pt x="674147" y="260509"/>
                </a:lnTo>
                <a:lnTo>
                  <a:pt x="646859" y="294862"/>
                </a:lnTo>
                <a:lnTo>
                  <a:pt x="622834" y="330719"/>
                </a:lnTo>
                <a:lnTo>
                  <a:pt x="602222" y="367966"/>
                </a:lnTo>
                <a:lnTo>
                  <a:pt x="2025586" y="367966"/>
                </a:lnTo>
                <a:lnTo>
                  <a:pt x="2000995" y="323759"/>
                </a:lnTo>
                <a:lnTo>
                  <a:pt x="1976667" y="288597"/>
                </a:lnTo>
                <a:lnTo>
                  <a:pt x="1949184" y="254922"/>
                </a:lnTo>
                <a:lnTo>
                  <a:pt x="1918691" y="222843"/>
                </a:lnTo>
                <a:lnTo>
                  <a:pt x="1885332" y="192465"/>
                </a:lnTo>
                <a:lnTo>
                  <a:pt x="1849253" y="163899"/>
                </a:lnTo>
                <a:lnTo>
                  <a:pt x="1810598" y="137251"/>
                </a:lnTo>
                <a:lnTo>
                  <a:pt x="1769512" y="112629"/>
                </a:lnTo>
                <a:lnTo>
                  <a:pt x="1726140" y="90140"/>
                </a:lnTo>
                <a:lnTo>
                  <a:pt x="1680627" y="69894"/>
                </a:lnTo>
                <a:lnTo>
                  <a:pt x="1633119" y="51998"/>
                </a:lnTo>
                <a:lnTo>
                  <a:pt x="1583759" y="36559"/>
                </a:lnTo>
                <a:lnTo>
                  <a:pt x="1532692" y="23685"/>
                </a:lnTo>
                <a:lnTo>
                  <a:pt x="1480065" y="13484"/>
                </a:lnTo>
                <a:lnTo>
                  <a:pt x="1426021" y="6065"/>
                </a:lnTo>
                <a:lnTo>
                  <a:pt x="1370705" y="1534"/>
                </a:lnTo>
                <a:lnTo>
                  <a:pt x="1314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622370" y="7864557"/>
            <a:ext cx="2677795" cy="1125855"/>
          </a:xfrm>
          <a:custGeom>
            <a:avLst/>
            <a:gdLst/>
            <a:ahLst/>
            <a:cxnLst/>
            <a:rect l="l" t="t" r="r" b="b"/>
            <a:pathLst>
              <a:path w="2677794" h="1125854">
                <a:moveTo>
                  <a:pt x="1314262" y="0"/>
                </a:moveTo>
                <a:lnTo>
                  <a:pt x="1257139" y="1571"/>
                </a:lnTo>
                <a:lnTo>
                  <a:pt x="1201167" y="6210"/>
                </a:lnTo>
                <a:lnTo>
                  <a:pt x="1146496" y="13806"/>
                </a:lnTo>
                <a:lnTo>
                  <a:pt x="1093277" y="24246"/>
                </a:lnTo>
                <a:lnTo>
                  <a:pt x="1041662" y="37420"/>
                </a:lnTo>
                <a:lnTo>
                  <a:pt x="991800" y="53214"/>
                </a:lnTo>
                <a:lnTo>
                  <a:pt x="943843" y="71517"/>
                </a:lnTo>
                <a:lnTo>
                  <a:pt x="897942" y="92218"/>
                </a:lnTo>
                <a:lnTo>
                  <a:pt x="854247" y="115204"/>
                </a:lnTo>
                <a:lnTo>
                  <a:pt x="812909" y="140365"/>
                </a:lnTo>
                <a:lnTo>
                  <a:pt x="774080" y="167587"/>
                </a:lnTo>
                <a:lnTo>
                  <a:pt x="737910" y="196760"/>
                </a:lnTo>
                <a:lnTo>
                  <a:pt x="704549" y="227771"/>
                </a:lnTo>
                <a:lnTo>
                  <a:pt x="674149" y="260509"/>
                </a:lnTo>
                <a:lnTo>
                  <a:pt x="646861" y="294862"/>
                </a:lnTo>
                <a:lnTo>
                  <a:pt x="622835" y="330719"/>
                </a:lnTo>
                <a:lnTo>
                  <a:pt x="602222" y="367967"/>
                </a:lnTo>
                <a:lnTo>
                  <a:pt x="580663" y="365539"/>
                </a:lnTo>
                <a:lnTo>
                  <a:pt x="558822" y="363754"/>
                </a:lnTo>
                <a:lnTo>
                  <a:pt x="536717" y="362653"/>
                </a:lnTo>
                <a:lnTo>
                  <a:pt x="514367" y="362276"/>
                </a:lnTo>
                <a:lnTo>
                  <a:pt x="458313" y="364516"/>
                </a:lnTo>
                <a:lnTo>
                  <a:pt x="404008" y="371081"/>
                </a:lnTo>
                <a:lnTo>
                  <a:pt x="351768" y="381737"/>
                </a:lnTo>
                <a:lnTo>
                  <a:pt x="301906" y="396251"/>
                </a:lnTo>
                <a:lnTo>
                  <a:pt x="254734" y="414392"/>
                </a:lnTo>
                <a:lnTo>
                  <a:pt x="210567" y="435925"/>
                </a:lnTo>
                <a:lnTo>
                  <a:pt x="169718" y="460617"/>
                </a:lnTo>
                <a:lnTo>
                  <a:pt x="132501" y="488237"/>
                </a:lnTo>
                <a:lnTo>
                  <a:pt x="99228" y="518550"/>
                </a:lnTo>
                <a:lnTo>
                  <a:pt x="70215" y="551325"/>
                </a:lnTo>
                <a:lnTo>
                  <a:pt x="45773" y="586327"/>
                </a:lnTo>
                <a:lnTo>
                  <a:pt x="26218" y="623325"/>
                </a:lnTo>
                <a:lnTo>
                  <a:pt x="11861" y="662084"/>
                </a:lnTo>
                <a:lnTo>
                  <a:pt x="3017" y="702373"/>
                </a:lnTo>
                <a:lnTo>
                  <a:pt x="0" y="743958"/>
                </a:lnTo>
                <a:lnTo>
                  <a:pt x="3017" y="785541"/>
                </a:lnTo>
                <a:lnTo>
                  <a:pt x="11861" y="825825"/>
                </a:lnTo>
                <a:lnTo>
                  <a:pt x="26218" y="864576"/>
                </a:lnTo>
                <a:lnTo>
                  <a:pt x="45774" y="901563"/>
                </a:lnTo>
                <a:lnTo>
                  <a:pt x="70216" y="936554"/>
                </a:lnTo>
                <a:lnTo>
                  <a:pt x="99230" y="969314"/>
                </a:lnTo>
                <a:lnTo>
                  <a:pt x="132503" y="999614"/>
                </a:lnTo>
                <a:lnTo>
                  <a:pt x="169721" y="1027219"/>
                </a:lnTo>
                <a:lnTo>
                  <a:pt x="210570" y="1051897"/>
                </a:lnTo>
                <a:lnTo>
                  <a:pt x="254737" y="1073417"/>
                </a:lnTo>
                <a:lnTo>
                  <a:pt x="301909" y="1091545"/>
                </a:lnTo>
                <a:lnTo>
                  <a:pt x="351771" y="1106049"/>
                </a:lnTo>
                <a:lnTo>
                  <a:pt x="404010" y="1116697"/>
                </a:lnTo>
                <a:lnTo>
                  <a:pt x="458314" y="1123256"/>
                </a:lnTo>
                <a:lnTo>
                  <a:pt x="514367" y="1125494"/>
                </a:lnTo>
                <a:lnTo>
                  <a:pt x="519736" y="1125494"/>
                </a:lnTo>
                <a:lnTo>
                  <a:pt x="525152" y="1125323"/>
                </a:lnTo>
                <a:lnTo>
                  <a:pt x="530474" y="1125202"/>
                </a:lnTo>
                <a:lnTo>
                  <a:pt x="1305477" y="1125348"/>
                </a:lnTo>
                <a:lnTo>
                  <a:pt x="1308415" y="1125372"/>
                </a:lnTo>
                <a:lnTo>
                  <a:pt x="1311317" y="1125494"/>
                </a:lnTo>
                <a:lnTo>
                  <a:pt x="1314262" y="1125494"/>
                </a:lnTo>
                <a:lnTo>
                  <a:pt x="1317154" y="1125494"/>
                </a:lnTo>
                <a:lnTo>
                  <a:pt x="1319953" y="1125372"/>
                </a:lnTo>
                <a:lnTo>
                  <a:pt x="1322839" y="1125348"/>
                </a:lnTo>
                <a:lnTo>
                  <a:pt x="2248659" y="1125494"/>
                </a:lnTo>
                <a:lnTo>
                  <a:pt x="2302455" y="1123017"/>
                </a:lnTo>
                <a:lnTo>
                  <a:pt x="2354255" y="1115783"/>
                </a:lnTo>
                <a:lnTo>
                  <a:pt x="2403658" y="1104091"/>
                </a:lnTo>
                <a:lnTo>
                  <a:pt x="2450262" y="1088237"/>
                </a:lnTo>
                <a:lnTo>
                  <a:pt x="2493664" y="1068520"/>
                </a:lnTo>
                <a:lnTo>
                  <a:pt x="2533465" y="1045238"/>
                </a:lnTo>
                <a:lnTo>
                  <a:pt x="2569262" y="1018687"/>
                </a:lnTo>
                <a:lnTo>
                  <a:pt x="2600653" y="989167"/>
                </a:lnTo>
                <a:lnTo>
                  <a:pt x="2627237" y="956973"/>
                </a:lnTo>
                <a:lnTo>
                  <a:pt x="2648613" y="922405"/>
                </a:lnTo>
                <a:lnTo>
                  <a:pt x="2664378" y="885759"/>
                </a:lnTo>
                <a:lnTo>
                  <a:pt x="2674132" y="847333"/>
                </a:lnTo>
                <a:lnTo>
                  <a:pt x="2677472" y="807426"/>
                </a:lnTo>
                <a:lnTo>
                  <a:pt x="2674131" y="767516"/>
                </a:lnTo>
                <a:lnTo>
                  <a:pt x="2664378" y="729084"/>
                </a:lnTo>
                <a:lnTo>
                  <a:pt x="2648612" y="692427"/>
                </a:lnTo>
                <a:lnTo>
                  <a:pt x="2627237" y="657845"/>
                </a:lnTo>
                <a:lnTo>
                  <a:pt x="2600652" y="625637"/>
                </a:lnTo>
                <a:lnTo>
                  <a:pt x="2569261" y="596100"/>
                </a:lnTo>
                <a:lnTo>
                  <a:pt x="2533465" y="569532"/>
                </a:lnTo>
                <a:lnTo>
                  <a:pt x="2493664" y="546233"/>
                </a:lnTo>
                <a:lnTo>
                  <a:pt x="2450261" y="526501"/>
                </a:lnTo>
                <a:lnTo>
                  <a:pt x="2403658" y="510635"/>
                </a:lnTo>
                <a:lnTo>
                  <a:pt x="2354255" y="498932"/>
                </a:lnTo>
                <a:lnTo>
                  <a:pt x="2302455" y="491691"/>
                </a:lnTo>
                <a:lnTo>
                  <a:pt x="2248659" y="489212"/>
                </a:lnTo>
                <a:lnTo>
                  <a:pt x="2201562" y="491130"/>
                </a:lnTo>
                <a:lnTo>
                  <a:pt x="2155942" y="496735"/>
                </a:lnTo>
                <a:lnTo>
                  <a:pt x="2112074" y="505800"/>
                </a:lnTo>
                <a:lnTo>
                  <a:pt x="2070230" y="518100"/>
                </a:lnTo>
                <a:lnTo>
                  <a:pt x="2063852" y="477121"/>
                </a:lnTo>
                <a:lnTo>
                  <a:pt x="2053595" y="437089"/>
                </a:lnTo>
                <a:lnTo>
                  <a:pt x="2039603" y="398113"/>
                </a:lnTo>
                <a:lnTo>
                  <a:pt x="2022021" y="360301"/>
                </a:lnTo>
                <a:lnTo>
                  <a:pt x="2000994" y="323759"/>
                </a:lnTo>
                <a:lnTo>
                  <a:pt x="1976666" y="288598"/>
                </a:lnTo>
                <a:lnTo>
                  <a:pt x="1949184" y="254923"/>
                </a:lnTo>
                <a:lnTo>
                  <a:pt x="1918690" y="222843"/>
                </a:lnTo>
                <a:lnTo>
                  <a:pt x="1885332" y="192466"/>
                </a:lnTo>
                <a:lnTo>
                  <a:pt x="1849252" y="163899"/>
                </a:lnTo>
                <a:lnTo>
                  <a:pt x="1810597" y="137251"/>
                </a:lnTo>
                <a:lnTo>
                  <a:pt x="1769512" y="112629"/>
                </a:lnTo>
                <a:lnTo>
                  <a:pt x="1726140" y="90141"/>
                </a:lnTo>
                <a:lnTo>
                  <a:pt x="1680627" y="69894"/>
                </a:lnTo>
                <a:lnTo>
                  <a:pt x="1633118" y="51998"/>
                </a:lnTo>
                <a:lnTo>
                  <a:pt x="1583758" y="36559"/>
                </a:lnTo>
                <a:lnTo>
                  <a:pt x="1532692" y="23685"/>
                </a:lnTo>
                <a:lnTo>
                  <a:pt x="1480064" y="13484"/>
                </a:lnTo>
                <a:lnTo>
                  <a:pt x="1426020" y="6065"/>
                </a:lnTo>
                <a:lnTo>
                  <a:pt x="1370704" y="1534"/>
                </a:lnTo>
                <a:lnTo>
                  <a:pt x="131426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787736" y="8472401"/>
            <a:ext cx="2677795" cy="1125855"/>
          </a:xfrm>
          <a:custGeom>
            <a:avLst/>
            <a:gdLst/>
            <a:ahLst/>
            <a:cxnLst/>
            <a:rect l="l" t="t" r="r" b="b"/>
            <a:pathLst>
              <a:path w="2677794" h="1125854">
                <a:moveTo>
                  <a:pt x="2025587" y="757527"/>
                </a:moveTo>
                <a:lnTo>
                  <a:pt x="602222" y="757527"/>
                </a:lnTo>
                <a:lnTo>
                  <a:pt x="622836" y="794775"/>
                </a:lnTo>
                <a:lnTo>
                  <a:pt x="646862" y="830631"/>
                </a:lnTo>
                <a:lnTo>
                  <a:pt x="674151" y="864984"/>
                </a:lnTo>
                <a:lnTo>
                  <a:pt x="704551" y="897723"/>
                </a:lnTo>
                <a:lnTo>
                  <a:pt x="737912" y="928734"/>
                </a:lnTo>
                <a:lnTo>
                  <a:pt x="774083" y="957907"/>
                </a:lnTo>
                <a:lnTo>
                  <a:pt x="812912" y="985129"/>
                </a:lnTo>
                <a:lnTo>
                  <a:pt x="854250" y="1010290"/>
                </a:lnTo>
                <a:lnTo>
                  <a:pt x="897944" y="1033276"/>
                </a:lnTo>
                <a:lnTo>
                  <a:pt x="943846" y="1053977"/>
                </a:lnTo>
                <a:lnTo>
                  <a:pt x="991802" y="1072281"/>
                </a:lnTo>
                <a:lnTo>
                  <a:pt x="1041664" y="1088075"/>
                </a:lnTo>
                <a:lnTo>
                  <a:pt x="1093279" y="1101248"/>
                </a:lnTo>
                <a:lnTo>
                  <a:pt x="1146498" y="1111688"/>
                </a:lnTo>
                <a:lnTo>
                  <a:pt x="1201168" y="1119284"/>
                </a:lnTo>
                <a:lnTo>
                  <a:pt x="1257140" y="1123924"/>
                </a:lnTo>
                <a:lnTo>
                  <a:pt x="1314263" y="1125495"/>
                </a:lnTo>
                <a:lnTo>
                  <a:pt x="1370707" y="1123961"/>
                </a:lnTo>
                <a:lnTo>
                  <a:pt x="1426023" y="1119430"/>
                </a:lnTo>
                <a:lnTo>
                  <a:pt x="1480068" y="1112010"/>
                </a:lnTo>
                <a:lnTo>
                  <a:pt x="1532696" y="1101810"/>
                </a:lnTo>
                <a:lnTo>
                  <a:pt x="1583763" y="1088936"/>
                </a:lnTo>
                <a:lnTo>
                  <a:pt x="1633123" y="1073497"/>
                </a:lnTo>
                <a:lnTo>
                  <a:pt x="1680632" y="1055600"/>
                </a:lnTo>
                <a:lnTo>
                  <a:pt x="1726145" y="1035354"/>
                </a:lnTo>
                <a:lnTo>
                  <a:pt x="1769516" y="1012866"/>
                </a:lnTo>
                <a:lnTo>
                  <a:pt x="1810602" y="988244"/>
                </a:lnTo>
                <a:lnTo>
                  <a:pt x="1849257" y="961595"/>
                </a:lnTo>
                <a:lnTo>
                  <a:pt x="1885336" y="933029"/>
                </a:lnTo>
                <a:lnTo>
                  <a:pt x="1918694" y="902651"/>
                </a:lnTo>
                <a:lnTo>
                  <a:pt x="1949187" y="870571"/>
                </a:lnTo>
                <a:lnTo>
                  <a:pt x="1976669" y="836897"/>
                </a:lnTo>
                <a:lnTo>
                  <a:pt x="2000996" y="801735"/>
                </a:lnTo>
                <a:lnTo>
                  <a:pt x="2022023" y="765194"/>
                </a:lnTo>
                <a:lnTo>
                  <a:pt x="2025587" y="757527"/>
                </a:lnTo>
                <a:close/>
              </a:path>
              <a:path w="2677794" h="1125854">
                <a:moveTo>
                  <a:pt x="519743" y="0"/>
                </a:moveTo>
                <a:lnTo>
                  <a:pt x="458318" y="2238"/>
                </a:lnTo>
                <a:lnTo>
                  <a:pt x="404015" y="8797"/>
                </a:lnTo>
                <a:lnTo>
                  <a:pt x="351776" y="19445"/>
                </a:lnTo>
                <a:lnTo>
                  <a:pt x="301913" y="33949"/>
                </a:lnTo>
                <a:lnTo>
                  <a:pt x="254741" y="52077"/>
                </a:lnTo>
                <a:lnTo>
                  <a:pt x="210574" y="73597"/>
                </a:lnTo>
                <a:lnTo>
                  <a:pt x="169724" y="98275"/>
                </a:lnTo>
                <a:lnTo>
                  <a:pt x="132506" y="125880"/>
                </a:lnTo>
                <a:lnTo>
                  <a:pt x="99233" y="156180"/>
                </a:lnTo>
                <a:lnTo>
                  <a:pt x="70218" y="188940"/>
                </a:lnTo>
                <a:lnTo>
                  <a:pt x="45776" y="223931"/>
                </a:lnTo>
                <a:lnTo>
                  <a:pt x="26219" y="260918"/>
                </a:lnTo>
                <a:lnTo>
                  <a:pt x="11862" y="299669"/>
                </a:lnTo>
                <a:lnTo>
                  <a:pt x="3017" y="339952"/>
                </a:lnTo>
                <a:lnTo>
                  <a:pt x="0" y="381536"/>
                </a:lnTo>
                <a:lnTo>
                  <a:pt x="3017" y="423121"/>
                </a:lnTo>
                <a:lnTo>
                  <a:pt x="11861" y="463410"/>
                </a:lnTo>
                <a:lnTo>
                  <a:pt x="26218" y="502169"/>
                </a:lnTo>
                <a:lnTo>
                  <a:pt x="45774" y="539167"/>
                </a:lnTo>
                <a:lnTo>
                  <a:pt x="70216" y="574169"/>
                </a:lnTo>
                <a:lnTo>
                  <a:pt x="99230" y="606944"/>
                </a:lnTo>
                <a:lnTo>
                  <a:pt x="132502" y="637257"/>
                </a:lnTo>
                <a:lnTo>
                  <a:pt x="169720" y="664877"/>
                </a:lnTo>
                <a:lnTo>
                  <a:pt x="210569" y="689570"/>
                </a:lnTo>
                <a:lnTo>
                  <a:pt x="254737" y="711103"/>
                </a:lnTo>
                <a:lnTo>
                  <a:pt x="301909" y="729243"/>
                </a:lnTo>
                <a:lnTo>
                  <a:pt x="351772" y="743758"/>
                </a:lnTo>
                <a:lnTo>
                  <a:pt x="404012" y="754414"/>
                </a:lnTo>
                <a:lnTo>
                  <a:pt x="458316" y="760978"/>
                </a:lnTo>
                <a:lnTo>
                  <a:pt x="514371" y="763218"/>
                </a:lnTo>
                <a:lnTo>
                  <a:pt x="536722" y="762842"/>
                </a:lnTo>
                <a:lnTo>
                  <a:pt x="558827" y="761740"/>
                </a:lnTo>
                <a:lnTo>
                  <a:pt x="580666" y="759955"/>
                </a:lnTo>
                <a:lnTo>
                  <a:pt x="602222" y="757527"/>
                </a:lnTo>
                <a:lnTo>
                  <a:pt x="2025587" y="757527"/>
                </a:lnTo>
                <a:lnTo>
                  <a:pt x="2039604" y="727381"/>
                </a:lnTo>
                <a:lnTo>
                  <a:pt x="2053596" y="688405"/>
                </a:lnTo>
                <a:lnTo>
                  <a:pt x="2063853" y="648373"/>
                </a:lnTo>
                <a:lnTo>
                  <a:pt x="2070230" y="607394"/>
                </a:lnTo>
                <a:lnTo>
                  <a:pt x="2425592" y="607394"/>
                </a:lnTo>
                <a:lnTo>
                  <a:pt x="2493670" y="579261"/>
                </a:lnTo>
                <a:lnTo>
                  <a:pt x="2533470" y="555962"/>
                </a:lnTo>
                <a:lnTo>
                  <a:pt x="2569267" y="529395"/>
                </a:lnTo>
                <a:lnTo>
                  <a:pt x="2600658" y="499858"/>
                </a:lnTo>
                <a:lnTo>
                  <a:pt x="2627243" y="467649"/>
                </a:lnTo>
                <a:lnTo>
                  <a:pt x="2648618" y="433067"/>
                </a:lnTo>
                <a:lnTo>
                  <a:pt x="2664384" y="396411"/>
                </a:lnTo>
                <a:lnTo>
                  <a:pt x="2674138" y="357978"/>
                </a:lnTo>
                <a:lnTo>
                  <a:pt x="2677478" y="318068"/>
                </a:lnTo>
                <a:lnTo>
                  <a:pt x="2674138" y="278161"/>
                </a:lnTo>
                <a:lnTo>
                  <a:pt x="2664384" y="239735"/>
                </a:lnTo>
                <a:lnTo>
                  <a:pt x="2648618" y="203089"/>
                </a:lnTo>
                <a:lnTo>
                  <a:pt x="2627243" y="168521"/>
                </a:lnTo>
                <a:lnTo>
                  <a:pt x="2600658" y="136327"/>
                </a:lnTo>
                <a:lnTo>
                  <a:pt x="2569267" y="106806"/>
                </a:lnTo>
                <a:lnTo>
                  <a:pt x="2533470" y="80256"/>
                </a:lnTo>
                <a:lnTo>
                  <a:pt x="2493670" y="56973"/>
                </a:lnTo>
                <a:lnTo>
                  <a:pt x="2450267" y="37257"/>
                </a:lnTo>
                <a:lnTo>
                  <a:pt x="2403663" y="21403"/>
                </a:lnTo>
                <a:lnTo>
                  <a:pt x="2354261" y="9711"/>
                </a:lnTo>
                <a:lnTo>
                  <a:pt x="2302460" y="2477"/>
                </a:lnTo>
                <a:lnTo>
                  <a:pt x="2255008" y="292"/>
                </a:lnTo>
                <a:lnTo>
                  <a:pt x="530475" y="292"/>
                </a:lnTo>
                <a:lnTo>
                  <a:pt x="519743" y="0"/>
                </a:lnTo>
                <a:close/>
              </a:path>
              <a:path w="2677794" h="1125854">
                <a:moveTo>
                  <a:pt x="2425592" y="607394"/>
                </a:moveTo>
                <a:lnTo>
                  <a:pt x="2070230" y="607394"/>
                </a:lnTo>
                <a:lnTo>
                  <a:pt x="2112076" y="619694"/>
                </a:lnTo>
                <a:lnTo>
                  <a:pt x="2155948" y="628759"/>
                </a:lnTo>
                <a:lnTo>
                  <a:pt x="2201569" y="634364"/>
                </a:lnTo>
                <a:lnTo>
                  <a:pt x="2248664" y="636283"/>
                </a:lnTo>
                <a:lnTo>
                  <a:pt x="2302460" y="633803"/>
                </a:lnTo>
                <a:lnTo>
                  <a:pt x="2354261" y="626562"/>
                </a:lnTo>
                <a:lnTo>
                  <a:pt x="2403663" y="614859"/>
                </a:lnTo>
                <a:lnTo>
                  <a:pt x="2425592" y="607394"/>
                </a:lnTo>
                <a:close/>
              </a:path>
              <a:path w="2677794" h="1125854">
                <a:moveTo>
                  <a:pt x="1317164" y="0"/>
                </a:moveTo>
                <a:lnTo>
                  <a:pt x="1311321" y="1"/>
                </a:lnTo>
                <a:lnTo>
                  <a:pt x="1308420" y="122"/>
                </a:lnTo>
                <a:lnTo>
                  <a:pt x="530475" y="292"/>
                </a:lnTo>
                <a:lnTo>
                  <a:pt x="2255008" y="292"/>
                </a:lnTo>
                <a:lnTo>
                  <a:pt x="2251847" y="146"/>
                </a:lnTo>
                <a:lnTo>
                  <a:pt x="1322839" y="146"/>
                </a:lnTo>
                <a:lnTo>
                  <a:pt x="1319959" y="122"/>
                </a:lnTo>
                <a:lnTo>
                  <a:pt x="1317164" y="0"/>
                </a:lnTo>
                <a:close/>
              </a:path>
              <a:path w="2677794" h="1125854">
                <a:moveTo>
                  <a:pt x="2248664" y="0"/>
                </a:moveTo>
                <a:lnTo>
                  <a:pt x="1322839" y="146"/>
                </a:lnTo>
                <a:lnTo>
                  <a:pt x="2251847" y="146"/>
                </a:lnTo>
                <a:lnTo>
                  <a:pt x="22486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787736" y="8472403"/>
            <a:ext cx="2677795" cy="1125855"/>
          </a:xfrm>
          <a:custGeom>
            <a:avLst/>
            <a:gdLst/>
            <a:ahLst/>
            <a:cxnLst/>
            <a:rect l="l" t="t" r="r" b="b"/>
            <a:pathLst>
              <a:path w="2677794" h="1125854">
                <a:moveTo>
                  <a:pt x="1314262" y="1125494"/>
                </a:moveTo>
                <a:lnTo>
                  <a:pt x="1257139" y="1123923"/>
                </a:lnTo>
                <a:lnTo>
                  <a:pt x="1201167" y="1119283"/>
                </a:lnTo>
                <a:lnTo>
                  <a:pt x="1146496" y="1111687"/>
                </a:lnTo>
                <a:lnTo>
                  <a:pt x="1093277" y="1101247"/>
                </a:lnTo>
                <a:lnTo>
                  <a:pt x="1041662" y="1088074"/>
                </a:lnTo>
                <a:lnTo>
                  <a:pt x="991800" y="1072280"/>
                </a:lnTo>
                <a:lnTo>
                  <a:pt x="943843" y="1053976"/>
                </a:lnTo>
                <a:lnTo>
                  <a:pt x="897942" y="1033276"/>
                </a:lnTo>
                <a:lnTo>
                  <a:pt x="854247" y="1010289"/>
                </a:lnTo>
                <a:lnTo>
                  <a:pt x="812909" y="985129"/>
                </a:lnTo>
                <a:lnTo>
                  <a:pt x="774080" y="957906"/>
                </a:lnTo>
                <a:lnTo>
                  <a:pt x="737910" y="928734"/>
                </a:lnTo>
                <a:lnTo>
                  <a:pt x="704549" y="897722"/>
                </a:lnTo>
                <a:lnTo>
                  <a:pt x="674149" y="864984"/>
                </a:lnTo>
                <a:lnTo>
                  <a:pt x="646861" y="830631"/>
                </a:lnTo>
                <a:lnTo>
                  <a:pt x="622835" y="794775"/>
                </a:lnTo>
                <a:lnTo>
                  <a:pt x="602222" y="757527"/>
                </a:lnTo>
                <a:lnTo>
                  <a:pt x="580663" y="759954"/>
                </a:lnTo>
                <a:lnTo>
                  <a:pt x="558822" y="761739"/>
                </a:lnTo>
                <a:lnTo>
                  <a:pt x="536717" y="762841"/>
                </a:lnTo>
                <a:lnTo>
                  <a:pt x="514367" y="763217"/>
                </a:lnTo>
                <a:lnTo>
                  <a:pt x="458313" y="760977"/>
                </a:lnTo>
                <a:lnTo>
                  <a:pt x="404008" y="754413"/>
                </a:lnTo>
                <a:lnTo>
                  <a:pt x="351768" y="743757"/>
                </a:lnTo>
                <a:lnTo>
                  <a:pt x="301906" y="729242"/>
                </a:lnTo>
                <a:lnTo>
                  <a:pt x="254734" y="711102"/>
                </a:lnTo>
                <a:lnTo>
                  <a:pt x="210567" y="689569"/>
                </a:lnTo>
                <a:lnTo>
                  <a:pt x="169718" y="664876"/>
                </a:lnTo>
                <a:lnTo>
                  <a:pt x="132501" y="637257"/>
                </a:lnTo>
                <a:lnTo>
                  <a:pt x="99228" y="606943"/>
                </a:lnTo>
                <a:lnTo>
                  <a:pt x="70215" y="574169"/>
                </a:lnTo>
                <a:lnTo>
                  <a:pt x="45773" y="539166"/>
                </a:lnTo>
                <a:lnTo>
                  <a:pt x="26218" y="502169"/>
                </a:lnTo>
                <a:lnTo>
                  <a:pt x="11861" y="463409"/>
                </a:lnTo>
                <a:lnTo>
                  <a:pt x="3017" y="423120"/>
                </a:lnTo>
                <a:lnTo>
                  <a:pt x="0" y="381535"/>
                </a:lnTo>
                <a:lnTo>
                  <a:pt x="3017" y="339952"/>
                </a:lnTo>
                <a:lnTo>
                  <a:pt x="11861" y="299669"/>
                </a:lnTo>
                <a:lnTo>
                  <a:pt x="26218" y="260917"/>
                </a:lnTo>
                <a:lnTo>
                  <a:pt x="45774" y="223930"/>
                </a:lnTo>
                <a:lnTo>
                  <a:pt x="70216" y="188940"/>
                </a:lnTo>
                <a:lnTo>
                  <a:pt x="99230" y="156179"/>
                </a:lnTo>
                <a:lnTo>
                  <a:pt x="132503" y="125880"/>
                </a:lnTo>
                <a:lnTo>
                  <a:pt x="169721" y="98275"/>
                </a:lnTo>
                <a:lnTo>
                  <a:pt x="210570" y="73596"/>
                </a:lnTo>
                <a:lnTo>
                  <a:pt x="254737" y="52077"/>
                </a:lnTo>
                <a:lnTo>
                  <a:pt x="301909" y="33949"/>
                </a:lnTo>
                <a:lnTo>
                  <a:pt x="351771" y="19445"/>
                </a:lnTo>
                <a:lnTo>
                  <a:pt x="404010" y="8797"/>
                </a:lnTo>
                <a:lnTo>
                  <a:pt x="458314" y="2238"/>
                </a:lnTo>
                <a:lnTo>
                  <a:pt x="514367" y="0"/>
                </a:lnTo>
                <a:lnTo>
                  <a:pt x="519736" y="0"/>
                </a:lnTo>
                <a:lnTo>
                  <a:pt x="525152" y="170"/>
                </a:lnTo>
                <a:lnTo>
                  <a:pt x="530474" y="292"/>
                </a:lnTo>
                <a:lnTo>
                  <a:pt x="1305477" y="145"/>
                </a:lnTo>
                <a:lnTo>
                  <a:pt x="1308415" y="122"/>
                </a:lnTo>
                <a:lnTo>
                  <a:pt x="1311317" y="0"/>
                </a:lnTo>
                <a:lnTo>
                  <a:pt x="1314262" y="0"/>
                </a:lnTo>
                <a:lnTo>
                  <a:pt x="1317154" y="0"/>
                </a:lnTo>
                <a:lnTo>
                  <a:pt x="1319953" y="122"/>
                </a:lnTo>
                <a:lnTo>
                  <a:pt x="1322839" y="145"/>
                </a:lnTo>
                <a:lnTo>
                  <a:pt x="2248659" y="0"/>
                </a:lnTo>
                <a:lnTo>
                  <a:pt x="2302455" y="2477"/>
                </a:lnTo>
                <a:lnTo>
                  <a:pt x="2354255" y="9711"/>
                </a:lnTo>
                <a:lnTo>
                  <a:pt x="2403658" y="21403"/>
                </a:lnTo>
                <a:lnTo>
                  <a:pt x="2450262" y="37256"/>
                </a:lnTo>
                <a:lnTo>
                  <a:pt x="2493664" y="56973"/>
                </a:lnTo>
                <a:lnTo>
                  <a:pt x="2533465" y="80256"/>
                </a:lnTo>
                <a:lnTo>
                  <a:pt x="2569262" y="106806"/>
                </a:lnTo>
                <a:lnTo>
                  <a:pt x="2600653" y="136327"/>
                </a:lnTo>
                <a:lnTo>
                  <a:pt x="2627237" y="168520"/>
                </a:lnTo>
                <a:lnTo>
                  <a:pt x="2648613" y="203089"/>
                </a:lnTo>
                <a:lnTo>
                  <a:pt x="2664378" y="239735"/>
                </a:lnTo>
                <a:lnTo>
                  <a:pt x="2674132" y="278160"/>
                </a:lnTo>
                <a:lnTo>
                  <a:pt x="2677472" y="318068"/>
                </a:lnTo>
                <a:lnTo>
                  <a:pt x="2674131" y="357978"/>
                </a:lnTo>
                <a:lnTo>
                  <a:pt x="2664378" y="396410"/>
                </a:lnTo>
                <a:lnTo>
                  <a:pt x="2648612" y="433066"/>
                </a:lnTo>
                <a:lnTo>
                  <a:pt x="2627237" y="467648"/>
                </a:lnTo>
                <a:lnTo>
                  <a:pt x="2600652" y="499857"/>
                </a:lnTo>
                <a:lnTo>
                  <a:pt x="2569261" y="529394"/>
                </a:lnTo>
                <a:lnTo>
                  <a:pt x="2533465" y="555961"/>
                </a:lnTo>
                <a:lnTo>
                  <a:pt x="2493664" y="579260"/>
                </a:lnTo>
                <a:lnTo>
                  <a:pt x="2450261" y="598992"/>
                </a:lnTo>
                <a:lnTo>
                  <a:pt x="2403658" y="614859"/>
                </a:lnTo>
                <a:lnTo>
                  <a:pt x="2354255" y="626562"/>
                </a:lnTo>
                <a:lnTo>
                  <a:pt x="2302455" y="633802"/>
                </a:lnTo>
                <a:lnTo>
                  <a:pt x="2248659" y="636282"/>
                </a:lnTo>
                <a:lnTo>
                  <a:pt x="2201562" y="634363"/>
                </a:lnTo>
                <a:lnTo>
                  <a:pt x="2155942" y="628758"/>
                </a:lnTo>
                <a:lnTo>
                  <a:pt x="2112074" y="619693"/>
                </a:lnTo>
                <a:lnTo>
                  <a:pt x="2070230" y="607393"/>
                </a:lnTo>
                <a:lnTo>
                  <a:pt x="2063852" y="648373"/>
                </a:lnTo>
                <a:lnTo>
                  <a:pt x="2053595" y="688405"/>
                </a:lnTo>
                <a:lnTo>
                  <a:pt x="2039603" y="727381"/>
                </a:lnTo>
                <a:lnTo>
                  <a:pt x="2022021" y="765193"/>
                </a:lnTo>
                <a:lnTo>
                  <a:pt x="2000994" y="801734"/>
                </a:lnTo>
                <a:lnTo>
                  <a:pt x="1976666" y="836896"/>
                </a:lnTo>
                <a:lnTo>
                  <a:pt x="1949184" y="870571"/>
                </a:lnTo>
                <a:lnTo>
                  <a:pt x="1918690" y="902651"/>
                </a:lnTo>
                <a:lnTo>
                  <a:pt x="1885332" y="933028"/>
                </a:lnTo>
                <a:lnTo>
                  <a:pt x="1849252" y="961594"/>
                </a:lnTo>
                <a:lnTo>
                  <a:pt x="1810597" y="988243"/>
                </a:lnTo>
                <a:lnTo>
                  <a:pt x="1769512" y="1012865"/>
                </a:lnTo>
                <a:lnTo>
                  <a:pt x="1726140" y="1035353"/>
                </a:lnTo>
                <a:lnTo>
                  <a:pt x="1680627" y="1055599"/>
                </a:lnTo>
                <a:lnTo>
                  <a:pt x="1633118" y="1073496"/>
                </a:lnTo>
                <a:lnTo>
                  <a:pt x="1583758" y="1088935"/>
                </a:lnTo>
                <a:lnTo>
                  <a:pt x="1532692" y="1101809"/>
                </a:lnTo>
                <a:lnTo>
                  <a:pt x="1480064" y="1112009"/>
                </a:lnTo>
                <a:lnTo>
                  <a:pt x="1426020" y="1119429"/>
                </a:lnTo>
                <a:lnTo>
                  <a:pt x="1370704" y="1123960"/>
                </a:lnTo>
                <a:lnTo>
                  <a:pt x="1314262" y="11254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699362" y="8447150"/>
            <a:ext cx="2621280" cy="507365"/>
          </a:xfrm>
          <a:custGeom>
            <a:avLst/>
            <a:gdLst/>
            <a:ahLst/>
            <a:cxnLst/>
            <a:rect l="l" t="t" r="r" b="b"/>
            <a:pathLst>
              <a:path w="2621280" h="507365">
                <a:moveTo>
                  <a:pt x="2232926" y="0"/>
                </a:moveTo>
                <a:lnTo>
                  <a:pt x="387726" y="0"/>
                </a:lnTo>
                <a:lnTo>
                  <a:pt x="312849" y="238"/>
                </a:lnTo>
                <a:lnTo>
                  <a:pt x="252462" y="1911"/>
                </a:lnTo>
                <a:lnTo>
                  <a:pt x="204496" y="6452"/>
                </a:lnTo>
                <a:lnTo>
                  <a:pt x="166884" y="15295"/>
                </a:lnTo>
                <a:lnTo>
                  <a:pt x="117083" y="39892"/>
                </a:lnTo>
                <a:lnTo>
                  <a:pt x="74285" y="74288"/>
                </a:lnTo>
                <a:lnTo>
                  <a:pt x="39890" y="117086"/>
                </a:lnTo>
                <a:lnTo>
                  <a:pt x="15297" y="166889"/>
                </a:lnTo>
                <a:lnTo>
                  <a:pt x="3851" y="209595"/>
                </a:lnTo>
                <a:lnTo>
                  <a:pt x="0" y="253639"/>
                </a:lnTo>
                <a:lnTo>
                  <a:pt x="966" y="275766"/>
                </a:lnTo>
                <a:lnTo>
                  <a:pt x="8636" y="319265"/>
                </a:lnTo>
                <a:lnTo>
                  <a:pt x="39890" y="390191"/>
                </a:lnTo>
                <a:lnTo>
                  <a:pt x="74285" y="432989"/>
                </a:lnTo>
                <a:lnTo>
                  <a:pt x="117083" y="467385"/>
                </a:lnTo>
                <a:lnTo>
                  <a:pt x="166884" y="491982"/>
                </a:lnTo>
                <a:lnTo>
                  <a:pt x="204496" y="500825"/>
                </a:lnTo>
                <a:lnTo>
                  <a:pt x="252462" y="505366"/>
                </a:lnTo>
                <a:lnTo>
                  <a:pt x="312849" y="507039"/>
                </a:lnTo>
                <a:lnTo>
                  <a:pt x="387726" y="507278"/>
                </a:lnTo>
                <a:lnTo>
                  <a:pt x="2232926" y="507278"/>
                </a:lnTo>
                <a:lnTo>
                  <a:pt x="2307802" y="507039"/>
                </a:lnTo>
                <a:lnTo>
                  <a:pt x="2368185" y="505366"/>
                </a:lnTo>
                <a:lnTo>
                  <a:pt x="2416147" y="500825"/>
                </a:lnTo>
                <a:lnTo>
                  <a:pt x="2453757" y="491982"/>
                </a:lnTo>
                <a:lnTo>
                  <a:pt x="2503563" y="467385"/>
                </a:lnTo>
                <a:lnTo>
                  <a:pt x="2546362" y="432989"/>
                </a:lnTo>
                <a:lnTo>
                  <a:pt x="2580758" y="390191"/>
                </a:lnTo>
                <a:lnTo>
                  <a:pt x="2605355" y="340388"/>
                </a:lnTo>
                <a:lnTo>
                  <a:pt x="2616797" y="297683"/>
                </a:lnTo>
                <a:lnTo>
                  <a:pt x="2620653" y="253639"/>
                </a:lnTo>
                <a:lnTo>
                  <a:pt x="2619685" y="231512"/>
                </a:lnTo>
                <a:lnTo>
                  <a:pt x="2612012" y="188012"/>
                </a:lnTo>
                <a:lnTo>
                  <a:pt x="2580758" y="117086"/>
                </a:lnTo>
                <a:lnTo>
                  <a:pt x="2546362" y="74288"/>
                </a:lnTo>
                <a:lnTo>
                  <a:pt x="2503563" y="39892"/>
                </a:lnTo>
                <a:lnTo>
                  <a:pt x="2453757" y="15295"/>
                </a:lnTo>
                <a:lnTo>
                  <a:pt x="2416147" y="6452"/>
                </a:lnTo>
                <a:lnTo>
                  <a:pt x="2368185" y="1911"/>
                </a:lnTo>
                <a:lnTo>
                  <a:pt x="2307802" y="238"/>
                </a:lnTo>
                <a:lnTo>
                  <a:pt x="2232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702771" y="5350866"/>
            <a:ext cx="2842845" cy="680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846091" y="5466812"/>
            <a:ext cx="25565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DHCPDISCOVER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1488414" y="5443758"/>
            <a:ext cx="906276" cy="4942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95593" y="9010346"/>
            <a:ext cx="2842895" cy="680085"/>
          </a:xfrm>
          <a:custGeom>
            <a:avLst/>
            <a:gdLst/>
            <a:ahLst/>
            <a:cxnLst/>
            <a:rect l="l" t="t" r="r" b="b"/>
            <a:pathLst>
              <a:path w="2842895" h="680084">
                <a:moveTo>
                  <a:pt x="0" y="680043"/>
                </a:moveTo>
                <a:lnTo>
                  <a:pt x="2842845" y="680043"/>
                </a:lnTo>
                <a:lnTo>
                  <a:pt x="2842845" y="0"/>
                </a:lnTo>
                <a:lnTo>
                  <a:pt x="0" y="0"/>
                </a:lnTo>
                <a:lnTo>
                  <a:pt x="0" y="680043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0095593" y="9126294"/>
            <a:ext cx="2842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DHCPDISCOVER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881241" y="9103238"/>
            <a:ext cx="906780" cy="494665"/>
          </a:xfrm>
          <a:custGeom>
            <a:avLst/>
            <a:gdLst/>
            <a:ahLst/>
            <a:cxnLst/>
            <a:rect l="l" t="t" r="r" b="b"/>
            <a:pathLst>
              <a:path w="906780" h="494665">
                <a:moveTo>
                  <a:pt x="221291" y="0"/>
                </a:moveTo>
                <a:lnTo>
                  <a:pt x="221291" y="115503"/>
                </a:lnTo>
                <a:lnTo>
                  <a:pt x="0" y="115503"/>
                </a:lnTo>
                <a:lnTo>
                  <a:pt x="0" y="378754"/>
                </a:lnTo>
                <a:lnTo>
                  <a:pt x="221291" y="378754"/>
                </a:lnTo>
                <a:lnTo>
                  <a:pt x="221291" y="494258"/>
                </a:lnTo>
                <a:lnTo>
                  <a:pt x="906276" y="247129"/>
                </a:lnTo>
                <a:lnTo>
                  <a:pt x="221291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11703655" y="7018383"/>
            <a:ext cx="1491615" cy="9817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434"/>
              </a:spcBef>
            </a:pP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中继代理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298131" y="8483979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其他⽹络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167475" y="7118465"/>
            <a:ext cx="1418542" cy="9085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59795" y="715916"/>
            <a:ext cx="178498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租⽤期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46994" y="2552087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58898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5946913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2288665"/>
            <a:ext cx="11200765" cy="4099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服务器分配给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客户的</a:t>
            </a:r>
            <a:r>
              <a:rPr dirty="0" sz="3100" spc="65">
                <a:latin typeface="Arial"/>
                <a:cs typeface="Arial"/>
              </a:rPr>
              <a:t>IP</a:t>
            </a:r>
            <a:r>
              <a:rPr dirty="0" sz="3100" spc="80">
                <a:latin typeface="Microsoft JhengHei UI"/>
                <a:cs typeface="Microsoft JhengHei UI"/>
              </a:rPr>
              <a:t>地址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是临时的</a:t>
            </a:r>
            <a:r>
              <a:rPr dirty="0" sz="3100" spc="75">
                <a:latin typeface="Microsoft JhengHei UI"/>
                <a:cs typeface="Microsoft JhengHei UI"/>
              </a:rPr>
              <a:t>，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客户 只能在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⼀段有限的时间内使⽤</a:t>
            </a:r>
            <a:r>
              <a:rPr dirty="0" sz="3100" spc="80">
                <a:latin typeface="Microsoft JhengHei UI"/>
                <a:cs typeface="Microsoft JhengHei UI"/>
              </a:rPr>
              <a:t>这个分配到</a:t>
            </a:r>
            <a:r>
              <a:rPr dirty="0" sz="3100" spc="25">
                <a:latin typeface="Microsoft JhengHei UI"/>
                <a:cs typeface="Microsoft JhengHei UI"/>
              </a:rPr>
              <a:t>的</a:t>
            </a:r>
            <a:r>
              <a:rPr dirty="0" sz="3100" spc="229">
                <a:latin typeface="Microsoft JhengHei UI"/>
                <a:cs typeface="Microsoft JhengHei UI"/>
              </a:rPr>
              <a:t> </a:t>
            </a:r>
            <a:r>
              <a:rPr dirty="0" sz="3100" spc="35">
                <a:latin typeface="Arial"/>
                <a:cs typeface="Arial"/>
              </a:rPr>
              <a:t>IP</a:t>
            </a:r>
            <a:r>
              <a:rPr dirty="0" sz="3100" spc="85">
                <a:latin typeface="Arial"/>
                <a:cs typeface="Arial"/>
              </a:rPr>
              <a:t> </a:t>
            </a:r>
            <a:r>
              <a:rPr dirty="0" sz="3100" spc="80">
                <a:latin typeface="Microsoft JhengHei UI"/>
                <a:cs typeface="Microsoft JhengHei UI"/>
              </a:rPr>
              <a:t>地址。</a:t>
            </a:r>
            <a:r>
              <a:rPr dirty="0" sz="3100" spc="75">
                <a:latin typeface="Arial"/>
                <a:cs typeface="Arial"/>
              </a:rPr>
              <a:t>DHCP  </a:t>
            </a:r>
            <a:r>
              <a:rPr dirty="0" sz="3100" spc="80">
                <a:latin typeface="Microsoft JhengHei UI"/>
                <a:cs typeface="Microsoft JhengHei UI"/>
              </a:rPr>
              <a:t>协议称这段时间为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租⽤期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  <a:p>
            <a:pPr marL="12700" marR="280035">
              <a:lnSpc>
                <a:spcPct val="143700"/>
              </a:lnSpc>
              <a:spcBef>
                <a:spcPts val="5"/>
              </a:spcBef>
            </a:pP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latin typeface="Microsoft JhengHei UI"/>
                <a:cs typeface="Microsoft JhengHei UI"/>
              </a:rPr>
              <a:t>客户也可在⾃⼰发送的报⽂中（例如，发现报⽂）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提出 对租⽤期的要求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3100" spc="80">
                <a:latin typeface="Microsoft JhengHei UI"/>
                <a:cs typeface="Microsoft JhengHei UI"/>
              </a:rPr>
              <a:t>租⽤期的数值应由</a:t>
            </a:r>
            <a:r>
              <a:rPr dirty="0" sz="3100" spc="75">
                <a:latin typeface="Arial"/>
                <a:cs typeface="Arial"/>
              </a:rPr>
              <a:t>DHCP</a:t>
            </a:r>
            <a:r>
              <a:rPr dirty="0" sz="310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服务器决定</a:t>
            </a:r>
            <a:r>
              <a:rPr dirty="0" sz="3100" spc="65">
                <a:latin typeface="Microsoft JhengHei UI"/>
                <a:cs typeface="Microsoft JhengHei UI"/>
              </a:rPr>
              <a:t>（</a:t>
            </a:r>
            <a:r>
              <a:rPr dirty="0" sz="3100" spc="65">
                <a:latin typeface="Arial"/>
                <a:cs typeface="Arial"/>
              </a:rPr>
              <a:t>cisco</a:t>
            </a:r>
            <a:r>
              <a:rPr dirty="0" sz="3100" spc="80">
                <a:latin typeface="Microsoft JhengHei UI"/>
                <a:cs typeface="Microsoft JhengHei UI"/>
              </a:rPr>
              <a:t>默认租⽤期）：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6563951"/>
            <a:ext cx="777684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30"/>
              </a:spcBef>
              <a:buSzPct val="75806"/>
              <a:buChar char="•"/>
              <a:tabLst>
                <a:tab pos="389255" algn="l"/>
                <a:tab pos="389890" algn="l"/>
                <a:tab pos="4875530" algn="l"/>
              </a:tabLst>
            </a:pPr>
            <a:r>
              <a:rPr dirty="0" sz="3100" spc="35">
                <a:latin typeface="Arial"/>
                <a:cs typeface="Arial"/>
              </a:rPr>
              <a:t>IP </a:t>
            </a:r>
            <a:r>
              <a:rPr dirty="0" sz="3100" spc="55">
                <a:latin typeface="Arial"/>
                <a:cs typeface="Arial"/>
              </a:rPr>
              <a:t>Address Lease</a:t>
            </a:r>
            <a:r>
              <a:rPr dirty="0" sz="3100" spc="105">
                <a:latin typeface="Arial"/>
                <a:cs typeface="Arial"/>
              </a:rPr>
              <a:t> </a:t>
            </a:r>
            <a:r>
              <a:rPr dirty="0" sz="3100" spc="25">
                <a:latin typeface="Arial"/>
                <a:cs typeface="Arial"/>
              </a:rPr>
              <a:t>Time	</a:t>
            </a:r>
            <a:r>
              <a:rPr dirty="0" sz="3100" spc="85">
                <a:latin typeface="Arial"/>
                <a:cs typeface="Arial"/>
              </a:rPr>
              <a:t>#</a:t>
            </a:r>
            <a:r>
              <a:rPr dirty="0" sz="3100" spc="80">
                <a:latin typeface="Microsoft JhengHei UI"/>
                <a:cs typeface="Microsoft JhengHei UI"/>
              </a:rPr>
              <a:t>租期，默认</a:t>
            </a:r>
            <a:r>
              <a:rPr dirty="0" sz="3100" spc="65">
                <a:latin typeface="Arial"/>
                <a:cs typeface="Arial"/>
              </a:rPr>
              <a:t>1</a:t>
            </a:r>
            <a:r>
              <a:rPr dirty="0" sz="3100" spc="25">
                <a:latin typeface="Microsoft JhengHei UI"/>
                <a:cs typeface="Microsoft JhengHei UI"/>
              </a:rPr>
              <a:t>天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7983809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7041423"/>
            <a:ext cx="4424045" cy="1383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3700"/>
              </a:lnSpc>
              <a:spcBef>
                <a:spcPts val="90"/>
              </a:spcBef>
              <a:buSzPct val="75806"/>
              <a:buChar char="•"/>
              <a:tabLst>
                <a:tab pos="389255" algn="l"/>
                <a:tab pos="389890" algn="l"/>
              </a:tabLst>
            </a:pPr>
            <a:r>
              <a:rPr dirty="0" sz="3100" spc="60">
                <a:latin typeface="Arial"/>
                <a:cs typeface="Arial"/>
              </a:rPr>
              <a:t>Renewal </a:t>
            </a:r>
            <a:r>
              <a:rPr dirty="0" sz="3100" spc="25">
                <a:latin typeface="Arial"/>
                <a:cs typeface="Arial"/>
              </a:rPr>
              <a:t>Time </a:t>
            </a:r>
            <a:r>
              <a:rPr dirty="0" sz="3100" spc="25">
                <a:latin typeface="Arial"/>
                <a:cs typeface="Arial"/>
              </a:rPr>
              <a:t>Value  </a:t>
            </a:r>
            <a:r>
              <a:rPr dirty="0" sz="3100" spc="60">
                <a:latin typeface="Arial"/>
                <a:cs typeface="Arial"/>
              </a:rPr>
              <a:t>Rebinding </a:t>
            </a:r>
            <a:r>
              <a:rPr dirty="0" sz="3100" spc="25">
                <a:latin typeface="Arial"/>
                <a:cs typeface="Arial"/>
              </a:rPr>
              <a:t>Time</a:t>
            </a:r>
            <a:r>
              <a:rPr dirty="0" sz="3100" spc="125">
                <a:latin typeface="Arial"/>
                <a:cs typeface="Arial"/>
              </a:rPr>
              <a:t> </a:t>
            </a:r>
            <a:r>
              <a:rPr dirty="0" sz="3100" spc="25">
                <a:latin typeface="Arial"/>
                <a:cs typeface="Arial"/>
              </a:rPr>
              <a:t>Value</a:t>
            </a:r>
            <a:endParaRPr sz="3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5506" y="7041423"/>
            <a:ext cx="4912360" cy="138366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3100" spc="60">
                <a:latin typeface="Arial"/>
                <a:cs typeface="Arial"/>
              </a:rPr>
              <a:t>#</a:t>
            </a:r>
            <a:r>
              <a:rPr dirty="0" sz="3100" spc="80">
                <a:latin typeface="Microsoft JhengHei UI"/>
                <a:cs typeface="Microsoft JhengHei UI"/>
              </a:rPr>
              <a:t>更新租约时间，租期的</a:t>
            </a:r>
            <a:r>
              <a:rPr dirty="0" sz="3100" spc="65">
                <a:latin typeface="Arial"/>
                <a:cs typeface="Arial"/>
              </a:rPr>
              <a:t>1/2</a:t>
            </a:r>
            <a:endParaRPr sz="31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1625"/>
              </a:spcBef>
            </a:pPr>
            <a:r>
              <a:rPr dirty="0" sz="3100" spc="65">
                <a:latin typeface="Arial"/>
                <a:cs typeface="Arial"/>
              </a:rPr>
              <a:t>#</a:t>
            </a:r>
            <a:r>
              <a:rPr dirty="0" sz="3100" spc="80">
                <a:latin typeface="Microsoft JhengHei UI"/>
                <a:cs typeface="Microsoft JhengHei UI"/>
              </a:rPr>
              <a:t>最后更新时间，租期的</a:t>
            </a:r>
            <a:r>
              <a:rPr dirty="0" sz="3100" spc="65">
                <a:latin typeface="Arial"/>
                <a:cs typeface="Arial"/>
              </a:rPr>
              <a:t>7/8</a:t>
            </a:r>
            <a:endParaRPr sz="3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49503" y="715916"/>
            <a:ext cx="52050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协议⼯作流程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90035" y="2686042"/>
            <a:ext cx="0" cy="7452359"/>
          </a:xfrm>
          <a:custGeom>
            <a:avLst/>
            <a:gdLst/>
            <a:ahLst/>
            <a:cxnLst/>
            <a:rect l="l" t="t" r="r" b="b"/>
            <a:pathLst>
              <a:path w="0" h="7452359">
                <a:moveTo>
                  <a:pt x="0" y="0"/>
                </a:moveTo>
                <a:lnTo>
                  <a:pt x="0" y="7452275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20927" y="1012261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946802" y="2614272"/>
            <a:ext cx="0" cy="7452359"/>
          </a:xfrm>
          <a:custGeom>
            <a:avLst/>
            <a:gdLst/>
            <a:ahLst/>
            <a:cxnLst/>
            <a:rect l="l" t="t" r="r" b="b"/>
            <a:pathLst>
              <a:path w="0" h="7452359">
                <a:moveTo>
                  <a:pt x="0" y="0"/>
                </a:moveTo>
                <a:lnTo>
                  <a:pt x="0" y="7452275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77695" y="1005084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255661" y="377222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3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8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8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5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540023" y="3839749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92343" y="377222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8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8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376706" y="3839749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55661" y="455132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3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5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40023" y="4618844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092343" y="455132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376706" y="4618844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55661" y="5330423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3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5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540023" y="5397942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92343" y="5330423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376706" y="5397942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55661" y="610951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3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5"/>
                </a:lnTo>
                <a:lnTo>
                  <a:pt x="866270" y="735"/>
                </a:lnTo>
                <a:lnTo>
                  <a:pt x="847005" y="91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540023" y="6177039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092343" y="610951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47000" y="91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5376706" y="6177039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255661" y="688861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3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5"/>
                </a:lnTo>
                <a:lnTo>
                  <a:pt x="866270" y="735"/>
                </a:lnTo>
                <a:lnTo>
                  <a:pt x="847005" y="91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540023" y="6956135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092343" y="688861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47000" y="91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5376706" y="6956135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55661" y="7667713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2"/>
                </a:lnTo>
                <a:lnTo>
                  <a:pt x="12883" y="35232"/>
                </a:lnTo>
                <a:lnTo>
                  <a:pt x="643" y="76893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1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1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4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540023" y="7735231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092343" y="7667713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2"/>
                </a:lnTo>
                <a:lnTo>
                  <a:pt x="12879" y="35232"/>
                </a:lnTo>
                <a:lnTo>
                  <a:pt x="642" y="76893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1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1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4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5376706" y="7735231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255661" y="844680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2"/>
                </a:lnTo>
                <a:lnTo>
                  <a:pt x="12883" y="35232"/>
                </a:lnTo>
                <a:lnTo>
                  <a:pt x="643" y="76893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1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1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4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540023" y="8514328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092343" y="8446809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2"/>
                </a:lnTo>
                <a:lnTo>
                  <a:pt x="12879" y="35232"/>
                </a:lnTo>
                <a:lnTo>
                  <a:pt x="642" y="76893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1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1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4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376706" y="8514328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255661" y="922590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16" y="0"/>
                </a:moveTo>
                <a:lnTo>
                  <a:pt x="119956" y="0"/>
                </a:lnTo>
                <a:lnTo>
                  <a:pt x="96067" y="91"/>
                </a:lnTo>
                <a:lnTo>
                  <a:pt x="49500" y="5882"/>
                </a:lnTo>
                <a:lnTo>
                  <a:pt x="12883" y="35232"/>
                </a:lnTo>
                <a:lnTo>
                  <a:pt x="643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91" y="539395"/>
                </a:lnTo>
                <a:lnTo>
                  <a:pt x="35140" y="576012"/>
                </a:lnTo>
                <a:lnTo>
                  <a:pt x="76802" y="588251"/>
                </a:lnTo>
                <a:lnTo>
                  <a:pt x="119956" y="588987"/>
                </a:lnTo>
                <a:lnTo>
                  <a:pt x="823116" y="588987"/>
                </a:lnTo>
                <a:lnTo>
                  <a:pt x="866270" y="588251"/>
                </a:lnTo>
                <a:lnTo>
                  <a:pt x="907932" y="576012"/>
                </a:lnTo>
                <a:lnTo>
                  <a:pt x="937281" y="539395"/>
                </a:lnTo>
                <a:lnTo>
                  <a:pt x="943073" y="492827"/>
                </a:lnTo>
                <a:lnTo>
                  <a:pt x="943073" y="96159"/>
                </a:lnTo>
                <a:lnTo>
                  <a:pt x="937281" y="49592"/>
                </a:lnTo>
                <a:lnTo>
                  <a:pt x="907932" y="12974"/>
                </a:lnTo>
                <a:lnTo>
                  <a:pt x="866270" y="735"/>
                </a:lnTo>
                <a:lnTo>
                  <a:pt x="823116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9540023" y="9293424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092343" y="9225906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2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4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5376706" y="9293424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092343" y="2993133"/>
            <a:ext cx="943610" cy="589280"/>
          </a:xfrm>
          <a:custGeom>
            <a:avLst/>
            <a:gdLst/>
            <a:ahLst/>
            <a:cxnLst/>
            <a:rect l="l" t="t" r="r" b="b"/>
            <a:pathLst>
              <a:path w="943609" h="589279">
                <a:moveTo>
                  <a:pt x="823108" y="0"/>
                </a:moveTo>
                <a:lnTo>
                  <a:pt x="119956" y="0"/>
                </a:lnTo>
                <a:lnTo>
                  <a:pt x="96065" y="91"/>
                </a:lnTo>
                <a:lnTo>
                  <a:pt x="49498" y="5883"/>
                </a:lnTo>
                <a:lnTo>
                  <a:pt x="12879" y="35232"/>
                </a:lnTo>
                <a:lnTo>
                  <a:pt x="642" y="76894"/>
                </a:lnTo>
                <a:lnTo>
                  <a:pt x="0" y="96159"/>
                </a:lnTo>
                <a:lnTo>
                  <a:pt x="0" y="492827"/>
                </a:lnTo>
                <a:lnTo>
                  <a:pt x="5782" y="539395"/>
                </a:lnTo>
                <a:lnTo>
                  <a:pt x="35138" y="576012"/>
                </a:lnTo>
                <a:lnTo>
                  <a:pt x="76799" y="588251"/>
                </a:lnTo>
                <a:lnTo>
                  <a:pt x="119956" y="588987"/>
                </a:lnTo>
                <a:lnTo>
                  <a:pt x="823108" y="588987"/>
                </a:lnTo>
                <a:lnTo>
                  <a:pt x="866265" y="588251"/>
                </a:lnTo>
                <a:lnTo>
                  <a:pt x="907926" y="576012"/>
                </a:lnTo>
                <a:lnTo>
                  <a:pt x="937282" y="539395"/>
                </a:lnTo>
                <a:lnTo>
                  <a:pt x="943065" y="492827"/>
                </a:lnTo>
                <a:lnTo>
                  <a:pt x="943065" y="96159"/>
                </a:lnTo>
                <a:lnTo>
                  <a:pt x="937282" y="49592"/>
                </a:lnTo>
                <a:lnTo>
                  <a:pt x="907926" y="12975"/>
                </a:lnTo>
                <a:lnTo>
                  <a:pt x="866265" y="735"/>
                </a:lnTo>
                <a:lnTo>
                  <a:pt x="82310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5376706" y="3060652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777831" y="4066723"/>
            <a:ext cx="1159510" cy="0"/>
          </a:xfrm>
          <a:custGeom>
            <a:avLst/>
            <a:gdLst/>
            <a:ahLst/>
            <a:cxnLst/>
            <a:rect l="l" t="t" r="r" b="b"/>
            <a:pathLst>
              <a:path w="1159509" h="0">
                <a:moveTo>
                  <a:pt x="0" y="0"/>
                </a:moveTo>
                <a:lnTo>
                  <a:pt x="1159448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198826" y="4066723"/>
            <a:ext cx="1317625" cy="0"/>
          </a:xfrm>
          <a:custGeom>
            <a:avLst/>
            <a:gdLst/>
            <a:ahLst/>
            <a:cxnLst/>
            <a:rect l="l" t="t" r="r" b="b"/>
            <a:pathLst>
              <a:path w="1317625" h="0">
                <a:moveTo>
                  <a:pt x="0" y="0"/>
                </a:moveTo>
                <a:lnTo>
                  <a:pt x="1317293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916342" y="397876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750272" y="3288900"/>
            <a:ext cx="1342390" cy="3810"/>
          </a:xfrm>
          <a:custGeom>
            <a:avLst/>
            <a:gdLst/>
            <a:ahLst/>
            <a:cxnLst/>
            <a:rect l="l" t="t" r="r" b="b"/>
            <a:pathLst>
              <a:path w="1342390" h="3810">
                <a:moveTo>
                  <a:pt x="-20941" y="1810"/>
                </a:moveTo>
                <a:lnTo>
                  <a:pt x="1362913" y="1810"/>
                </a:lnTo>
              </a:path>
            </a:pathLst>
          </a:custGeom>
          <a:ln w="4550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595303" y="320450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680" y="0"/>
                </a:moveTo>
                <a:lnTo>
                  <a:pt x="0" y="88429"/>
                </a:lnTo>
                <a:lnTo>
                  <a:pt x="176151" y="175909"/>
                </a:lnTo>
                <a:lnTo>
                  <a:pt x="17568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3830334" y="2797306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被动打开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778900" y="4845820"/>
            <a:ext cx="1313815" cy="0"/>
          </a:xfrm>
          <a:custGeom>
            <a:avLst/>
            <a:gdLst/>
            <a:ahLst/>
            <a:cxnLst/>
            <a:rect l="l" t="t" r="r" b="b"/>
            <a:pathLst>
              <a:path w="1313815" h="0">
                <a:moveTo>
                  <a:pt x="0" y="0"/>
                </a:moveTo>
                <a:lnTo>
                  <a:pt x="1313349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353795" y="4845820"/>
            <a:ext cx="1163955" cy="0"/>
          </a:xfrm>
          <a:custGeom>
            <a:avLst/>
            <a:gdLst/>
            <a:ahLst/>
            <a:cxnLst/>
            <a:rect l="l" t="t" r="r" b="b"/>
            <a:pathLst>
              <a:path w="1163954" h="0">
                <a:moveTo>
                  <a:pt x="0" y="0"/>
                </a:moveTo>
                <a:lnTo>
                  <a:pt x="1163392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198826" y="475786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749277" y="8741303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 h="0">
                <a:moveTo>
                  <a:pt x="0" y="0"/>
                </a:moveTo>
                <a:lnTo>
                  <a:pt x="1342971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353795" y="8741303"/>
            <a:ext cx="1134110" cy="0"/>
          </a:xfrm>
          <a:custGeom>
            <a:avLst/>
            <a:gdLst/>
            <a:ahLst/>
            <a:cxnLst/>
            <a:rect l="l" t="t" r="r" b="b"/>
            <a:pathLst>
              <a:path w="1134109" h="0">
                <a:moveTo>
                  <a:pt x="0" y="0"/>
                </a:moveTo>
                <a:lnTo>
                  <a:pt x="1133770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198826" y="865334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777831" y="5624916"/>
            <a:ext cx="1159510" cy="0"/>
          </a:xfrm>
          <a:custGeom>
            <a:avLst/>
            <a:gdLst/>
            <a:ahLst/>
            <a:cxnLst/>
            <a:rect l="l" t="t" r="r" b="b"/>
            <a:pathLst>
              <a:path w="1159509" h="0">
                <a:moveTo>
                  <a:pt x="0" y="0"/>
                </a:moveTo>
                <a:lnTo>
                  <a:pt x="1159448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198826" y="5624916"/>
            <a:ext cx="1317625" cy="0"/>
          </a:xfrm>
          <a:custGeom>
            <a:avLst/>
            <a:gdLst/>
            <a:ahLst/>
            <a:cxnLst/>
            <a:rect l="l" t="t" r="r" b="b"/>
            <a:pathLst>
              <a:path w="1317625" h="0">
                <a:moveTo>
                  <a:pt x="0" y="0"/>
                </a:moveTo>
                <a:lnTo>
                  <a:pt x="1317293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916342" y="553696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778900" y="6404013"/>
            <a:ext cx="1313815" cy="0"/>
          </a:xfrm>
          <a:custGeom>
            <a:avLst/>
            <a:gdLst/>
            <a:ahLst/>
            <a:cxnLst/>
            <a:rect l="l" t="t" r="r" b="b"/>
            <a:pathLst>
              <a:path w="1313815" h="0">
                <a:moveTo>
                  <a:pt x="0" y="0"/>
                </a:moveTo>
                <a:lnTo>
                  <a:pt x="1313349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353795" y="6404013"/>
            <a:ext cx="1163955" cy="0"/>
          </a:xfrm>
          <a:custGeom>
            <a:avLst/>
            <a:gdLst/>
            <a:ahLst/>
            <a:cxnLst/>
            <a:rect l="l" t="t" r="r" b="b"/>
            <a:pathLst>
              <a:path w="1163954" h="0">
                <a:moveTo>
                  <a:pt x="0" y="0"/>
                </a:moveTo>
                <a:lnTo>
                  <a:pt x="1163392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198826" y="631605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749277" y="7183110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 h="0">
                <a:moveTo>
                  <a:pt x="0" y="0"/>
                </a:moveTo>
                <a:lnTo>
                  <a:pt x="1188002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198826" y="7183110"/>
            <a:ext cx="1289050" cy="0"/>
          </a:xfrm>
          <a:custGeom>
            <a:avLst/>
            <a:gdLst/>
            <a:ahLst/>
            <a:cxnLst/>
            <a:rect l="l" t="t" r="r" b="b"/>
            <a:pathLst>
              <a:path w="1289050" h="0">
                <a:moveTo>
                  <a:pt x="0" y="0"/>
                </a:moveTo>
                <a:lnTo>
                  <a:pt x="1288739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916342" y="70951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749277" y="7962207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 h="0">
                <a:moveTo>
                  <a:pt x="0" y="0"/>
                </a:moveTo>
                <a:lnTo>
                  <a:pt x="1342971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353795" y="7962207"/>
            <a:ext cx="1134110" cy="0"/>
          </a:xfrm>
          <a:custGeom>
            <a:avLst/>
            <a:gdLst/>
            <a:ahLst/>
            <a:cxnLst/>
            <a:rect l="l" t="t" r="r" b="b"/>
            <a:pathLst>
              <a:path w="1134109" h="0">
                <a:moveTo>
                  <a:pt x="0" y="0"/>
                </a:moveTo>
                <a:lnTo>
                  <a:pt x="1133770" y="0"/>
                </a:lnTo>
              </a:path>
            </a:pathLst>
          </a:custGeom>
          <a:ln w="41883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98826" y="787425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749277" y="9520400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 h="0">
                <a:moveTo>
                  <a:pt x="0" y="0"/>
                </a:moveTo>
                <a:lnTo>
                  <a:pt x="1188002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198826" y="9520400"/>
            <a:ext cx="1289050" cy="0"/>
          </a:xfrm>
          <a:custGeom>
            <a:avLst/>
            <a:gdLst/>
            <a:ahLst/>
            <a:cxnLst/>
            <a:rect l="l" t="t" r="r" b="b"/>
            <a:pathLst>
              <a:path w="1289050" h="0">
                <a:moveTo>
                  <a:pt x="0" y="0"/>
                </a:moveTo>
                <a:lnTo>
                  <a:pt x="1288739" y="0"/>
                </a:lnTo>
              </a:path>
            </a:pathLst>
          </a:custGeom>
          <a:ln w="41883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916342" y="943244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1516120" y="3819594"/>
            <a:ext cx="2261870" cy="494665"/>
          </a:xfrm>
          <a:prstGeom prst="rect">
            <a:avLst/>
          </a:prstGeom>
          <a:solidFill>
            <a:srgbClr val="0076BA"/>
          </a:solidFill>
        </p:spPr>
        <p:txBody>
          <a:bodyPr wrap="square" lIns="0" tIns="8001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DHCPDISCOVER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517188" y="4534858"/>
            <a:ext cx="2261870" cy="494665"/>
          </a:xfrm>
          <a:prstGeom prst="rect">
            <a:avLst/>
          </a:prstGeom>
          <a:solidFill>
            <a:srgbClr val="87312B"/>
          </a:solidFill>
        </p:spPr>
        <p:txBody>
          <a:bodyPr wrap="square" lIns="0" tIns="80010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DHCPOFFER</a:t>
            </a:r>
            <a:endParaRPr sz="2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516120" y="5377788"/>
            <a:ext cx="2261870" cy="494665"/>
          </a:xfrm>
          <a:prstGeom prst="rect">
            <a:avLst/>
          </a:prstGeom>
          <a:solidFill>
            <a:srgbClr val="0076BA"/>
          </a:solidFill>
        </p:spPr>
        <p:txBody>
          <a:bodyPr wrap="square" lIns="0" tIns="80010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DHCPREQUEST</a:t>
            </a:r>
            <a:endParaRPr sz="20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517188" y="6156884"/>
            <a:ext cx="2261870" cy="494665"/>
          </a:xfrm>
          <a:prstGeom prst="rect">
            <a:avLst/>
          </a:prstGeom>
          <a:solidFill>
            <a:srgbClr val="87312B"/>
          </a:solidFill>
        </p:spPr>
        <p:txBody>
          <a:bodyPr wrap="square" lIns="0" tIns="80010" rIns="0" bIns="0" rtlCol="0" vert="horz">
            <a:spAutoFit/>
          </a:bodyPr>
          <a:lstStyle/>
          <a:p>
            <a:pPr marL="500380">
              <a:lnSpc>
                <a:spcPct val="100000"/>
              </a:lnSpc>
              <a:spcBef>
                <a:spcPts val="630"/>
              </a:spcBef>
            </a:pPr>
            <a:r>
              <a:rPr dirty="0" sz="2050" spc="-15">
                <a:solidFill>
                  <a:srgbClr val="FFFFFF"/>
                </a:solidFill>
                <a:latin typeface="Arial"/>
                <a:cs typeface="Arial"/>
              </a:rPr>
              <a:t>DHCPACK</a:t>
            </a:r>
            <a:endParaRPr sz="20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487566" y="6935981"/>
            <a:ext cx="2261870" cy="494665"/>
          </a:xfrm>
          <a:prstGeom prst="rect">
            <a:avLst/>
          </a:prstGeom>
          <a:solidFill>
            <a:srgbClr val="0076BA"/>
          </a:solidFill>
        </p:spPr>
        <p:txBody>
          <a:bodyPr wrap="square" lIns="0" tIns="80010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DHCPREQUEST</a:t>
            </a:r>
            <a:endParaRPr sz="205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1487566" y="7715077"/>
            <a:ext cx="2261870" cy="494665"/>
          </a:xfrm>
          <a:custGeom>
            <a:avLst/>
            <a:gdLst/>
            <a:ahLst/>
            <a:cxnLst/>
            <a:rect l="l" t="t" r="r" b="b"/>
            <a:pathLst>
              <a:path w="2261869" h="494665">
                <a:moveTo>
                  <a:pt x="0" y="494258"/>
                </a:moveTo>
                <a:lnTo>
                  <a:pt x="2261711" y="494258"/>
                </a:lnTo>
                <a:lnTo>
                  <a:pt x="2261711" y="0"/>
                </a:lnTo>
                <a:lnTo>
                  <a:pt x="0" y="0"/>
                </a:lnTo>
                <a:lnTo>
                  <a:pt x="0" y="494258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1975448" y="7781006"/>
            <a:ext cx="128651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</a:t>
            </a:r>
            <a:r>
              <a:rPr dirty="0" sz="2050" spc="-1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ACK</a:t>
            </a:r>
            <a:endParaRPr sz="20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487566" y="8494173"/>
            <a:ext cx="2261870" cy="494665"/>
          </a:xfrm>
          <a:prstGeom prst="rect">
            <a:avLst/>
          </a:prstGeom>
          <a:solidFill>
            <a:srgbClr val="87312B"/>
          </a:solidFill>
        </p:spPr>
        <p:txBody>
          <a:bodyPr wrap="square" lIns="0" tIns="8001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DHCPNACK</a:t>
            </a:r>
            <a:endParaRPr sz="20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487566" y="9337983"/>
            <a:ext cx="2261870" cy="494665"/>
          </a:xfrm>
          <a:prstGeom prst="rect">
            <a:avLst/>
          </a:prstGeom>
          <a:solidFill>
            <a:srgbClr val="0076BA"/>
          </a:solidFill>
        </p:spPr>
        <p:txBody>
          <a:bodyPr wrap="square" lIns="0" tIns="80010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63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DHCPRELEASE</a:t>
            </a:r>
            <a:endParaRPr sz="20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171604" y="9812197"/>
            <a:ext cx="1479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 b="1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767954" y="9812197"/>
            <a:ext cx="1479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 b="1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06180" y="9337864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6255423" y="3040378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①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606180" y="3819475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②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6255423" y="4534739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③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6255423" y="6154415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⑤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606180" y="6935862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6255423" y="7714959"/>
            <a:ext cx="392430" cy="1244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⑦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⑧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425435" y="5309481"/>
            <a:ext cx="2376236" cy="1651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6519815" y="5289935"/>
            <a:ext cx="2478405" cy="90043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租期过半或达</a:t>
            </a:r>
            <a:r>
              <a:rPr dirty="0" sz="2050">
                <a:solidFill>
                  <a:srgbClr val="FFFFFF"/>
                </a:solidFill>
                <a:latin typeface="Arial"/>
                <a:cs typeface="Arial"/>
              </a:rPr>
              <a:t>7/8</a:t>
            </a:r>
            <a:r>
              <a:rPr dirty="0" sz="205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2923" sz="4275" spc="44">
                <a:solidFill>
                  <a:srgbClr val="FF2600"/>
                </a:solidFill>
                <a:latin typeface="Microsoft JhengHei UI"/>
                <a:cs typeface="Microsoft JhengHei UI"/>
              </a:rPr>
              <a:t>④</a:t>
            </a:r>
            <a:endParaRPr baseline="-2923" sz="4275">
              <a:latin typeface="Microsoft JhengHei UI"/>
              <a:cs typeface="Microsoft JhengHei UI"/>
            </a:endParaRPr>
          </a:p>
          <a:p>
            <a:pPr marL="194310">
              <a:lnSpc>
                <a:spcPct val="100000"/>
              </a:lnSpc>
              <a:spcBef>
                <a:spcPts val="41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重新申请续租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6659535" y="6736828"/>
            <a:ext cx="2528394" cy="1066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7577204" y="6923075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同意续租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6736108" y="8734623"/>
            <a:ext cx="2455747" cy="876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17450244" y="9076624"/>
            <a:ext cx="13347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不同意续租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234372" y="2763800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客户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7241068" y="2679210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服务器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/>
              <a:t>应⽤层</a:t>
            </a:r>
            <a:endParaRPr sz="3600"/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DHC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49503" y="715916"/>
            <a:ext cx="52050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协议⼯作流程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/>
              <a:t>应⽤层</a:t>
            </a:r>
            <a:endParaRPr sz="3600"/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DHC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2642" y="2846670"/>
            <a:ext cx="3584575" cy="723265"/>
          </a:xfrm>
          <a:prstGeom prst="rect">
            <a:avLst/>
          </a:prstGeom>
          <a:solidFill>
            <a:srgbClr val="0076BA"/>
          </a:solidFill>
          <a:ln w="10470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12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客户请求租⽤</a:t>
            </a: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2642" y="4048538"/>
            <a:ext cx="3584575" cy="723265"/>
          </a:xfrm>
          <a:prstGeom prst="rect">
            <a:avLst/>
          </a:prstGeom>
          <a:solidFill>
            <a:srgbClr val="0076BA"/>
          </a:solidFill>
          <a:ln w="10470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12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服务器提供可⽤</a:t>
            </a: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88991" y="5250407"/>
            <a:ext cx="4911725" cy="1219835"/>
          </a:xfrm>
          <a:custGeom>
            <a:avLst/>
            <a:gdLst/>
            <a:ahLst/>
            <a:cxnLst/>
            <a:rect l="l" t="t" r="r" b="b"/>
            <a:pathLst>
              <a:path w="4911725" h="1219835">
                <a:moveTo>
                  <a:pt x="2455821" y="0"/>
                </a:moveTo>
                <a:lnTo>
                  <a:pt x="0" y="609751"/>
                </a:lnTo>
                <a:lnTo>
                  <a:pt x="2455821" y="1219502"/>
                </a:lnTo>
                <a:lnTo>
                  <a:pt x="4911641" y="609751"/>
                </a:lnTo>
                <a:lnTo>
                  <a:pt x="245582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991" y="5250407"/>
            <a:ext cx="4911725" cy="1219835"/>
          </a:xfrm>
          <a:custGeom>
            <a:avLst/>
            <a:gdLst/>
            <a:ahLst/>
            <a:cxnLst/>
            <a:rect l="l" t="t" r="r" b="b"/>
            <a:pathLst>
              <a:path w="4911725" h="1219835">
                <a:moveTo>
                  <a:pt x="0" y="609751"/>
                </a:moveTo>
                <a:lnTo>
                  <a:pt x="2455821" y="1219502"/>
                </a:lnTo>
                <a:lnTo>
                  <a:pt x="4911643" y="609751"/>
                </a:lnTo>
                <a:lnTo>
                  <a:pt x="2455821" y="0"/>
                </a:lnTo>
                <a:lnTo>
                  <a:pt x="0" y="609751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803787" y="5642091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客户接受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88991" y="8009484"/>
            <a:ext cx="4911725" cy="1219835"/>
          </a:xfrm>
          <a:custGeom>
            <a:avLst/>
            <a:gdLst/>
            <a:ahLst/>
            <a:cxnLst/>
            <a:rect l="l" t="t" r="r" b="b"/>
            <a:pathLst>
              <a:path w="4911725" h="1219834">
                <a:moveTo>
                  <a:pt x="2455821" y="0"/>
                </a:moveTo>
                <a:lnTo>
                  <a:pt x="0" y="609751"/>
                </a:lnTo>
                <a:lnTo>
                  <a:pt x="2455821" y="1219502"/>
                </a:lnTo>
                <a:lnTo>
                  <a:pt x="4911641" y="609751"/>
                </a:lnTo>
                <a:lnTo>
                  <a:pt x="245582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88991" y="8009484"/>
            <a:ext cx="4911725" cy="1219835"/>
          </a:xfrm>
          <a:custGeom>
            <a:avLst/>
            <a:gdLst/>
            <a:ahLst/>
            <a:cxnLst/>
            <a:rect l="l" t="t" r="r" b="b"/>
            <a:pathLst>
              <a:path w="4911725" h="1219834">
                <a:moveTo>
                  <a:pt x="0" y="609751"/>
                </a:moveTo>
                <a:lnTo>
                  <a:pt x="2455821" y="1219502"/>
                </a:lnTo>
                <a:lnTo>
                  <a:pt x="4911643" y="609751"/>
                </a:lnTo>
                <a:lnTo>
                  <a:pt x="2455821" y="0"/>
                </a:lnTo>
                <a:lnTo>
                  <a:pt x="0" y="609751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03787" y="8069499"/>
            <a:ext cx="1282065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71170">
              <a:lnSpc>
                <a:spcPct val="117800"/>
              </a:lnSpc>
              <a:spcBef>
                <a:spcPts val="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服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务器同意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12364" y="9303447"/>
            <a:ext cx="3584575" cy="723265"/>
          </a:xfrm>
          <a:prstGeom prst="rect">
            <a:avLst/>
          </a:prstGeom>
          <a:solidFill>
            <a:srgbClr val="0076BA"/>
          </a:solidFill>
          <a:ln w="10470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544195">
              <a:lnSpc>
                <a:spcPct val="100000"/>
              </a:lnSpc>
              <a:spcBef>
                <a:spcPts val="12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服务器同意</a:t>
            </a: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租约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44414" y="9233645"/>
            <a:ext cx="1172210" cy="430530"/>
          </a:xfrm>
          <a:custGeom>
            <a:avLst/>
            <a:gdLst/>
            <a:ahLst/>
            <a:cxnLst/>
            <a:rect l="l" t="t" r="r" b="b"/>
            <a:pathLst>
              <a:path w="1172209" h="430529">
                <a:moveTo>
                  <a:pt x="0" y="0"/>
                </a:moveTo>
                <a:lnTo>
                  <a:pt x="0" y="430353"/>
                </a:lnTo>
                <a:lnTo>
                  <a:pt x="1161221" y="430353"/>
                </a:lnTo>
                <a:lnTo>
                  <a:pt x="1171692" y="43035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05634" y="961373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350715" y="9303447"/>
            <a:ext cx="3584575" cy="723265"/>
          </a:xfrm>
          <a:prstGeom prst="rect">
            <a:avLst/>
          </a:prstGeom>
          <a:solidFill>
            <a:srgbClr val="0076BA"/>
          </a:solidFill>
          <a:ln w="10470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12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客户完成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TCP/IP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配置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44812" y="4776592"/>
            <a:ext cx="0" cy="379095"/>
          </a:xfrm>
          <a:custGeom>
            <a:avLst/>
            <a:gdLst/>
            <a:ahLst/>
            <a:cxnLst/>
            <a:rect l="l" t="t" r="r" b="b"/>
            <a:pathLst>
              <a:path w="0" h="379095">
                <a:moveTo>
                  <a:pt x="0" y="0"/>
                </a:moveTo>
                <a:lnTo>
                  <a:pt x="0" y="368059"/>
                </a:lnTo>
                <a:lnTo>
                  <a:pt x="0" y="3785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94552" y="51446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301909" y="9664782"/>
            <a:ext cx="953769" cy="0"/>
          </a:xfrm>
          <a:custGeom>
            <a:avLst/>
            <a:gdLst/>
            <a:ahLst/>
            <a:cxnLst/>
            <a:rect l="l" t="t" r="r" b="b"/>
            <a:pathLst>
              <a:path w="953769" h="0">
                <a:moveTo>
                  <a:pt x="0" y="0"/>
                </a:moveTo>
                <a:lnTo>
                  <a:pt x="0" y="0"/>
                </a:lnTo>
                <a:lnTo>
                  <a:pt x="943053" y="0"/>
                </a:lnTo>
                <a:lnTo>
                  <a:pt x="95352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244959" y="96145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44812" y="3574723"/>
            <a:ext cx="0" cy="379095"/>
          </a:xfrm>
          <a:custGeom>
            <a:avLst/>
            <a:gdLst/>
            <a:ahLst/>
            <a:cxnLst/>
            <a:rect l="l" t="t" r="r" b="b"/>
            <a:pathLst>
              <a:path w="0" h="379095">
                <a:moveTo>
                  <a:pt x="0" y="0"/>
                </a:moveTo>
                <a:lnTo>
                  <a:pt x="0" y="0"/>
                </a:lnTo>
                <a:lnTo>
                  <a:pt x="0" y="368059"/>
                </a:lnTo>
                <a:lnTo>
                  <a:pt x="0" y="37852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94552" y="394278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44812" y="6475155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297451"/>
                </a:lnTo>
                <a:lnTo>
                  <a:pt x="0" y="30792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394552" y="67726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647406" y="6873127"/>
          <a:ext cx="3600450" cy="104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/>
                <a:gridCol w="1791970"/>
              </a:tblGrid>
              <a:tr h="722630">
                <a:tc gridSpan="2">
                  <a:txBody>
                    <a:bodyPr/>
                    <a:lstStyle/>
                    <a:p>
                      <a:pPr marL="70612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客户确认</a:t>
                      </a:r>
                      <a:r>
                        <a:rPr dirty="0" sz="24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租约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3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9394552" y="790372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331267" y="3207651"/>
            <a:ext cx="6245225" cy="5411470"/>
          </a:xfrm>
          <a:custGeom>
            <a:avLst/>
            <a:gdLst/>
            <a:ahLst/>
            <a:cxnLst/>
            <a:rect l="l" t="t" r="r" b="b"/>
            <a:pathLst>
              <a:path w="6245225" h="5411470">
                <a:moveTo>
                  <a:pt x="569616" y="5411353"/>
                </a:moveTo>
                <a:lnTo>
                  <a:pt x="6244836" y="5411353"/>
                </a:lnTo>
                <a:lnTo>
                  <a:pt x="6244836" y="0"/>
                </a:ln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241217" y="315739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900883" y="3320736"/>
            <a:ext cx="3805554" cy="2539365"/>
          </a:xfrm>
          <a:custGeom>
            <a:avLst/>
            <a:gdLst/>
            <a:ahLst/>
            <a:cxnLst/>
            <a:rect l="l" t="t" r="r" b="b"/>
            <a:pathLst>
              <a:path w="3805555" h="2539365">
                <a:moveTo>
                  <a:pt x="0" y="2539189"/>
                </a:moveTo>
                <a:lnTo>
                  <a:pt x="3805119" y="2539189"/>
                </a:lnTo>
                <a:lnTo>
                  <a:pt x="3805119" y="10470"/>
                </a:lnTo>
                <a:lnTo>
                  <a:pt x="380511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655743" y="323068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52888" y="2998272"/>
            <a:ext cx="194310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0" b="1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52888" y="4200141"/>
            <a:ext cx="194310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0" b="1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52888" y="7029966"/>
            <a:ext cx="194310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0" b="1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90883" y="9666536"/>
            <a:ext cx="194310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0" b="1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67117" y="6430118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接收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67117" y="9200417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同意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859053" y="8238649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不同意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396881" y="3556229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39" y="0"/>
                </a:moveTo>
                <a:lnTo>
                  <a:pt x="86349" y="0"/>
                </a:lnTo>
                <a:lnTo>
                  <a:pt x="69152" y="66"/>
                </a:lnTo>
                <a:lnTo>
                  <a:pt x="25295" y="9340"/>
                </a:lnTo>
                <a:lnTo>
                  <a:pt x="1722" y="44334"/>
                </a:lnTo>
                <a:lnTo>
                  <a:pt x="0" y="69215"/>
                </a:lnTo>
                <a:lnTo>
                  <a:pt x="0" y="487710"/>
                </a:lnTo>
                <a:lnTo>
                  <a:pt x="9277" y="531566"/>
                </a:lnTo>
                <a:lnTo>
                  <a:pt x="44268" y="555140"/>
                </a:lnTo>
                <a:lnTo>
                  <a:pt x="86349" y="556926"/>
                </a:lnTo>
                <a:lnTo>
                  <a:pt x="2585739" y="556926"/>
                </a:lnTo>
                <a:lnTo>
                  <a:pt x="2627811" y="555140"/>
                </a:lnTo>
                <a:lnTo>
                  <a:pt x="2662806" y="531566"/>
                </a:lnTo>
                <a:lnTo>
                  <a:pt x="2672079" y="487710"/>
                </a:lnTo>
                <a:lnTo>
                  <a:pt x="2672079" y="69215"/>
                </a:lnTo>
                <a:lnTo>
                  <a:pt x="2671616" y="55348"/>
                </a:lnTo>
                <a:lnTo>
                  <a:pt x="2655665" y="16478"/>
                </a:lnTo>
                <a:lnTo>
                  <a:pt x="2616796" y="529"/>
                </a:lnTo>
                <a:lnTo>
                  <a:pt x="258573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806437" y="3646245"/>
            <a:ext cx="1853564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Discover</a:t>
            </a:r>
            <a:endParaRPr sz="20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396881" y="4748674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39" y="0"/>
                </a:moveTo>
                <a:lnTo>
                  <a:pt x="86349" y="0"/>
                </a:lnTo>
                <a:lnTo>
                  <a:pt x="69152" y="66"/>
                </a:lnTo>
                <a:lnTo>
                  <a:pt x="25295" y="9338"/>
                </a:lnTo>
                <a:lnTo>
                  <a:pt x="1722" y="44333"/>
                </a:lnTo>
                <a:lnTo>
                  <a:pt x="0" y="69214"/>
                </a:lnTo>
                <a:lnTo>
                  <a:pt x="0" y="487709"/>
                </a:lnTo>
                <a:lnTo>
                  <a:pt x="9277" y="531565"/>
                </a:lnTo>
                <a:lnTo>
                  <a:pt x="44268" y="555139"/>
                </a:lnTo>
                <a:lnTo>
                  <a:pt x="86349" y="556925"/>
                </a:lnTo>
                <a:lnTo>
                  <a:pt x="2585739" y="556925"/>
                </a:lnTo>
                <a:lnTo>
                  <a:pt x="2627811" y="555139"/>
                </a:lnTo>
                <a:lnTo>
                  <a:pt x="2662806" y="531565"/>
                </a:lnTo>
                <a:lnTo>
                  <a:pt x="2672079" y="487709"/>
                </a:lnTo>
                <a:lnTo>
                  <a:pt x="2672079" y="69214"/>
                </a:lnTo>
                <a:lnTo>
                  <a:pt x="2671616" y="55347"/>
                </a:lnTo>
                <a:lnTo>
                  <a:pt x="2655665" y="16477"/>
                </a:lnTo>
                <a:lnTo>
                  <a:pt x="2616796" y="529"/>
                </a:lnTo>
                <a:lnTo>
                  <a:pt x="2602931" y="66"/>
                </a:lnTo>
                <a:lnTo>
                  <a:pt x="258573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026975" y="4839470"/>
            <a:ext cx="14128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-5">
                <a:solidFill>
                  <a:srgbClr val="FFFFFF"/>
                </a:solidFill>
                <a:latin typeface="Arial"/>
                <a:cs typeface="Arial"/>
              </a:rPr>
              <a:t>Offer</a:t>
            </a:r>
            <a:endParaRPr sz="20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396881" y="7563135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39" y="0"/>
                </a:moveTo>
                <a:lnTo>
                  <a:pt x="86349" y="0"/>
                </a:lnTo>
                <a:lnTo>
                  <a:pt x="69152" y="66"/>
                </a:lnTo>
                <a:lnTo>
                  <a:pt x="25295" y="9338"/>
                </a:lnTo>
                <a:lnTo>
                  <a:pt x="1722" y="44333"/>
                </a:lnTo>
                <a:lnTo>
                  <a:pt x="0" y="69214"/>
                </a:lnTo>
                <a:lnTo>
                  <a:pt x="0" y="487709"/>
                </a:lnTo>
                <a:lnTo>
                  <a:pt x="9277" y="531565"/>
                </a:lnTo>
                <a:lnTo>
                  <a:pt x="44268" y="555139"/>
                </a:lnTo>
                <a:lnTo>
                  <a:pt x="86349" y="556925"/>
                </a:lnTo>
                <a:lnTo>
                  <a:pt x="2585739" y="556925"/>
                </a:lnTo>
                <a:lnTo>
                  <a:pt x="2627811" y="555139"/>
                </a:lnTo>
                <a:lnTo>
                  <a:pt x="2662806" y="531565"/>
                </a:lnTo>
                <a:lnTo>
                  <a:pt x="2672079" y="487709"/>
                </a:lnTo>
                <a:lnTo>
                  <a:pt x="2672079" y="69214"/>
                </a:lnTo>
                <a:lnTo>
                  <a:pt x="2671616" y="55347"/>
                </a:lnTo>
                <a:lnTo>
                  <a:pt x="2655665" y="16477"/>
                </a:lnTo>
                <a:lnTo>
                  <a:pt x="2616796" y="529"/>
                </a:lnTo>
                <a:lnTo>
                  <a:pt x="258573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1828039" y="7653150"/>
            <a:ext cx="181038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658718" y="8683422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39" y="0"/>
                </a:moveTo>
                <a:lnTo>
                  <a:pt x="86349" y="0"/>
                </a:lnTo>
                <a:lnTo>
                  <a:pt x="69152" y="66"/>
                </a:lnTo>
                <a:lnTo>
                  <a:pt x="25295" y="9340"/>
                </a:lnTo>
                <a:lnTo>
                  <a:pt x="1722" y="44334"/>
                </a:lnTo>
                <a:lnTo>
                  <a:pt x="0" y="69215"/>
                </a:lnTo>
                <a:lnTo>
                  <a:pt x="0" y="487710"/>
                </a:lnTo>
                <a:lnTo>
                  <a:pt x="9277" y="531566"/>
                </a:lnTo>
                <a:lnTo>
                  <a:pt x="44268" y="555140"/>
                </a:lnTo>
                <a:lnTo>
                  <a:pt x="86349" y="556926"/>
                </a:lnTo>
                <a:lnTo>
                  <a:pt x="2585739" y="556926"/>
                </a:lnTo>
                <a:lnTo>
                  <a:pt x="2627811" y="555140"/>
                </a:lnTo>
                <a:lnTo>
                  <a:pt x="2662811" y="531566"/>
                </a:lnTo>
                <a:lnTo>
                  <a:pt x="2672079" y="487710"/>
                </a:lnTo>
                <a:lnTo>
                  <a:pt x="2672079" y="69215"/>
                </a:lnTo>
                <a:lnTo>
                  <a:pt x="2671616" y="55348"/>
                </a:lnTo>
                <a:lnTo>
                  <a:pt x="2655673" y="16478"/>
                </a:lnTo>
                <a:lnTo>
                  <a:pt x="2616796" y="529"/>
                </a:lnTo>
                <a:lnTo>
                  <a:pt x="258573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4315461" y="8774220"/>
            <a:ext cx="13595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ACK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201510" y="5779948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39" y="0"/>
                </a:moveTo>
                <a:lnTo>
                  <a:pt x="86349" y="0"/>
                </a:lnTo>
                <a:lnTo>
                  <a:pt x="69152" y="66"/>
                </a:lnTo>
                <a:lnTo>
                  <a:pt x="25295" y="9339"/>
                </a:lnTo>
                <a:lnTo>
                  <a:pt x="1722" y="44333"/>
                </a:lnTo>
                <a:lnTo>
                  <a:pt x="0" y="69215"/>
                </a:lnTo>
                <a:lnTo>
                  <a:pt x="0" y="487710"/>
                </a:lnTo>
                <a:lnTo>
                  <a:pt x="9277" y="531565"/>
                </a:lnTo>
                <a:lnTo>
                  <a:pt x="44268" y="555139"/>
                </a:lnTo>
                <a:lnTo>
                  <a:pt x="86349" y="556925"/>
                </a:lnTo>
                <a:lnTo>
                  <a:pt x="2585739" y="556925"/>
                </a:lnTo>
                <a:lnTo>
                  <a:pt x="2627811" y="555139"/>
                </a:lnTo>
                <a:lnTo>
                  <a:pt x="2662811" y="531565"/>
                </a:lnTo>
                <a:lnTo>
                  <a:pt x="2672079" y="487710"/>
                </a:lnTo>
                <a:lnTo>
                  <a:pt x="2672079" y="69215"/>
                </a:lnTo>
                <a:lnTo>
                  <a:pt x="2671616" y="55348"/>
                </a:lnTo>
                <a:lnTo>
                  <a:pt x="2655673" y="16478"/>
                </a:lnTo>
                <a:lnTo>
                  <a:pt x="2616796" y="529"/>
                </a:lnTo>
                <a:lnTo>
                  <a:pt x="258573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6851027" y="5870746"/>
            <a:ext cx="13735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NAK</a:t>
            </a:r>
            <a:endParaRPr sz="2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859053" y="5884963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不接收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371011" y="4748674"/>
            <a:ext cx="2672080" cy="557530"/>
          </a:xfrm>
          <a:custGeom>
            <a:avLst/>
            <a:gdLst/>
            <a:ahLst/>
            <a:cxnLst/>
            <a:rect l="l" t="t" r="r" b="b"/>
            <a:pathLst>
              <a:path w="2672080" h="557529">
                <a:moveTo>
                  <a:pt x="2585729" y="0"/>
                </a:moveTo>
                <a:lnTo>
                  <a:pt x="86339" y="0"/>
                </a:lnTo>
                <a:lnTo>
                  <a:pt x="69148" y="66"/>
                </a:lnTo>
                <a:lnTo>
                  <a:pt x="25295" y="9338"/>
                </a:lnTo>
                <a:lnTo>
                  <a:pt x="1718" y="44333"/>
                </a:lnTo>
                <a:lnTo>
                  <a:pt x="0" y="487709"/>
                </a:lnTo>
                <a:lnTo>
                  <a:pt x="462" y="501577"/>
                </a:lnTo>
                <a:lnTo>
                  <a:pt x="16413" y="540447"/>
                </a:lnTo>
                <a:lnTo>
                  <a:pt x="55283" y="556396"/>
                </a:lnTo>
                <a:lnTo>
                  <a:pt x="86339" y="556925"/>
                </a:lnTo>
                <a:lnTo>
                  <a:pt x="2585729" y="556925"/>
                </a:lnTo>
                <a:lnTo>
                  <a:pt x="2627811" y="555139"/>
                </a:lnTo>
                <a:lnTo>
                  <a:pt x="2662801" y="531565"/>
                </a:lnTo>
                <a:lnTo>
                  <a:pt x="2672079" y="487709"/>
                </a:lnTo>
                <a:lnTo>
                  <a:pt x="2672079" y="69214"/>
                </a:lnTo>
                <a:lnTo>
                  <a:pt x="2662801" y="25359"/>
                </a:lnTo>
                <a:lnTo>
                  <a:pt x="2627811" y="1786"/>
                </a:lnTo>
                <a:lnTo>
                  <a:pt x="2616795" y="529"/>
                </a:lnTo>
                <a:lnTo>
                  <a:pt x="2602926" y="66"/>
                </a:lnTo>
                <a:lnTo>
                  <a:pt x="2585729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4853161" y="4838689"/>
            <a:ext cx="170878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DHCP</a:t>
            </a:r>
            <a:r>
              <a:rPr dirty="0" sz="205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50" spc="0">
                <a:solidFill>
                  <a:srgbClr val="FFFFFF"/>
                </a:solidFill>
                <a:latin typeface="Arial"/>
                <a:cs typeface="Arial"/>
              </a:rPr>
              <a:t>Decline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59714" y="715916"/>
            <a:ext cx="41852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报⽂格式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/>
              <a:t>应⽤层</a:t>
            </a:r>
            <a:endParaRPr sz="3600"/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-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549" y="2821903"/>
          <a:ext cx="12253595" cy="7156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9430"/>
                <a:gridCol w="3059430"/>
                <a:gridCol w="3059430"/>
                <a:gridCol w="3059429"/>
              </a:tblGrid>
              <a:tr h="64897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op(1)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21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htype(1)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hlen(1)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203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hops(1)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8970">
                <a:tc gridSpan="4">
                  <a:txBody>
                    <a:bodyPr/>
                    <a:lstStyle/>
                    <a:p>
                      <a:pPr marL="272034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xid(4)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事务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ID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client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产⽣，标识⼀次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交互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2">
                  <a:txBody>
                    <a:bodyPr/>
                    <a:lstStyle/>
                    <a:p>
                      <a:pPr marL="124015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secs(2)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client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启动的时间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7721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flags(2)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最⾼位为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时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Server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⼴播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3627754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ciaddr(4)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客户想继续使⽤的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396811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yiaddr(4)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分配的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285115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siaddr(4)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⽹络启动代码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Server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所在的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giaddr(4)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中继地址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chaddr(16)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客户硬件地址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301942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sname(64)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Server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名称</a:t>
                      </a:r>
                      <a:r>
                        <a:rPr dirty="0" sz="245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、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ACK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中显示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13944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file(128)</a:t>
                      </a:r>
                      <a:r>
                        <a:rPr dirty="0" sz="2450" spc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⽹络启动时，客户使⽤的启动配置⽂件名称，以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TFTP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传送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8970">
                <a:tc gridSpan="4">
                  <a:txBody>
                    <a:bodyPr/>
                    <a:lstStyle/>
                    <a:p>
                      <a:pPr marL="189992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options(variable)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注意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53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号选项（定义了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的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种消息）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690272" y="2210862"/>
            <a:ext cx="467614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2050" spc="-7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Options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选项的取值范围为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050" spc="0">
                <a:solidFill>
                  <a:srgbClr val="FF2600"/>
                </a:solidFill>
                <a:latin typeface="Microsoft JhengHei UI"/>
                <a:cs typeface="Microsoft JhengHei UI"/>
              </a:rPr>
              <a:t>～</a:t>
            </a: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255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6299" y="10234562"/>
            <a:ext cx="55638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Options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字段由</a:t>
            </a:r>
            <a:r>
              <a:rPr dirty="0" sz="2050" spc="-25">
                <a:solidFill>
                  <a:srgbClr val="FF2600"/>
                </a:solidFill>
                <a:latin typeface="Arial"/>
                <a:cs typeface="Arial"/>
              </a:rPr>
              <a:t>Type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、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Length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2050" spc="-3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三部分组成</a:t>
            </a:r>
            <a:endParaRPr sz="20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6222" y="715916"/>
            <a:ext cx="793178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DHCP</a:t>
            </a:r>
            <a:r>
              <a:rPr dirty="0" spc="-114">
                <a:latin typeface="Arial"/>
                <a:cs typeface="Arial"/>
              </a:rPr>
              <a:t> </a:t>
            </a:r>
            <a:r>
              <a:rPr dirty="0" spc="10"/>
              <a:t>消息类型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53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号选项）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-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05549" y="2821903"/>
          <a:ext cx="12256770" cy="715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5260"/>
                <a:gridCol w="1216025"/>
                <a:gridCol w="8308340"/>
              </a:tblGrid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选项内容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代码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含义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Discover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客户以⼴播发送请求报⽂，服务器都会发送响应报⽂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Offer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服务器选择⼀个</a:t>
                      </a:r>
                      <a:r>
                        <a:rPr dirty="0" sz="2450" spc="-4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构造⼀个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Oﬀer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报⽂发给客户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Request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客户选择⼀个服务器回应⼴播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Request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报⽂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Decline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客户发送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Decline</a:t>
                      </a:r>
                      <a:r>
                        <a:rPr dirty="0" sz="2450" spc="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表明分配置地址不可⽤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1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ACK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服务器收到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Request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报⽂后，发送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ACK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NAK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通知⽤户⽆法分配合适的</a:t>
                      </a:r>
                      <a:r>
                        <a:rPr dirty="0" sz="2450" spc="-4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Release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客户不需要</a:t>
                      </a:r>
                      <a:r>
                        <a:rPr dirty="0" sz="2450" spc="-4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时</a:t>
                      </a:r>
                      <a:r>
                        <a:rPr dirty="0" sz="2450" spc="-5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服务器发送</a:t>
                      </a:r>
                      <a:r>
                        <a:rPr dirty="0" sz="2450" spc="-30">
                          <a:latin typeface="Arial"/>
                          <a:cs typeface="Arial"/>
                        </a:rPr>
                        <a:t>Release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报⽂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31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DHCP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Inform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客户需要从服务器获取更为详细的配置信息，发送该报⽂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5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4235" y="715916"/>
            <a:ext cx="88760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DHCP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10"/>
              <a:t>消息类型分析（抓包分析）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28094" y="2267787"/>
            <a:ext cx="7243445" cy="823468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250"/>
              </a:spcBef>
            </a:pPr>
            <a:r>
              <a:rPr dirty="0" sz="2050">
                <a:latin typeface="Arial"/>
                <a:cs typeface="Arial"/>
              </a:rPr>
              <a:t>Internet Protocol </a:t>
            </a:r>
            <a:r>
              <a:rPr dirty="0" sz="2050" spc="-15">
                <a:latin typeface="Arial"/>
                <a:cs typeface="Arial"/>
              </a:rPr>
              <a:t>Version </a:t>
            </a:r>
            <a:r>
              <a:rPr dirty="0" sz="2050">
                <a:latin typeface="Arial"/>
                <a:cs typeface="Arial"/>
              </a:rPr>
              <a:t>4, Src: 0.0.0.0, Dst: 255.255.255.255  </a:t>
            </a:r>
            <a:r>
              <a:rPr dirty="0" sz="2050" spc="0">
                <a:latin typeface="Arial"/>
                <a:cs typeface="Arial"/>
              </a:rPr>
              <a:t>User </a:t>
            </a:r>
            <a:r>
              <a:rPr dirty="0" sz="2050">
                <a:latin typeface="Arial"/>
                <a:cs typeface="Arial"/>
              </a:rPr>
              <a:t>Datagram Protocol, </a:t>
            </a:r>
            <a:r>
              <a:rPr dirty="0" sz="2050" spc="0">
                <a:latin typeface="Arial"/>
                <a:cs typeface="Arial"/>
              </a:rPr>
              <a:t>Src </a:t>
            </a:r>
            <a:r>
              <a:rPr dirty="0" sz="2050">
                <a:latin typeface="Arial"/>
                <a:cs typeface="Arial"/>
              </a:rPr>
              <a:t>Port: </a:t>
            </a:r>
            <a:r>
              <a:rPr dirty="0" sz="2050" spc="0">
                <a:latin typeface="Arial"/>
                <a:cs typeface="Arial"/>
              </a:rPr>
              <a:t>68, Dst </a:t>
            </a:r>
            <a:r>
              <a:rPr dirty="0" sz="2050">
                <a:latin typeface="Arial"/>
                <a:cs typeface="Arial"/>
              </a:rPr>
              <a:t>Port:</a:t>
            </a:r>
            <a:r>
              <a:rPr dirty="0" sz="2050" spc="-2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67</a:t>
            </a:r>
            <a:endParaRPr sz="2050">
              <a:latin typeface="Arial"/>
              <a:cs typeface="Arial"/>
            </a:endParaRPr>
          </a:p>
          <a:p>
            <a:pPr marL="303530" marR="3177540" indent="-291465">
              <a:lnSpc>
                <a:spcPts val="2390"/>
              </a:lnSpc>
            </a:pPr>
            <a:r>
              <a:rPr dirty="0" sz="2050">
                <a:latin typeface="Arial"/>
                <a:cs typeface="Arial"/>
              </a:rPr>
              <a:t>Bootstrap Protocol (Discover)  </a:t>
            </a:r>
            <a:r>
              <a:rPr dirty="0" sz="2050" spc="0">
                <a:latin typeface="Arial"/>
                <a:cs typeface="Arial"/>
              </a:rPr>
              <a:t>Message </a:t>
            </a:r>
            <a:r>
              <a:rPr dirty="0" sz="2050">
                <a:latin typeface="Arial"/>
                <a:cs typeface="Arial"/>
              </a:rPr>
              <a:t>type: </a:t>
            </a:r>
            <a:r>
              <a:rPr dirty="0" sz="2050" spc="0">
                <a:latin typeface="Arial"/>
                <a:cs typeface="Arial"/>
              </a:rPr>
              <a:t>Boot Request</a:t>
            </a:r>
            <a:r>
              <a:rPr dirty="0" sz="2050" spc="-7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(1)  Hardware type: Ethernet (0x01)  Hardware address length: </a:t>
            </a:r>
            <a:r>
              <a:rPr dirty="0" sz="2050" spc="0">
                <a:latin typeface="Arial"/>
                <a:cs typeface="Arial"/>
              </a:rPr>
              <a:t>6  Hops: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  <a:p>
            <a:pPr marL="303530" marR="3744595" indent="-5080">
              <a:lnSpc>
                <a:spcPts val="2390"/>
              </a:lnSpc>
              <a:spcBef>
                <a:spcPts val="5"/>
              </a:spcBef>
            </a:pPr>
            <a:r>
              <a:rPr dirty="0" sz="2050" spc="-5">
                <a:latin typeface="Arial"/>
                <a:cs typeface="Arial"/>
              </a:rPr>
              <a:t>Transaction </a:t>
            </a:r>
            <a:r>
              <a:rPr dirty="0" sz="2050">
                <a:latin typeface="Arial"/>
                <a:cs typeface="Arial"/>
              </a:rPr>
              <a:t>ID:</a:t>
            </a:r>
            <a:r>
              <a:rPr dirty="0" sz="2050" spc="-6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0xe9b4fcbb  Seconds elapsed:</a:t>
            </a:r>
            <a:r>
              <a:rPr dirty="0" sz="2050" spc="-2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  <a:p>
            <a:pPr marL="303530" marR="3497579">
              <a:lnSpc>
                <a:spcPts val="2390"/>
              </a:lnSpc>
            </a:pPr>
            <a:r>
              <a:rPr dirty="0" sz="2050">
                <a:latin typeface="Arial"/>
                <a:cs typeface="Arial"/>
              </a:rPr>
              <a:t>Bootp flags: </a:t>
            </a:r>
            <a:r>
              <a:rPr dirty="0" sz="2050" spc="0">
                <a:latin typeface="Arial"/>
                <a:cs typeface="Arial"/>
              </a:rPr>
              <a:t>0x0000 </a:t>
            </a:r>
            <a:r>
              <a:rPr dirty="0" sz="2050">
                <a:latin typeface="Arial"/>
                <a:cs typeface="Arial"/>
              </a:rPr>
              <a:t>(Unicast)  Client IP address: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0.0.0.0</a:t>
            </a:r>
            <a:endParaRPr sz="2050">
              <a:latin typeface="Arial"/>
              <a:cs typeface="Arial"/>
            </a:endParaRPr>
          </a:p>
          <a:p>
            <a:pPr algn="just" marL="303530" marR="3269615" indent="-5080">
              <a:lnSpc>
                <a:spcPts val="2390"/>
              </a:lnSpc>
              <a:spcBef>
                <a:spcPts val="5"/>
              </a:spcBef>
            </a:pPr>
            <a:r>
              <a:rPr dirty="0" sz="2050" spc="-45">
                <a:latin typeface="Arial"/>
                <a:cs typeface="Arial"/>
              </a:rPr>
              <a:t>Your </a:t>
            </a:r>
            <a:r>
              <a:rPr dirty="0" sz="2050">
                <a:latin typeface="Arial"/>
                <a:cs typeface="Arial"/>
              </a:rPr>
              <a:t>(client) IP address: 0.0.0.0  </a:t>
            </a:r>
            <a:r>
              <a:rPr dirty="0" sz="2050" spc="0">
                <a:latin typeface="Arial"/>
                <a:cs typeface="Arial"/>
              </a:rPr>
              <a:t>Next </a:t>
            </a:r>
            <a:r>
              <a:rPr dirty="0" sz="2050">
                <a:latin typeface="Arial"/>
                <a:cs typeface="Arial"/>
              </a:rPr>
              <a:t>server IP address: 0.0.0.0  </a:t>
            </a:r>
            <a:r>
              <a:rPr dirty="0" sz="2050" spc="0">
                <a:latin typeface="Arial"/>
                <a:cs typeface="Arial"/>
              </a:rPr>
              <a:t>Relay agent </a:t>
            </a:r>
            <a:r>
              <a:rPr dirty="0" sz="2050">
                <a:latin typeface="Arial"/>
                <a:cs typeface="Arial"/>
              </a:rPr>
              <a:t>IP address:</a:t>
            </a:r>
            <a:r>
              <a:rPr dirty="0" sz="2050" spc="-7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0.0.0.0</a:t>
            </a:r>
            <a:endParaRPr sz="2050">
              <a:latin typeface="Arial"/>
              <a:cs typeface="Arial"/>
            </a:endParaRPr>
          </a:p>
          <a:p>
            <a:pPr marL="303530" marR="32384">
              <a:lnSpc>
                <a:spcPts val="2390"/>
              </a:lnSpc>
            </a:pPr>
            <a:r>
              <a:rPr dirty="0" sz="2050">
                <a:latin typeface="Arial"/>
                <a:cs typeface="Arial"/>
              </a:rPr>
              <a:t>Client MAC address: Apple_ee:37:42 (f0:18:98:ee:37:42)  Client hardware address </a:t>
            </a:r>
            <a:r>
              <a:rPr dirty="0" sz="2050" spc="0">
                <a:latin typeface="Arial"/>
                <a:cs typeface="Arial"/>
              </a:rPr>
              <a:t>padding: 00000000000000000000  </a:t>
            </a:r>
            <a:r>
              <a:rPr dirty="0" sz="2050">
                <a:latin typeface="Arial"/>
                <a:cs typeface="Arial"/>
              </a:rPr>
              <a:t>Server </a:t>
            </a:r>
            <a:r>
              <a:rPr dirty="0" sz="2050" spc="0">
                <a:latin typeface="Arial"/>
                <a:cs typeface="Arial"/>
              </a:rPr>
              <a:t>host name not</a:t>
            </a:r>
            <a:r>
              <a:rPr dirty="0" sz="2050" spc="-2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given</a:t>
            </a:r>
            <a:endParaRPr sz="2050">
              <a:latin typeface="Arial"/>
              <a:cs typeface="Arial"/>
            </a:endParaRPr>
          </a:p>
          <a:p>
            <a:pPr marL="303530" marR="4123054">
              <a:lnSpc>
                <a:spcPts val="2390"/>
              </a:lnSpc>
              <a:spcBef>
                <a:spcPts val="5"/>
              </a:spcBef>
            </a:pPr>
            <a:r>
              <a:rPr dirty="0" sz="2050" spc="0">
                <a:latin typeface="Arial"/>
                <a:cs typeface="Arial"/>
              </a:rPr>
              <a:t>Boot </a:t>
            </a:r>
            <a:r>
              <a:rPr dirty="0" sz="2050">
                <a:latin typeface="Arial"/>
                <a:cs typeface="Arial"/>
              </a:rPr>
              <a:t>file </a:t>
            </a:r>
            <a:r>
              <a:rPr dirty="0" sz="2050" spc="0">
                <a:latin typeface="Arial"/>
                <a:cs typeface="Arial"/>
              </a:rPr>
              <a:t>name not</a:t>
            </a:r>
            <a:r>
              <a:rPr dirty="0" sz="2050" spc="-9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given  </a:t>
            </a:r>
            <a:r>
              <a:rPr dirty="0" sz="2050">
                <a:latin typeface="Arial"/>
                <a:cs typeface="Arial"/>
              </a:rPr>
              <a:t>Magic </a:t>
            </a:r>
            <a:r>
              <a:rPr dirty="0" sz="2050" spc="0">
                <a:latin typeface="Arial"/>
                <a:cs typeface="Arial"/>
              </a:rPr>
              <a:t>cookie:</a:t>
            </a:r>
            <a:r>
              <a:rPr dirty="0" sz="2050" spc="-2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DHCP</a:t>
            </a:r>
            <a:endParaRPr sz="2050">
              <a:latin typeface="Arial"/>
              <a:cs typeface="Arial"/>
            </a:endParaRPr>
          </a:p>
          <a:p>
            <a:pPr marL="303530" marR="1703705">
              <a:lnSpc>
                <a:spcPts val="2390"/>
              </a:lnSpc>
            </a:pPr>
            <a:r>
              <a:rPr dirty="0" sz="2050">
                <a:latin typeface="Arial"/>
                <a:cs typeface="Arial"/>
              </a:rPr>
              <a:t>Option: (53) </a:t>
            </a:r>
            <a:r>
              <a:rPr dirty="0" sz="2050" spc="0">
                <a:latin typeface="Arial"/>
                <a:cs typeface="Arial"/>
              </a:rPr>
              <a:t>DHCP Message </a:t>
            </a:r>
            <a:r>
              <a:rPr dirty="0" sz="2050" spc="-25">
                <a:latin typeface="Arial"/>
                <a:cs typeface="Arial"/>
              </a:rPr>
              <a:t>Type </a:t>
            </a:r>
            <a:r>
              <a:rPr dirty="0" sz="2050">
                <a:latin typeface="Arial"/>
                <a:cs typeface="Arial"/>
              </a:rPr>
              <a:t>(Discover)  Option: (55) Parameter </a:t>
            </a:r>
            <a:r>
              <a:rPr dirty="0" sz="2050" spc="0">
                <a:latin typeface="Arial"/>
                <a:cs typeface="Arial"/>
              </a:rPr>
              <a:t>Request</a:t>
            </a:r>
            <a:r>
              <a:rPr dirty="0" sz="2050">
                <a:latin typeface="Arial"/>
                <a:cs typeface="Arial"/>
              </a:rPr>
              <a:t> List</a:t>
            </a:r>
            <a:endParaRPr sz="2050">
              <a:latin typeface="Arial"/>
              <a:cs typeface="Arial"/>
            </a:endParaRPr>
          </a:p>
          <a:p>
            <a:pPr marL="303530" marR="1815464">
              <a:lnSpc>
                <a:spcPts val="2390"/>
              </a:lnSpc>
              <a:spcBef>
                <a:spcPts val="5"/>
              </a:spcBef>
            </a:pPr>
            <a:r>
              <a:rPr dirty="0" sz="2050">
                <a:latin typeface="Arial"/>
                <a:cs typeface="Arial"/>
              </a:rPr>
              <a:t>Option: (57) </a:t>
            </a:r>
            <a:r>
              <a:rPr dirty="0" sz="2050" spc="0">
                <a:latin typeface="Arial"/>
                <a:cs typeface="Arial"/>
              </a:rPr>
              <a:t>Maximum DHCP Message</a:t>
            </a:r>
            <a:r>
              <a:rPr dirty="0" sz="2050" spc="-8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Size  </a:t>
            </a:r>
            <a:r>
              <a:rPr dirty="0" sz="2050">
                <a:latin typeface="Arial"/>
                <a:cs typeface="Arial"/>
              </a:rPr>
              <a:t>Option: (61) Client identifier</a:t>
            </a:r>
            <a:endParaRPr sz="2050">
              <a:latin typeface="Arial"/>
              <a:cs typeface="Arial"/>
            </a:endParaRPr>
          </a:p>
          <a:p>
            <a:pPr marL="303530" marR="2789555">
              <a:lnSpc>
                <a:spcPts val="2390"/>
              </a:lnSpc>
            </a:pPr>
            <a:r>
              <a:rPr dirty="0" sz="2050">
                <a:latin typeface="Arial"/>
                <a:cs typeface="Arial"/>
              </a:rPr>
              <a:t>Option: (51) IP </a:t>
            </a:r>
            <a:r>
              <a:rPr dirty="0" sz="2050" spc="0">
                <a:latin typeface="Arial"/>
                <a:cs typeface="Arial"/>
              </a:rPr>
              <a:t>Address Lease</a:t>
            </a:r>
            <a:r>
              <a:rPr dirty="0" sz="2050" spc="-225">
                <a:latin typeface="Arial"/>
                <a:cs typeface="Arial"/>
              </a:rPr>
              <a:t> </a:t>
            </a:r>
            <a:r>
              <a:rPr dirty="0" sz="2050" spc="-20">
                <a:latin typeface="Arial"/>
                <a:cs typeface="Arial"/>
              </a:rPr>
              <a:t>Time  </a:t>
            </a:r>
            <a:r>
              <a:rPr dirty="0" sz="2050">
                <a:latin typeface="Arial"/>
                <a:cs typeface="Arial"/>
              </a:rPr>
              <a:t>Option: (12) </a:t>
            </a:r>
            <a:r>
              <a:rPr dirty="0" sz="2050" spc="0">
                <a:latin typeface="Arial"/>
                <a:cs typeface="Arial"/>
              </a:rPr>
              <a:t>Host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Name</a:t>
            </a:r>
            <a:endParaRPr sz="2050">
              <a:latin typeface="Arial"/>
              <a:cs typeface="Arial"/>
            </a:endParaRPr>
          </a:p>
          <a:p>
            <a:pPr marL="303530">
              <a:lnSpc>
                <a:spcPts val="2290"/>
              </a:lnSpc>
            </a:pPr>
            <a:r>
              <a:rPr dirty="0" sz="2050">
                <a:latin typeface="Arial"/>
                <a:cs typeface="Arial"/>
              </a:rPr>
              <a:t>Option: (255)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End</a:t>
            </a:r>
            <a:endParaRPr sz="2050">
              <a:latin typeface="Arial"/>
              <a:cs typeface="Arial"/>
            </a:endParaRPr>
          </a:p>
          <a:p>
            <a:pPr marL="303530">
              <a:lnSpc>
                <a:spcPts val="2425"/>
              </a:lnSpc>
            </a:pPr>
            <a:r>
              <a:rPr dirty="0" sz="2050" spc="0">
                <a:latin typeface="Arial"/>
                <a:cs typeface="Arial"/>
              </a:rPr>
              <a:t>Padding:</a:t>
            </a:r>
            <a:r>
              <a:rPr dirty="0" sz="2050" spc="-5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000000000000000000000000000000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3660140" cy="15513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558" y="4267710"/>
            <a:ext cx="259715" cy="1778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5250">
                <a:latin typeface="Arial"/>
                <a:cs typeface="Arial"/>
              </a:rPr>
              <a:t>•</a:t>
            </a:r>
            <a:endParaRPr sz="5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5250">
                <a:latin typeface="Arial"/>
                <a:cs typeface="Arial"/>
              </a:rPr>
              <a:t>•</a:t>
            </a:r>
            <a:endParaRPr sz="5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9469" y="4159270"/>
            <a:ext cx="2252345" cy="1778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9700"/>
              </a:lnSpc>
              <a:spcBef>
                <a:spcPts val="95"/>
              </a:spcBef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15">
                <a:latin typeface="Microsoft JhengHei UI"/>
                <a:cs typeface="Microsoft JhengHei UI"/>
              </a:rPr>
              <a:t>协议 </a:t>
            </a: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5558" y="6150860"/>
            <a:ext cx="3797935" cy="2427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DHCP</a:t>
            </a:r>
            <a:r>
              <a:rPr dirty="0" sz="3600" spc="-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449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3703320"/>
          </a:xfrm>
          <a:custGeom>
            <a:avLst/>
            <a:gdLst/>
            <a:ahLst/>
            <a:cxnLst/>
            <a:rect l="l" t="t" r="r" b="b"/>
            <a:pathLst>
              <a:path w="12963525" h="37033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44630"/>
                </a:lnTo>
                <a:lnTo>
                  <a:pt x="197" y="3496000"/>
                </a:lnTo>
                <a:lnTo>
                  <a:pt x="1581" y="3537427"/>
                </a:lnTo>
                <a:lnTo>
                  <a:pt x="12649" y="3596135"/>
                </a:lnTo>
                <a:lnTo>
                  <a:pt x="49226" y="3653549"/>
                </a:lnTo>
                <a:lnTo>
                  <a:pt x="106640" y="3690125"/>
                </a:lnTo>
                <a:lnTo>
                  <a:pt x="165348" y="3701194"/>
                </a:lnTo>
                <a:lnTo>
                  <a:pt x="206776" y="3702578"/>
                </a:lnTo>
                <a:lnTo>
                  <a:pt x="258146" y="3702776"/>
                </a:lnTo>
                <a:lnTo>
                  <a:pt x="12705299" y="3702776"/>
                </a:lnTo>
                <a:lnTo>
                  <a:pt x="12756671" y="3702578"/>
                </a:lnTo>
                <a:lnTo>
                  <a:pt x="12798099" y="3701194"/>
                </a:lnTo>
                <a:lnTo>
                  <a:pt x="12856802" y="3690125"/>
                </a:lnTo>
                <a:lnTo>
                  <a:pt x="12914218" y="3653549"/>
                </a:lnTo>
                <a:lnTo>
                  <a:pt x="12950799" y="3596135"/>
                </a:lnTo>
                <a:lnTo>
                  <a:pt x="12961867" y="3537427"/>
                </a:lnTo>
                <a:lnTo>
                  <a:pt x="12963250" y="3496000"/>
                </a:lnTo>
                <a:lnTo>
                  <a:pt x="12963448" y="34446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703320"/>
          </a:xfrm>
          <a:custGeom>
            <a:avLst/>
            <a:gdLst/>
            <a:ahLst/>
            <a:cxnLst/>
            <a:rect l="l" t="t" r="r" b="b"/>
            <a:pathLst>
              <a:path w="12963525" h="37033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44630"/>
                </a:lnTo>
                <a:lnTo>
                  <a:pt x="12963250" y="3496000"/>
                </a:lnTo>
                <a:lnTo>
                  <a:pt x="12961867" y="3537427"/>
                </a:lnTo>
                <a:lnTo>
                  <a:pt x="12950799" y="3596135"/>
                </a:lnTo>
                <a:lnTo>
                  <a:pt x="12914218" y="3653549"/>
                </a:lnTo>
                <a:lnTo>
                  <a:pt x="12856802" y="3690125"/>
                </a:lnTo>
                <a:lnTo>
                  <a:pt x="12798099" y="3701194"/>
                </a:lnTo>
                <a:lnTo>
                  <a:pt x="12756671" y="3702578"/>
                </a:lnTo>
                <a:lnTo>
                  <a:pt x="12705299" y="3702776"/>
                </a:lnTo>
                <a:lnTo>
                  <a:pt x="258145" y="3702776"/>
                </a:lnTo>
                <a:lnTo>
                  <a:pt x="206775" y="3702578"/>
                </a:lnTo>
                <a:lnTo>
                  <a:pt x="165348" y="3701194"/>
                </a:lnTo>
                <a:lnTo>
                  <a:pt x="106640" y="3690125"/>
                </a:lnTo>
                <a:lnTo>
                  <a:pt x="49226" y="3653549"/>
                </a:lnTo>
                <a:lnTo>
                  <a:pt x="12650" y="3596135"/>
                </a:lnTo>
                <a:lnTo>
                  <a:pt x="1581" y="3537427"/>
                </a:lnTo>
                <a:lnTo>
                  <a:pt x="197" y="3496000"/>
                </a:lnTo>
                <a:lnTo>
                  <a:pt x="0" y="34446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317728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38049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6994" y="443264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6994" y="506032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3654" y="2302468"/>
            <a:ext cx="3439160" cy="3164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为什么需</a:t>
            </a:r>
            <a:r>
              <a:rPr dirty="0" sz="2850" spc="30">
                <a:latin typeface="Microsoft JhengHei UI"/>
                <a:cs typeface="Microsoft JhengHei UI"/>
              </a:rPr>
              <a:t>要</a:t>
            </a:r>
            <a:r>
              <a:rPr dirty="0" sz="2850" spc="155">
                <a:latin typeface="Microsoft JhengHei UI"/>
                <a:cs typeface="Microsoft JhengHei UI"/>
              </a:rPr>
              <a:t> </a:t>
            </a:r>
            <a:r>
              <a:rPr dirty="0" sz="2850" spc="60">
                <a:latin typeface="Arial"/>
                <a:cs typeface="Arial"/>
              </a:rPr>
              <a:t>DHCP</a:t>
            </a:r>
            <a:r>
              <a:rPr dirty="0" sz="2850" spc="60">
                <a:latin typeface="Microsoft JhengHei UI"/>
                <a:cs typeface="Microsoft JhengHei UI"/>
              </a:rPr>
              <a:t>；  </a:t>
            </a:r>
            <a:r>
              <a:rPr dirty="0" sz="2850" spc="55">
                <a:latin typeface="Arial"/>
                <a:cs typeface="Arial"/>
              </a:rPr>
              <a:t>DHCP</a:t>
            </a:r>
            <a:r>
              <a:rPr dirty="0" sz="2850" spc="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的⼯作流程；  </a:t>
            </a:r>
            <a:r>
              <a:rPr dirty="0" sz="2850" spc="55">
                <a:latin typeface="Arial"/>
                <a:cs typeface="Arial"/>
              </a:rPr>
              <a:t>DHCP</a:t>
            </a:r>
            <a:r>
              <a:rPr dirty="0" sz="2850" spc="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报⽂的格式；  </a:t>
            </a:r>
            <a:r>
              <a:rPr dirty="0" sz="2850" spc="55">
                <a:latin typeface="Arial"/>
                <a:cs typeface="Arial"/>
              </a:rPr>
              <a:t>DHCP</a:t>
            </a:r>
            <a:r>
              <a:rPr dirty="0" sz="2850" spc="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抓包分析；  </a:t>
            </a:r>
            <a:r>
              <a:rPr dirty="0" sz="2850" spc="55">
                <a:latin typeface="Arial"/>
                <a:cs typeface="Arial"/>
              </a:rPr>
              <a:t>DHCP</a:t>
            </a:r>
            <a:r>
              <a:rPr dirty="0" sz="2850" spc="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的安全性。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64329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配置协议参数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中继代理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租⽤期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DHC</a:t>
            </a:r>
            <a:r>
              <a:rPr dirty="0" sz="3600" spc="5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DHCP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10482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3186872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763262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339651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916041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492430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6068820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6645209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7221599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7797989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6645" y="8374378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6645" y="8950767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6645" y="9527157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7115" y="2384851"/>
            <a:ext cx="11271885" cy="7519034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600" spc="15">
                <a:latin typeface="Arial"/>
                <a:cs typeface="Arial"/>
              </a:rPr>
              <a:t>A</a:t>
            </a:r>
            <a:r>
              <a:rPr dirty="0" sz="2600" spc="15">
                <a:latin typeface="Microsoft JhengHei UI"/>
                <a:cs typeface="Microsoft JhengHei UI"/>
              </a:rPr>
              <a:t>，</a:t>
            </a:r>
            <a:r>
              <a:rPr dirty="0" sz="2600" spc="15">
                <a:latin typeface="Arial"/>
                <a:cs typeface="Arial"/>
              </a:rPr>
              <a:t>INTERNIC.NET</a:t>
            </a:r>
            <a:r>
              <a:rPr dirty="0" sz="2600" spc="15">
                <a:latin typeface="Microsoft JhengHei UI"/>
                <a:cs typeface="Microsoft JhengHei UI"/>
              </a:rPr>
              <a:t>（</a:t>
            </a:r>
            <a:r>
              <a:rPr dirty="0" sz="2600" spc="30">
                <a:latin typeface="Microsoft JhengHei UI"/>
                <a:cs typeface="Microsoft JhengHei UI"/>
              </a:rPr>
              <a:t>美国弗吉尼亚州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198.41.0.4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600" spc="25">
                <a:latin typeface="Arial"/>
                <a:cs typeface="Arial"/>
              </a:rPr>
              <a:t>B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美国信息科学研究所（美国加利弗尼亚州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128.9.0.107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 marR="2164080">
              <a:lnSpc>
                <a:spcPts val="4540"/>
              </a:lnSpc>
              <a:spcBef>
                <a:spcPts val="385"/>
              </a:spcBef>
            </a:pPr>
            <a:r>
              <a:rPr dirty="0" sz="2600" spc="15">
                <a:latin typeface="Arial"/>
                <a:cs typeface="Arial"/>
              </a:rPr>
              <a:t>C</a:t>
            </a:r>
            <a:r>
              <a:rPr dirty="0" sz="2600" spc="15">
                <a:latin typeface="Microsoft JhengHei UI"/>
                <a:cs typeface="Microsoft JhengHei UI"/>
              </a:rPr>
              <a:t>，</a:t>
            </a:r>
            <a:r>
              <a:rPr dirty="0" sz="2600" spc="15">
                <a:latin typeface="Arial"/>
                <a:cs typeface="Arial"/>
              </a:rPr>
              <a:t>PSINet</a:t>
            </a:r>
            <a:r>
              <a:rPr dirty="0" sz="2600" spc="30">
                <a:latin typeface="Microsoft JhengHei UI"/>
                <a:cs typeface="Microsoft JhengHei UI"/>
              </a:rPr>
              <a:t>公司（美国弗吉尼亚州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192.33.4.12</a:t>
            </a:r>
            <a:r>
              <a:rPr dirty="0" sz="2600" spc="30">
                <a:latin typeface="Microsoft JhengHei UI"/>
                <a:cs typeface="Microsoft JhengHei UI"/>
              </a:rPr>
              <a:t>。 </a:t>
            </a:r>
            <a:r>
              <a:rPr dirty="0" sz="2600" spc="25">
                <a:latin typeface="Arial"/>
                <a:cs typeface="Arial"/>
              </a:rPr>
              <a:t>D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⻢⾥兰⼤学（美国⻢⾥兰州）</a:t>
            </a:r>
            <a:r>
              <a:rPr dirty="0" sz="2600" spc="75">
                <a:latin typeface="Microsoft JhengHei UI"/>
                <a:cs typeface="Microsoft JhengHei UI"/>
              </a:rPr>
              <a:t> </a:t>
            </a:r>
            <a:r>
              <a:rPr dirty="0" sz="2600" spc="10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128.8.10.90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2600" spc="25">
                <a:latin typeface="Arial"/>
                <a:cs typeface="Arial"/>
              </a:rPr>
              <a:t>E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美国航空航天管理局（美国加利弗尼亚州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192.203.230.10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600" spc="25">
                <a:latin typeface="Arial"/>
                <a:cs typeface="Arial"/>
              </a:rPr>
              <a:t>F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因特⽹软件联盟（美国加利弗尼亚州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192.5.5.241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 marR="29845">
              <a:lnSpc>
                <a:spcPts val="4540"/>
              </a:lnSpc>
              <a:spcBef>
                <a:spcPts val="390"/>
              </a:spcBef>
            </a:pPr>
            <a:r>
              <a:rPr dirty="0" sz="2600" spc="25">
                <a:latin typeface="Arial"/>
                <a:cs typeface="Arial"/>
              </a:rPr>
              <a:t>G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美国国防部⽹络信息中⼼（美国弗吉尼亚州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>
                <a:latin typeface="Microsoft JhengHei UI"/>
                <a:cs typeface="Microsoft JhengHei UI"/>
              </a:rPr>
              <a:t>：</a:t>
            </a:r>
            <a:r>
              <a:rPr dirty="0" sz="2600">
                <a:latin typeface="Arial"/>
                <a:cs typeface="Arial"/>
              </a:rPr>
              <a:t>192.112.36.4</a:t>
            </a:r>
            <a:r>
              <a:rPr dirty="0" sz="2600" spc="30">
                <a:latin typeface="Microsoft JhengHei UI"/>
                <a:cs typeface="Microsoft JhengHei UI"/>
              </a:rPr>
              <a:t>。 </a:t>
            </a:r>
            <a:r>
              <a:rPr dirty="0" sz="2600" spc="25">
                <a:latin typeface="Arial"/>
                <a:cs typeface="Arial"/>
              </a:rPr>
              <a:t>H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30">
                <a:latin typeface="Microsoft JhengHei UI"/>
                <a:cs typeface="Microsoft JhengHei UI"/>
              </a:rPr>
              <a:t>美国陆军研究所（美国⻢⾥兰州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128.63.2.53</a:t>
            </a:r>
            <a:r>
              <a:rPr dirty="0" sz="2600" spc="30">
                <a:latin typeface="Microsoft JhengHei UI"/>
                <a:cs typeface="Microsoft JhengHei UI"/>
              </a:rPr>
              <a:t>。 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I</a:t>
            </a:r>
            <a:r>
              <a:rPr dirty="0" sz="2600" spc="10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Autonomica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公司（瑞典斯德哥尔摩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192.36.148.17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600">
                <a:latin typeface="Arial"/>
                <a:cs typeface="Arial"/>
              </a:rPr>
              <a:t>J</a:t>
            </a:r>
            <a:r>
              <a:rPr dirty="0" sz="2600">
                <a:latin typeface="Microsoft JhengHei UI"/>
                <a:cs typeface="Microsoft JhengHei UI"/>
              </a:rPr>
              <a:t>，</a:t>
            </a:r>
            <a:r>
              <a:rPr dirty="0" sz="2600">
                <a:latin typeface="Arial"/>
                <a:cs typeface="Arial"/>
              </a:rPr>
              <a:t>VeriSign</a:t>
            </a:r>
            <a:r>
              <a:rPr dirty="0" sz="2600" spc="30">
                <a:latin typeface="Microsoft JhengHei UI"/>
                <a:cs typeface="Microsoft JhengHei UI"/>
              </a:rPr>
              <a:t>公司（美国弗吉尼亚州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192.58.128.30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600" spc="15">
                <a:solidFill>
                  <a:srgbClr val="FF2600"/>
                </a:solidFill>
                <a:latin typeface="Arial"/>
                <a:cs typeface="Arial"/>
              </a:rPr>
              <a:t>K</a:t>
            </a:r>
            <a:r>
              <a:rPr dirty="0" sz="2600" spc="15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600" spc="15">
                <a:solidFill>
                  <a:srgbClr val="FF2600"/>
                </a:solidFill>
                <a:latin typeface="Arial"/>
                <a:cs typeface="Arial"/>
              </a:rPr>
              <a:t>RIPE</a:t>
            </a:r>
            <a:r>
              <a:rPr dirty="0" sz="2600" spc="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NCC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英国伦敦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193.0.14.129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 marR="2667000">
              <a:lnSpc>
                <a:spcPts val="4540"/>
              </a:lnSpc>
              <a:spcBef>
                <a:spcPts val="385"/>
              </a:spcBef>
            </a:pPr>
            <a:r>
              <a:rPr dirty="0" sz="2600" spc="25">
                <a:latin typeface="Arial"/>
                <a:cs typeface="Arial"/>
              </a:rPr>
              <a:t>L</a:t>
            </a:r>
            <a:r>
              <a:rPr dirty="0" sz="2600" spc="25">
                <a:latin typeface="Microsoft JhengHei UI"/>
                <a:cs typeface="Microsoft JhengHei UI"/>
              </a:rPr>
              <a:t>，</a:t>
            </a:r>
            <a:r>
              <a:rPr dirty="0" sz="2600" spc="25">
                <a:latin typeface="Arial"/>
                <a:cs typeface="Arial"/>
              </a:rPr>
              <a:t>IANA</a:t>
            </a:r>
            <a:r>
              <a:rPr dirty="0" sz="2600" spc="25">
                <a:latin typeface="Microsoft JhengHei UI"/>
                <a:cs typeface="Microsoft JhengHei UI"/>
              </a:rPr>
              <a:t>（</a:t>
            </a:r>
            <a:r>
              <a:rPr dirty="0" sz="2600" spc="30">
                <a:latin typeface="Microsoft JhengHei UI"/>
                <a:cs typeface="Microsoft JhengHei UI"/>
              </a:rPr>
              <a:t>美国弗吉尼亚州</a:t>
            </a:r>
            <a:r>
              <a:rPr dirty="0" sz="2600" spc="25"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latin typeface="Arial"/>
                <a:cs typeface="Arial"/>
              </a:rPr>
              <a:t>IP</a:t>
            </a:r>
            <a:r>
              <a:rPr dirty="0" sz="2600" spc="30"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latin typeface="Microsoft JhengHei UI"/>
                <a:cs typeface="Microsoft JhengHei UI"/>
              </a:rPr>
              <a:t>：</a:t>
            </a:r>
            <a:r>
              <a:rPr dirty="0" sz="2600" spc="10">
                <a:latin typeface="Arial"/>
                <a:cs typeface="Arial"/>
              </a:rPr>
              <a:t>198.32.64.12</a:t>
            </a:r>
            <a:r>
              <a:rPr dirty="0" sz="2600" spc="30">
                <a:latin typeface="Microsoft JhengHei UI"/>
                <a:cs typeface="Microsoft JhengHei UI"/>
              </a:rPr>
              <a:t>。 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WIDE</a:t>
            </a:r>
            <a:r>
              <a:rPr dirty="0" sz="2600" spc="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Project</a:t>
            </a:r>
            <a:r>
              <a:rPr dirty="0" sz="2600" spc="10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⽇本东京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），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600" spc="30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r>
              <a:rPr dirty="0" sz="2600" spc="1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202.12.27.33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660946" y="715916"/>
            <a:ext cx="47828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3</a:t>
            </a:r>
            <a:r>
              <a:rPr dirty="0" spc="10"/>
              <a:t>个根域名服务器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顶级域名服务器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230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434715"/>
          </a:xfrm>
          <a:custGeom>
            <a:avLst/>
            <a:gdLst/>
            <a:ahLst/>
            <a:cxnLst/>
            <a:rect l="l" t="t" r="r" b="b"/>
            <a:pathLst>
              <a:path w="12963525" h="34347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76171"/>
                </a:lnTo>
                <a:lnTo>
                  <a:pt x="197" y="3227541"/>
                </a:lnTo>
                <a:lnTo>
                  <a:pt x="1581" y="3268968"/>
                </a:lnTo>
                <a:lnTo>
                  <a:pt x="12649" y="3327676"/>
                </a:lnTo>
                <a:lnTo>
                  <a:pt x="49226" y="3385090"/>
                </a:lnTo>
                <a:lnTo>
                  <a:pt x="106640" y="3421666"/>
                </a:lnTo>
                <a:lnTo>
                  <a:pt x="165348" y="3432736"/>
                </a:lnTo>
                <a:lnTo>
                  <a:pt x="206776" y="3434119"/>
                </a:lnTo>
                <a:lnTo>
                  <a:pt x="258146" y="3434317"/>
                </a:lnTo>
                <a:lnTo>
                  <a:pt x="12705299" y="3434317"/>
                </a:lnTo>
                <a:lnTo>
                  <a:pt x="12756671" y="3434119"/>
                </a:lnTo>
                <a:lnTo>
                  <a:pt x="12798099" y="3432736"/>
                </a:lnTo>
                <a:lnTo>
                  <a:pt x="12856802" y="3421666"/>
                </a:lnTo>
                <a:lnTo>
                  <a:pt x="12914218" y="3385090"/>
                </a:lnTo>
                <a:lnTo>
                  <a:pt x="12950799" y="3327676"/>
                </a:lnTo>
                <a:lnTo>
                  <a:pt x="12961867" y="3268968"/>
                </a:lnTo>
                <a:lnTo>
                  <a:pt x="12963250" y="3227541"/>
                </a:lnTo>
                <a:lnTo>
                  <a:pt x="12963448" y="317617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434715"/>
          </a:xfrm>
          <a:custGeom>
            <a:avLst/>
            <a:gdLst/>
            <a:ahLst/>
            <a:cxnLst/>
            <a:rect l="l" t="t" r="r" b="b"/>
            <a:pathLst>
              <a:path w="12963525" h="34347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76171"/>
                </a:lnTo>
                <a:lnTo>
                  <a:pt x="12963250" y="3227541"/>
                </a:lnTo>
                <a:lnTo>
                  <a:pt x="12961867" y="3268968"/>
                </a:lnTo>
                <a:lnTo>
                  <a:pt x="12950799" y="3327676"/>
                </a:lnTo>
                <a:lnTo>
                  <a:pt x="12914218" y="3385090"/>
                </a:lnTo>
                <a:lnTo>
                  <a:pt x="12856802" y="3421666"/>
                </a:lnTo>
                <a:lnTo>
                  <a:pt x="12798099" y="3432736"/>
                </a:lnTo>
                <a:lnTo>
                  <a:pt x="12756671" y="3434119"/>
                </a:lnTo>
                <a:lnTo>
                  <a:pt x="12705299" y="3434317"/>
                </a:lnTo>
                <a:lnTo>
                  <a:pt x="258145" y="3434317"/>
                </a:lnTo>
                <a:lnTo>
                  <a:pt x="206775" y="3434119"/>
                </a:lnTo>
                <a:lnTo>
                  <a:pt x="165348" y="3432736"/>
                </a:lnTo>
                <a:lnTo>
                  <a:pt x="106640" y="3421666"/>
                </a:lnTo>
                <a:lnTo>
                  <a:pt x="49226" y="3385090"/>
                </a:lnTo>
                <a:lnTo>
                  <a:pt x="12650" y="3327676"/>
                </a:lnTo>
                <a:lnTo>
                  <a:pt x="1581" y="3268968"/>
                </a:lnTo>
                <a:lnTo>
                  <a:pt x="197" y="3227541"/>
                </a:lnTo>
                <a:lnTo>
                  <a:pt x="0" y="31761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99294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9687" y="2414810"/>
            <a:ext cx="10581640" cy="2677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7790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顶级域名服务器</a:t>
            </a:r>
            <a:r>
              <a:rPr dirty="0" sz="3050" spc="50">
                <a:latin typeface="Microsoft JhengHei UI"/>
                <a:cs typeface="Microsoft JhengHei UI"/>
              </a:rPr>
              <a:t>（</a:t>
            </a:r>
            <a:r>
              <a:rPr dirty="0" sz="3050">
                <a:latin typeface="Microsoft JhengHei UI"/>
                <a:cs typeface="Microsoft JhengHei UI"/>
              </a:rPr>
              <a:t>即</a:t>
            </a:r>
            <a:r>
              <a:rPr dirty="0" sz="3050" spc="15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TLD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服务器）负责管理在该顶级域名服 务器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注册的所有⼆级域名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40"/>
              </a:lnSpc>
              <a:spcBef>
                <a:spcPts val="34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当收</a:t>
            </a:r>
            <a:r>
              <a:rPr dirty="0" sz="3050">
                <a:latin typeface="Microsoft JhengHei UI"/>
                <a:cs typeface="Microsoft JhengHei UI"/>
              </a:rPr>
              <a:t>到</a:t>
            </a:r>
            <a:r>
              <a:rPr dirty="0" sz="3050" spc="215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DNS</a:t>
            </a:r>
            <a:r>
              <a:rPr dirty="0" sz="3050" spc="13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查询请求时，就给出相应的回答（可能是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最后的 结果</a:t>
            </a:r>
            <a:r>
              <a:rPr dirty="0" sz="3050" spc="50">
                <a:latin typeface="Microsoft JhengHei UI"/>
                <a:cs typeface="Microsoft JhengHei UI"/>
              </a:rPr>
              <a:t>，也可能是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下⼀步</a:t>
            </a:r>
            <a:r>
              <a:rPr dirty="0" sz="3050" spc="50">
                <a:latin typeface="Microsoft JhengHei UI"/>
                <a:cs typeface="Microsoft JhengHei UI"/>
              </a:rPr>
              <a:t>应当找的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2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3050" spc="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r>
              <a:rPr dirty="0" sz="3050" spc="50">
                <a:latin typeface="Microsoft JhengHei UI"/>
                <a:cs typeface="Microsoft JhengHei UI"/>
              </a:rPr>
              <a:t>）。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41578" y="715916"/>
            <a:ext cx="8821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权限域名服务器和本地域名服务器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401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605395"/>
          </a:xfrm>
          <a:custGeom>
            <a:avLst/>
            <a:gdLst/>
            <a:ahLst/>
            <a:cxnLst/>
            <a:rect l="l" t="t" r="r" b="b"/>
            <a:pathLst>
              <a:path w="12963525" h="76053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47222"/>
                </a:lnTo>
                <a:lnTo>
                  <a:pt x="197" y="7398592"/>
                </a:lnTo>
                <a:lnTo>
                  <a:pt x="1581" y="7440019"/>
                </a:lnTo>
                <a:lnTo>
                  <a:pt x="12649" y="7498727"/>
                </a:lnTo>
                <a:lnTo>
                  <a:pt x="49226" y="7556141"/>
                </a:lnTo>
                <a:lnTo>
                  <a:pt x="106640" y="7592717"/>
                </a:lnTo>
                <a:lnTo>
                  <a:pt x="165348" y="7603787"/>
                </a:lnTo>
                <a:lnTo>
                  <a:pt x="206776" y="7605170"/>
                </a:lnTo>
                <a:lnTo>
                  <a:pt x="258146" y="7605368"/>
                </a:lnTo>
                <a:lnTo>
                  <a:pt x="12705299" y="7605368"/>
                </a:lnTo>
                <a:lnTo>
                  <a:pt x="12756671" y="7605170"/>
                </a:lnTo>
                <a:lnTo>
                  <a:pt x="12798099" y="7603787"/>
                </a:lnTo>
                <a:lnTo>
                  <a:pt x="12856802" y="7592717"/>
                </a:lnTo>
                <a:lnTo>
                  <a:pt x="12914218" y="7556141"/>
                </a:lnTo>
                <a:lnTo>
                  <a:pt x="12950799" y="7498727"/>
                </a:lnTo>
                <a:lnTo>
                  <a:pt x="12961867" y="7440019"/>
                </a:lnTo>
                <a:lnTo>
                  <a:pt x="12963250" y="7398592"/>
                </a:lnTo>
                <a:lnTo>
                  <a:pt x="12963448" y="734722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605395"/>
          </a:xfrm>
          <a:custGeom>
            <a:avLst/>
            <a:gdLst/>
            <a:ahLst/>
            <a:cxnLst/>
            <a:rect l="l" t="t" r="r" b="b"/>
            <a:pathLst>
              <a:path w="12963525" h="76053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47222"/>
                </a:lnTo>
                <a:lnTo>
                  <a:pt x="12963250" y="7398592"/>
                </a:lnTo>
                <a:lnTo>
                  <a:pt x="12961867" y="7440019"/>
                </a:lnTo>
                <a:lnTo>
                  <a:pt x="12950799" y="7498727"/>
                </a:lnTo>
                <a:lnTo>
                  <a:pt x="12914218" y="7556141"/>
                </a:lnTo>
                <a:lnTo>
                  <a:pt x="12856802" y="7592717"/>
                </a:lnTo>
                <a:lnTo>
                  <a:pt x="12798099" y="7603787"/>
                </a:lnTo>
                <a:lnTo>
                  <a:pt x="12756671" y="7605170"/>
                </a:lnTo>
                <a:lnTo>
                  <a:pt x="12705299" y="7605368"/>
                </a:lnTo>
                <a:lnTo>
                  <a:pt x="258145" y="7605368"/>
                </a:lnTo>
                <a:lnTo>
                  <a:pt x="206775" y="7605170"/>
                </a:lnTo>
                <a:lnTo>
                  <a:pt x="165348" y="7603787"/>
                </a:lnTo>
                <a:lnTo>
                  <a:pt x="106640" y="7592717"/>
                </a:lnTo>
                <a:lnTo>
                  <a:pt x="49226" y="7556141"/>
                </a:lnTo>
                <a:lnTo>
                  <a:pt x="12650" y="7498727"/>
                </a:lnTo>
                <a:lnTo>
                  <a:pt x="1581" y="7440019"/>
                </a:lnTo>
                <a:lnTo>
                  <a:pt x="197" y="7398592"/>
                </a:lnTo>
                <a:lnTo>
                  <a:pt x="0" y="734722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612611"/>
            <a:ext cx="30086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权限域名服务器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390323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3052388"/>
            <a:ext cx="10761980" cy="250063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负责⼀个区的域名服务器；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ts val="4850"/>
              </a:lnSpc>
              <a:spcBef>
                <a:spcPts val="3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当⼀个权限域名服务器还不能给出最后的查询回答时，就会告 诉发出查询请求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客户，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下⼀步</a:t>
            </a:r>
            <a:r>
              <a:rPr dirty="0" sz="2850" spc="80">
                <a:latin typeface="Microsoft JhengHei UI"/>
                <a:cs typeface="Microsoft JhengHei UI"/>
              </a:rPr>
              <a:t>应当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找哪⼀个</a:t>
            </a:r>
            <a:r>
              <a:rPr dirty="0" sz="2850" spc="80">
                <a:latin typeface="Microsoft JhengHei UI"/>
                <a:cs typeface="Microsoft JhengHei UI"/>
              </a:rPr>
              <a:t>权限域名服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务器。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576228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9687" y="5703042"/>
            <a:ext cx="30086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本地域名服务器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762133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886470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0448" y="6130830"/>
            <a:ext cx="10761980" cy="3140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当⼀个主机发</a:t>
            </a:r>
            <a:r>
              <a:rPr dirty="0" sz="2850" spc="30">
                <a:latin typeface="Microsoft JhengHei UI"/>
                <a:cs typeface="Microsoft JhengHei UI"/>
              </a:rPr>
              <a:t>出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查询请求时，这个查询请求报⽂就发送给 本地域名服务器；</a:t>
            </a:r>
            <a:endParaRPr sz="2850">
              <a:latin typeface="Microsoft JhengHei UI"/>
              <a:cs typeface="Microsoft JhengHei UI"/>
            </a:endParaRPr>
          </a:p>
          <a:p>
            <a:pPr marL="389255" marR="297180">
              <a:lnSpc>
                <a:spcPts val="4940"/>
              </a:lnSpc>
              <a:spcBef>
                <a:spcPts val="3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每⼀个互联⽹服务提供</a:t>
            </a:r>
            <a:r>
              <a:rPr dirty="0" sz="2850" spc="30">
                <a:latin typeface="Microsoft JhengHei UI"/>
                <a:cs typeface="Microsoft JhengHei UI"/>
              </a:rPr>
              <a:t>者</a:t>
            </a:r>
            <a:r>
              <a:rPr dirty="0" sz="2850" spc="250">
                <a:latin typeface="Microsoft JhengHei UI"/>
                <a:cs typeface="Microsoft JhengHei UI"/>
              </a:rPr>
              <a:t> </a:t>
            </a:r>
            <a:r>
              <a:rPr dirty="0" sz="2850" spc="65">
                <a:latin typeface="Arial"/>
                <a:cs typeface="Arial"/>
              </a:rPr>
              <a:t>ISP</a:t>
            </a:r>
            <a:r>
              <a:rPr dirty="0" sz="2850" spc="65">
                <a:latin typeface="Microsoft JhengHei UI"/>
                <a:cs typeface="Microsoft JhengHei UI"/>
              </a:rPr>
              <a:t>，</a:t>
            </a:r>
            <a:r>
              <a:rPr dirty="0" sz="2850" spc="80">
                <a:latin typeface="Microsoft JhengHei UI"/>
                <a:cs typeface="Microsoft JhengHei UI"/>
              </a:rPr>
              <a:t>或⼀个⼤学，甚⾄⼀个⼤学⾥ 的系，都可以拥有⼀个本地域名服务器；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1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这种域名服务器有时也称为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默认域名服务器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85695" y="715916"/>
            <a:ext cx="69329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⼯作模式</a:t>
            </a:r>
            <a:r>
              <a:rPr dirty="0" spc="0"/>
              <a:t>（</a:t>
            </a:r>
            <a:r>
              <a:rPr dirty="0" spc="0">
                <a:latin typeface="Arial"/>
                <a:cs typeface="Arial"/>
              </a:rPr>
              <a:t>Client/Server</a:t>
            </a:r>
            <a:r>
              <a:rPr dirty="0" spc="0"/>
              <a:t>）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318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22720"/>
          </a:xfrm>
          <a:custGeom>
            <a:avLst/>
            <a:gdLst/>
            <a:ahLst/>
            <a:cxnLst/>
            <a:rect l="l" t="t" r="r" b="b"/>
            <a:pathLst>
              <a:path w="12963525" h="65227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64305"/>
                </a:lnTo>
                <a:lnTo>
                  <a:pt x="197" y="6315675"/>
                </a:lnTo>
                <a:lnTo>
                  <a:pt x="1581" y="6357102"/>
                </a:lnTo>
                <a:lnTo>
                  <a:pt x="12649" y="6415810"/>
                </a:lnTo>
                <a:lnTo>
                  <a:pt x="49226" y="6473224"/>
                </a:lnTo>
                <a:lnTo>
                  <a:pt x="106640" y="6509800"/>
                </a:lnTo>
                <a:lnTo>
                  <a:pt x="165348" y="6520869"/>
                </a:lnTo>
                <a:lnTo>
                  <a:pt x="206776" y="6522252"/>
                </a:lnTo>
                <a:lnTo>
                  <a:pt x="258146" y="6522450"/>
                </a:lnTo>
                <a:lnTo>
                  <a:pt x="12705299" y="6522450"/>
                </a:lnTo>
                <a:lnTo>
                  <a:pt x="12756671" y="6522252"/>
                </a:lnTo>
                <a:lnTo>
                  <a:pt x="12798099" y="6520869"/>
                </a:lnTo>
                <a:lnTo>
                  <a:pt x="12856802" y="6509800"/>
                </a:lnTo>
                <a:lnTo>
                  <a:pt x="12914218" y="6473224"/>
                </a:lnTo>
                <a:lnTo>
                  <a:pt x="12950799" y="6415810"/>
                </a:lnTo>
                <a:lnTo>
                  <a:pt x="12961867" y="6357102"/>
                </a:lnTo>
                <a:lnTo>
                  <a:pt x="12963250" y="6315675"/>
                </a:lnTo>
                <a:lnTo>
                  <a:pt x="12963448" y="626430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522720"/>
          </a:xfrm>
          <a:custGeom>
            <a:avLst/>
            <a:gdLst/>
            <a:ahLst/>
            <a:cxnLst/>
            <a:rect l="l" t="t" r="r" b="b"/>
            <a:pathLst>
              <a:path w="12963525" h="65227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64305"/>
                </a:lnTo>
                <a:lnTo>
                  <a:pt x="12963250" y="6315675"/>
                </a:lnTo>
                <a:lnTo>
                  <a:pt x="12961867" y="6357102"/>
                </a:lnTo>
                <a:lnTo>
                  <a:pt x="12950799" y="6415810"/>
                </a:lnTo>
                <a:lnTo>
                  <a:pt x="12914218" y="6473224"/>
                </a:lnTo>
                <a:lnTo>
                  <a:pt x="12856802" y="6509800"/>
                </a:lnTo>
                <a:lnTo>
                  <a:pt x="12798099" y="6520869"/>
                </a:lnTo>
                <a:lnTo>
                  <a:pt x="12756671" y="6522252"/>
                </a:lnTo>
                <a:lnTo>
                  <a:pt x="12705299" y="6522450"/>
                </a:lnTo>
                <a:lnTo>
                  <a:pt x="258145" y="6522450"/>
                </a:lnTo>
                <a:lnTo>
                  <a:pt x="206775" y="6522252"/>
                </a:lnTo>
                <a:lnTo>
                  <a:pt x="165348" y="6520869"/>
                </a:lnTo>
                <a:lnTo>
                  <a:pt x="106640" y="6509800"/>
                </a:lnTo>
                <a:lnTo>
                  <a:pt x="49226" y="6473224"/>
                </a:lnTo>
                <a:lnTo>
                  <a:pt x="12650" y="6415810"/>
                </a:lnTo>
                <a:lnTo>
                  <a:pt x="1581" y="6357102"/>
                </a:lnTo>
                <a:lnTo>
                  <a:pt x="197" y="6315675"/>
                </a:lnTo>
                <a:lnTo>
                  <a:pt x="0" y="626430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612611"/>
            <a:ext cx="93706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r>
              <a:rPr dirty="0" sz="2850" spc="80">
                <a:latin typeface="Microsoft JhengHei UI"/>
                <a:cs typeface="Microsoft JhengHei UI"/>
              </a:rPr>
              <a:t>：提供⽹络服务的设备（由硬件和服务软件组成）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380061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43769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3052389"/>
            <a:ext cx="5635625" cy="173101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115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永久提供服务；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有永久性访问地址</a:t>
            </a:r>
            <a:r>
              <a:rPr dirty="0" sz="2850" spc="50">
                <a:latin typeface="Arial"/>
                <a:cs typeface="Arial"/>
              </a:rPr>
              <a:t>/</a:t>
            </a:r>
            <a:r>
              <a:rPr dirty="0" sz="2850" spc="80">
                <a:latin typeface="Microsoft JhengHei UI"/>
                <a:cs typeface="Microsoft JhengHei UI"/>
              </a:rPr>
              <a:t>域名；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通常采⽤多线程或多进程实现。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3026" y="494136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9687" y="4882124"/>
            <a:ext cx="45116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客户机</a:t>
            </a:r>
            <a:r>
              <a:rPr dirty="0" sz="2850" spc="80">
                <a:latin typeface="Microsoft JhengHei UI"/>
                <a:cs typeface="Microsoft JhengHei UI"/>
              </a:rPr>
              <a:t>：请求服务的主机。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6070129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0448" y="721088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0448" y="5321902"/>
            <a:ext cx="7131050" cy="2295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080" indent="-376555">
              <a:lnSpc>
                <a:spcPct val="129900"/>
              </a:lnSpc>
              <a:spcBef>
                <a:spcPts val="95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与服务器通信，使⽤服务器提供的服务；  间歇性接⼊⽹络；</a:t>
            </a:r>
            <a:endParaRPr sz="2850">
              <a:latin typeface="Microsoft JhengHei UI"/>
              <a:cs typeface="Microsoft JhengHei UI"/>
            </a:endParaRPr>
          </a:p>
          <a:p>
            <a:pPr marL="389255" marR="2621280">
              <a:lnSpc>
                <a:spcPts val="4540"/>
              </a:lnSpc>
              <a:spcBef>
                <a:spcPts val="24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可能使⽤动态</a:t>
            </a:r>
            <a:r>
              <a:rPr dirty="0" sz="2850" spc="60">
                <a:latin typeface="Arial"/>
                <a:cs typeface="Arial"/>
              </a:rPr>
              <a:t>IP</a:t>
            </a:r>
            <a:r>
              <a:rPr dirty="0" sz="2850" spc="80">
                <a:latin typeface="Microsoft JhengHei UI"/>
                <a:cs typeface="Microsoft JhengHei UI"/>
              </a:rPr>
              <a:t>地址；  </a:t>
            </a:r>
            <a:r>
              <a:rPr dirty="0" sz="2850" spc="85">
                <a:latin typeface="Microsoft JhengHei UI"/>
                <a:cs typeface="Microsoft JhengHei UI"/>
              </a:rPr>
              <a:t>不与其他客户直接通信。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63026" y="777526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9687" y="7716017"/>
            <a:ext cx="26352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资源集中管理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0343"/>
            <a:ext cx="3199765" cy="15513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应⽤层概述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5558" y="4482841"/>
            <a:ext cx="3559175" cy="22028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12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两种⼯作模式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Clien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t/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Se</a:t>
            </a:r>
            <a:r>
              <a:rPr dirty="0" sz="3600" spc="0">
                <a:solidFill>
                  <a:srgbClr val="FF2600"/>
                </a:solidFill>
                <a:latin typeface="Arial"/>
                <a:cs typeface="Arial"/>
              </a:rPr>
              <a:t>rv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er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00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P2P</a:t>
            </a:r>
            <a:r>
              <a:rPr dirty="0" sz="3600" spc="25">
                <a:latin typeface="Microsoft JhengHei UI"/>
                <a:cs typeface="Microsoft JhengHei UI"/>
              </a:rPr>
              <a:t>模式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39037" y="9372061"/>
            <a:ext cx="84378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两种模式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Arial"/>
                <a:cs typeface="Arial"/>
              </a:rPr>
              <a:t>Client/Server</a:t>
            </a:r>
            <a:r>
              <a:rPr dirty="0" sz="3300" spc="175">
                <a:latin typeface="Arial"/>
                <a:cs typeface="Arial"/>
              </a:rPr>
              <a:t> </a:t>
            </a:r>
            <a:r>
              <a:rPr dirty="0" sz="3300" spc="50">
                <a:latin typeface="Microsoft JhengHei UI"/>
                <a:cs typeface="Microsoft JhengHei UI"/>
              </a:rPr>
              <a:t>模式</a:t>
            </a:r>
            <a:r>
              <a:rPr dirty="0" sz="3300" spc="-5">
                <a:latin typeface="Microsoft JhengHei UI"/>
                <a:cs typeface="Microsoft JhengHei UI"/>
              </a:rPr>
              <a:t>和</a:t>
            </a:r>
            <a:r>
              <a:rPr dirty="0" sz="3300" spc="254">
                <a:latin typeface="Microsoft JhengHei UI"/>
                <a:cs typeface="Microsoft JhengHei UI"/>
              </a:rPr>
              <a:t> </a:t>
            </a:r>
            <a:r>
              <a:rPr dirty="0" sz="3300" spc="30">
                <a:latin typeface="Arial"/>
                <a:cs typeface="Arial"/>
              </a:rPr>
              <a:t>P2P</a:t>
            </a:r>
            <a:r>
              <a:rPr dirty="0" sz="3300" spc="100">
                <a:latin typeface="Arial"/>
                <a:cs typeface="Arial"/>
              </a:rPr>
              <a:t> </a:t>
            </a:r>
            <a:r>
              <a:rPr dirty="0" sz="3300" spc="50">
                <a:latin typeface="Microsoft JhengHei UI"/>
                <a:cs typeface="Microsoft JhengHei UI"/>
              </a:rPr>
              <a:t>模式。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22104" y="2826727"/>
            <a:ext cx="4585970" cy="272986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10">
                <a:latin typeface="Arial"/>
                <a:cs typeface="Arial"/>
              </a:rPr>
              <a:t>li@ubuntu1604:~$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nslookup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5">
                <a:latin typeface="Arial"/>
                <a:cs typeface="Arial"/>
              </a:rPr>
              <a:t>&gt;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server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solidFill>
                  <a:srgbClr val="FF1200"/>
                </a:solidFill>
                <a:latin typeface="Arial"/>
                <a:cs typeface="Arial"/>
              </a:rPr>
              <a:t>Default </a:t>
            </a: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server:</a:t>
            </a:r>
            <a:r>
              <a:rPr dirty="0" sz="2850" spc="-15">
                <a:solidFill>
                  <a:srgbClr val="FF1200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8.8.4.4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850" spc="10">
                <a:latin typeface="Arial"/>
                <a:cs typeface="Arial"/>
              </a:rPr>
              <a:t>Address: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8.8.4.4#53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5">
                <a:latin typeface="Arial"/>
                <a:cs typeface="Arial"/>
              </a:rPr>
              <a:t>&gt;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2"/>
              </a:rPr>
              <a:t>www.tsinghua.edu.cn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2104" y="5531172"/>
            <a:ext cx="1471930" cy="110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90"/>
              </a:spcBef>
            </a:pP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Server:  </a:t>
            </a:r>
            <a:r>
              <a:rPr dirty="0" sz="2850" spc="15">
                <a:latin typeface="Arial"/>
                <a:cs typeface="Arial"/>
              </a:rPr>
              <a:t>Add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ess: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9666" y="5531172"/>
            <a:ext cx="1921510" cy="110744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8.8.4.4</a:t>
            </a:r>
            <a:endParaRPr sz="285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latin typeface="Arial"/>
                <a:cs typeface="Arial"/>
              </a:rPr>
              <a:t>8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8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4#53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2104" y="7153840"/>
            <a:ext cx="5179695" cy="2729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82344">
              <a:lnSpc>
                <a:spcPct val="124500"/>
              </a:lnSpc>
              <a:spcBef>
                <a:spcPts val="90"/>
              </a:spcBef>
            </a:pP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Non-authoritative </a:t>
            </a:r>
            <a:r>
              <a:rPr dirty="0" sz="2850" spc="10">
                <a:solidFill>
                  <a:srgbClr val="FF1200"/>
                </a:solidFill>
                <a:latin typeface="Arial"/>
                <a:cs typeface="Arial"/>
              </a:rPr>
              <a:t>answer:  </a:t>
            </a:r>
            <a:r>
              <a:rPr dirty="0" sz="2850" spc="0">
                <a:latin typeface="Arial"/>
                <a:cs typeface="Arial"/>
                <a:hlinkClick r:id="rId2"/>
              </a:rPr>
              <a:t>www.tsinghua.edu.cn</a:t>
            </a:r>
            <a:r>
              <a:rPr dirty="0" sz="2850" spc="-5">
                <a:latin typeface="Arial"/>
                <a:cs typeface="Arial"/>
                <a:hlinkClick r:id="rId2"/>
              </a:rPr>
              <a:t> </a:t>
            </a:r>
            <a:r>
              <a:rPr dirty="0" sz="2850" spc="3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24500"/>
              </a:lnSpc>
              <a:spcBef>
                <a:spcPts val="5"/>
              </a:spcBef>
              <a:tabLst>
                <a:tab pos="1397000" algn="l"/>
              </a:tabLst>
            </a:pPr>
            <a:r>
              <a:rPr dirty="0" sz="2850" spc="15">
                <a:latin typeface="Arial"/>
                <a:cs typeface="Arial"/>
              </a:rPr>
              <a:t>Name:	</a:t>
            </a:r>
            <a:r>
              <a:rPr dirty="0" sz="2850" spc="0">
                <a:latin typeface="Arial"/>
                <a:cs typeface="Arial"/>
                <a:hlinkClick r:id="rId3"/>
              </a:rPr>
              <a:t>www.d.tsinghua.edu.cn 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Address: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-20">
                <a:latin typeface="Arial"/>
                <a:cs typeface="Arial"/>
              </a:rPr>
              <a:t>166.111.4.100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850" spc="15">
                <a:latin typeface="Arial"/>
                <a:cs typeface="Arial"/>
              </a:rPr>
              <a:t>&gt;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04045" y="2716042"/>
            <a:ext cx="4623435" cy="218948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15">
                <a:latin typeface="Arial"/>
                <a:cs typeface="Arial"/>
              </a:rPr>
              <a:t>&gt; </a:t>
            </a:r>
            <a:r>
              <a:rPr dirty="0" sz="2850" spc="5">
                <a:latin typeface="Arial"/>
                <a:cs typeface="Arial"/>
              </a:rPr>
              <a:t>server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-5">
                <a:latin typeface="Arial"/>
                <a:cs typeface="Arial"/>
              </a:rPr>
              <a:t>202.112.0.13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solidFill>
                  <a:srgbClr val="FF1200"/>
                </a:solidFill>
                <a:latin typeface="Arial"/>
                <a:cs typeface="Arial"/>
              </a:rPr>
              <a:t>Default </a:t>
            </a: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server:</a:t>
            </a:r>
            <a:r>
              <a:rPr dirty="0" sz="2850" spc="-40">
                <a:solidFill>
                  <a:srgbClr val="FF1200"/>
                </a:solidFill>
                <a:latin typeface="Arial"/>
                <a:cs typeface="Arial"/>
              </a:rPr>
              <a:t> </a:t>
            </a:r>
            <a:r>
              <a:rPr dirty="0" sz="2850" spc="-5">
                <a:solidFill>
                  <a:srgbClr val="FF1200"/>
                </a:solidFill>
                <a:latin typeface="Arial"/>
                <a:cs typeface="Arial"/>
              </a:rPr>
              <a:t>202.112.0.13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latin typeface="Arial"/>
                <a:cs typeface="Arial"/>
              </a:rPr>
              <a:t>Address: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202.112.0.13#53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850" spc="15">
                <a:latin typeface="Arial"/>
                <a:cs typeface="Arial"/>
              </a:rPr>
              <a:t>&gt;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2"/>
              </a:rPr>
              <a:t>www.tsinghua.edu.cn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04045" y="4879600"/>
            <a:ext cx="1471930" cy="110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90"/>
              </a:spcBef>
            </a:pPr>
            <a:r>
              <a:rPr dirty="0" sz="2850" spc="5">
                <a:solidFill>
                  <a:srgbClr val="FF1200"/>
                </a:solidFill>
                <a:latin typeface="Arial"/>
                <a:cs typeface="Arial"/>
              </a:rPr>
              <a:t>Server:  </a:t>
            </a:r>
            <a:r>
              <a:rPr dirty="0" sz="2850" spc="15">
                <a:latin typeface="Arial"/>
                <a:cs typeface="Arial"/>
              </a:rPr>
              <a:t>Add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ess: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01607" y="4879600"/>
            <a:ext cx="2913380" cy="110744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-5">
                <a:solidFill>
                  <a:srgbClr val="FF1200"/>
                </a:solidFill>
                <a:latin typeface="Arial"/>
                <a:cs typeface="Arial"/>
              </a:rPr>
              <a:t>202.112.0.13</a:t>
            </a:r>
            <a:endParaRPr sz="285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840"/>
              </a:spcBef>
            </a:pPr>
            <a:r>
              <a:rPr dirty="0" sz="2850">
                <a:latin typeface="Arial"/>
                <a:cs typeface="Arial"/>
              </a:rPr>
              <a:t>202.112.0.13#53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04045" y="6502269"/>
            <a:ext cx="5648325" cy="164846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0">
                <a:latin typeface="Arial"/>
                <a:cs typeface="Arial"/>
                <a:hlinkClick r:id="rId2"/>
              </a:rPr>
              <a:t>www.tsinghua.edu.cn </a:t>
            </a:r>
            <a:r>
              <a:rPr dirty="0" sz="2850" spc="15">
                <a:latin typeface="Arial"/>
                <a:cs typeface="Arial"/>
              </a:rPr>
              <a:t>.…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1397000" algn="l"/>
              </a:tabLst>
            </a:pPr>
            <a:r>
              <a:rPr dirty="0" sz="2850" spc="15">
                <a:latin typeface="Arial"/>
                <a:cs typeface="Arial"/>
              </a:rPr>
              <a:t>Name:	</a:t>
            </a:r>
            <a:r>
              <a:rPr dirty="0" sz="2850" spc="0">
                <a:latin typeface="Arial"/>
                <a:cs typeface="Arial"/>
                <a:hlinkClick r:id="rId3"/>
              </a:rPr>
              <a:t>www.d.tsinghua.edu.cn</a:t>
            </a:r>
            <a:r>
              <a:rPr dirty="0" sz="2850" spc="-10">
                <a:latin typeface="Arial"/>
                <a:cs typeface="Arial"/>
                <a:hlinkClick r:id="rId3"/>
              </a:rPr>
              <a:t> </a:t>
            </a:r>
            <a:r>
              <a:rPr dirty="0" sz="2850" spc="3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latin typeface="Arial"/>
                <a:cs typeface="Arial"/>
              </a:rPr>
              <a:t>Address: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-20">
                <a:latin typeface="Arial"/>
                <a:cs typeface="Arial"/>
              </a:rPr>
              <a:t>166.111.4.100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2721" y="3894861"/>
            <a:ext cx="1282065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 marR="5080" indent="-157480">
              <a:lnSpc>
                <a:spcPct val="117800"/>
              </a:lnSpc>
              <a:spcBef>
                <a:spcPts val="95"/>
              </a:spcBef>
            </a:pPr>
            <a:r>
              <a:rPr dirty="0" sz="2450" spc="10">
                <a:solidFill>
                  <a:srgbClr val="086768"/>
                </a:solidFill>
                <a:latin typeface="Microsoft JhengHei UI"/>
                <a:cs typeface="Microsoft JhengHei UI"/>
              </a:rPr>
              <a:t>查询⾮本 </a:t>
            </a:r>
            <a:r>
              <a:rPr dirty="0" sz="2450" spc="15">
                <a:solidFill>
                  <a:srgbClr val="086768"/>
                </a:solidFill>
                <a:latin typeface="Microsoft JhengHei UI"/>
                <a:cs typeface="Microsoft JhengHei UI"/>
              </a:rPr>
              <a:t>区域名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32364" y="3716766"/>
            <a:ext cx="968375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dirty="0" sz="2450" spc="15">
                <a:solidFill>
                  <a:srgbClr val="086768"/>
                </a:solidFill>
                <a:latin typeface="Microsoft JhengHei UI"/>
                <a:cs typeface="Microsoft JhengHei UI"/>
              </a:rPr>
              <a:t>查询本 区域名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6354" y="9127034"/>
            <a:ext cx="4337050" cy="1075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202.</a:t>
            </a:r>
            <a:r>
              <a:rPr dirty="0" sz="2850" spc="-20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12.0.1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3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为清华⼤学的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权限域名服务器。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52877" y="4613717"/>
            <a:ext cx="580390" cy="404495"/>
          </a:xfrm>
          <a:custGeom>
            <a:avLst/>
            <a:gdLst/>
            <a:ahLst/>
            <a:cxnLst/>
            <a:rect l="l" t="t" r="r" b="b"/>
            <a:pathLst>
              <a:path w="580390" h="404495">
                <a:moveTo>
                  <a:pt x="580160" y="0"/>
                </a:moveTo>
                <a:lnTo>
                  <a:pt x="17184" y="392078"/>
                </a:lnTo>
                <a:lnTo>
                  <a:pt x="0" y="404046"/>
                </a:lnTo>
              </a:path>
            </a:pathLst>
          </a:custGeom>
          <a:ln w="41883">
            <a:solidFill>
              <a:srgbClr val="FF1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25710" y="4933619"/>
            <a:ext cx="194945" cy="172720"/>
          </a:xfrm>
          <a:custGeom>
            <a:avLst/>
            <a:gdLst/>
            <a:ahLst/>
            <a:cxnLst/>
            <a:rect l="l" t="t" r="r" b="b"/>
            <a:pathLst>
              <a:path w="194945" h="172720">
                <a:moveTo>
                  <a:pt x="94086" y="0"/>
                </a:moveTo>
                <a:lnTo>
                  <a:pt x="0" y="172708"/>
                </a:lnTo>
                <a:lnTo>
                  <a:pt x="194619" y="144352"/>
                </a:lnTo>
                <a:lnTo>
                  <a:pt x="94086" y="0"/>
                </a:lnTo>
                <a:close/>
              </a:path>
            </a:pathLst>
          </a:custGeom>
          <a:solidFill>
            <a:srgbClr val="FF1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217003" y="4147673"/>
            <a:ext cx="580390" cy="404495"/>
          </a:xfrm>
          <a:custGeom>
            <a:avLst/>
            <a:gdLst/>
            <a:ahLst/>
            <a:cxnLst/>
            <a:rect l="l" t="t" r="r" b="b"/>
            <a:pathLst>
              <a:path w="580390" h="404495">
                <a:moveTo>
                  <a:pt x="580160" y="0"/>
                </a:moveTo>
                <a:lnTo>
                  <a:pt x="17184" y="392078"/>
                </a:lnTo>
                <a:lnTo>
                  <a:pt x="0" y="404046"/>
                </a:lnTo>
              </a:path>
            </a:pathLst>
          </a:custGeom>
          <a:ln w="41883">
            <a:solidFill>
              <a:srgbClr val="FF1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89834" y="4467576"/>
            <a:ext cx="194945" cy="172720"/>
          </a:xfrm>
          <a:custGeom>
            <a:avLst/>
            <a:gdLst/>
            <a:ahLst/>
            <a:cxnLst/>
            <a:rect l="l" t="t" r="r" b="b"/>
            <a:pathLst>
              <a:path w="194944" h="172720">
                <a:moveTo>
                  <a:pt x="94091" y="0"/>
                </a:moveTo>
                <a:lnTo>
                  <a:pt x="0" y="172708"/>
                </a:lnTo>
                <a:lnTo>
                  <a:pt x="194622" y="144352"/>
                </a:lnTo>
                <a:lnTo>
                  <a:pt x="94091" y="0"/>
                </a:lnTo>
                <a:close/>
              </a:path>
            </a:pathLst>
          </a:custGeom>
          <a:solidFill>
            <a:srgbClr val="FF1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368047" y="715916"/>
            <a:ext cx="53682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</a:t>
            </a:r>
            <a:r>
              <a:rPr dirty="0" spc="0">
                <a:latin typeface="Arial"/>
                <a:cs typeface="Arial"/>
              </a:rPr>
              <a:t>S</a:t>
            </a:r>
            <a:r>
              <a:rPr dirty="0" spc="10"/>
              <a:t>服务器解析实例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提⾼域名服务器的可靠性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511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16145"/>
          </a:xfrm>
          <a:custGeom>
            <a:avLst/>
            <a:gdLst/>
            <a:ahLst/>
            <a:cxnLst/>
            <a:rect l="l" t="t" r="r" b="b"/>
            <a:pathLst>
              <a:path w="12963525" h="47161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57832"/>
                </a:lnTo>
                <a:lnTo>
                  <a:pt x="197" y="4509202"/>
                </a:lnTo>
                <a:lnTo>
                  <a:pt x="1581" y="4550629"/>
                </a:lnTo>
                <a:lnTo>
                  <a:pt x="12649" y="4609338"/>
                </a:lnTo>
                <a:lnTo>
                  <a:pt x="49226" y="4666751"/>
                </a:lnTo>
                <a:lnTo>
                  <a:pt x="106640" y="4703327"/>
                </a:lnTo>
                <a:lnTo>
                  <a:pt x="165348" y="4714396"/>
                </a:lnTo>
                <a:lnTo>
                  <a:pt x="206776" y="4715780"/>
                </a:lnTo>
                <a:lnTo>
                  <a:pt x="258146" y="4715977"/>
                </a:lnTo>
                <a:lnTo>
                  <a:pt x="12705299" y="4715977"/>
                </a:lnTo>
                <a:lnTo>
                  <a:pt x="12756671" y="4715780"/>
                </a:lnTo>
                <a:lnTo>
                  <a:pt x="12798099" y="4714396"/>
                </a:lnTo>
                <a:lnTo>
                  <a:pt x="12856802" y="4703327"/>
                </a:lnTo>
                <a:lnTo>
                  <a:pt x="12914218" y="4666751"/>
                </a:lnTo>
                <a:lnTo>
                  <a:pt x="12950799" y="4609338"/>
                </a:lnTo>
                <a:lnTo>
                  <a:pt x="12961867" y="4550629"/>
                </a:lnTo>
                <a:lnTo>
                  <a:pt x="12963250" y="4509202"/>
                </a:lnTo>
                <a:lnTo>
                  <a:pt x="12963448" y="445783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716145"/>
          </a:xfrm>
          <a:custGeom>
            <a:avLst/>
            <a:gdLst/>
            <a:ahLst/>
            <a:cxnLst/>
            <a:rect l="l" t="t" r="r" b="b"/>
            <a:pathLst>
              <a:path w="12963525" h="47161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57832"/>
                </a:lnTo>
                <a:lnTo>
                  <a:pt x="12963250" y="4509202"/>
                </a:lnTo>
                <a:lnTo>
                  <a:pt x="12961867" y="4550629"/>
                </a:lnTo>
                <a:lnTo>
                  <a:pt x="12950799" y="4609338"/>
                </a:lnTo>
                <a:lnTo>
                  <a:pt x="12914218" y="4666751"/>
                </a:lnTo>
                <a:lnTo>
                  <a:pt x="12856802" y="4703327"/>
                </a:lnTo>
                <a:lnTo>
                  <a:pt x="12798099" y="4714396"/>
                </a:lnTo>
                <a:lnTo>
                  <a:pt x="12756671" y="4715780"/>
                </a:lnTo>
                <a:lnTo>
                  <a:pt x="12705299" y="4715977"/>
                </a:lnTo>
                <a:lnTo>
                  <a:pt x="258145" y="4715977"/>
                </a:lnTo>
                <a:lnTo>
                  <a:pt x="206775" y="4715780"/>
                </a:lnTo>
                <a:lnTo>
                  <a:pt x="165348" y="4714396"/>
                </a:lnTo>
                <a:lnTo>
                  <a:pt x="106640" y="4703327"/>
                </a:lnTo>
                <a:lnTo>
                  <a:pt x="49226" y="4666751"/>
                </a:lnTo>
                <a:lnTo>
                  <a:pt x="12650" y="4609338"/>
                </a:lnTo>
                <a:lnTo>
                  <a:pt x="1581" y="4550629"/>
                </a:lnTo>
                <a:lnTo>
                  <a:pt x="197" y="4509202"/>
                </a:lnTo>
                <a:lnTo>
                  <a:pt x="0" y="445783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99294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531238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14810"/>
            <a:ext cx="10695305" cy="398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3679">
              <a:lnSpc>
                <a:spcPct val="143300"/>
              </a:lnSpc>
              <a:spcBef>
                <a:spcPts val="100"/>
              </a:spcBef>
            </a:pPr>
            <a:r>
              <a:rPr dirty="0" sz="3050" spc="30">
                <a:latin typeface="Arial"/>
                <a:cs typeface="Arial"/>
              </a:rPr>
              <a:t>DNS</a:t>
            </a:r>
            <a:r>
              <a:rPr dirty="0" sz="3050" spc="15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域名服务器都把数据复制到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⼏个域名服务器来保存</a:t>
            </a:r>
            <a:r>
              <a:rPr dirty="0" sz="3050" spc="50">
                <a:latin typeface="Microsoft JhengHei UI"/>
                <a:cs typeface="Microsoft JhengHei UI"/>
              </a:rPr>
              <a:t>，其 中的⼀个是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主域名服务器</a:t>
            </a:r>
            <a:r>
              <a:rPr dirty="0" sz="3050" spc="50">
                <a:latin typeface="Microsoft JhengHei UI"/>
                <a:cs typeface="Microsoft JhengHei UI"/>
              </a:rPr>
              <a:t>，其他的是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辅助域名服务器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25730">
              <a:lnSpc>
                <a:spcPts val="5240"/>
              </a:lnSpc>
              <a:spcBef>
                <a:spcPts val="34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当主域名服务器出故障时，辅助域名服务器可以保</a:t>
            </a:r>
            <a:r>
              <a:rPr dirty="0" sz="3050">
                <a:latin typeface="Microsoft JhengHei UI"/>
                <a:cs typeface="Microsoft JhengHei UI"/>
              </a:rPr>
              <a:t>证</a:t>
            </a:r>
            <a:r>
              <a:rPr dirty="0" sz="3050" spc="210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DNS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的 </a:t>
            </a:r>
            <a:r>
              <a:rPr dirty="0" sz="3050" spc="50">
                <a:latin typeface="Microsoft JhengHei UI"/>
                <a:cs typeface="Microsoft JhengHei UI"/>
              </a:rPr>
              <a:t>查询⼯作不会中断。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主域名服务器定期把数据复制到辅助域名服务器中</a:t>
            </a:r>
            <a:r>
              <a:rPr dirty="0" sz="3050" spc="50">
                <a:latin typeface="Microsoft JhengHei UI"/>
                <a:cs typeface="Microsoft JhengHei UI"/>
              </a:rPr>
              <a:t>，⽽更改数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据只能在主域名服务器中进⾏。这样就保证了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数据的⼀致性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62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832985"/>
          </a:xfrm>
          <a:custGeom>
            <a:avLst/>
            <a:gdLst/>
            <a:ahLst/>
            <a:cxnLst/>
            <a:rect l="l" t="t" r="r" b="b"/>
            <a:pathLst>
              <a:path w="12963525" h="48329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74835"/>
                </a:lnTo>
                <a:lnTo>
                  <a:pt x="197" y="4626205"/>
                </a:lnTo>
                <a:lnTo>
                  <a:pt x="1581" y="4667632"/>
                </a:lnTo>
                <a:lnTo>
                  <a:pt x="12649" y="4726340"/>
                </a:lnTo>
                <a:lnTo>
                  <a:pt x="49226" y="4783754"/>
                </a:lnTo>
                <a:lnTo>
                  <a:pt x="106640" y="4820330"/>
                </a:lnTo>
                <a:lnTo>
                  <a:pt x="165348" y="4831400"/>
                </a:lnTo>
                <a:lnTo>
                  <a:pt x="206776" y="4832783"/>
                </a:lnTo>
                <a:lnTo>
                  <a:pt x="258146" y="4832981"/>
                </a:lnTo>
                <a:lnTo>
                  <a:pt x="12705299" y="4832981"/>
                </a:lnTo>
                <a:lnTo>
                  <a:pt x="12756671" y="4832783"/>
                </a:lnTo>
                <a:lnTo>
                  <a:pt x="12798099" y="4831400"/>
                </a:lnTo>
                <a:lnTo>
                  <a:pt x="12856802" y="4820330"/>
                </a:lnTo>
                <a:lnTo>
                  <a:pt x="12914218" y="4783754"/>
                </a:lnTo>
                <a:lnTo>
                  <a:pt x="12950799" y="4726340"/>
                </a:lnTo>
                <a:lnTo>
                  <a:pt x="12961867" y="4667632"/>
                </a:lnTo>
                <a:lnTo>
                  <a:pt x="12963250" y="4626205"/>
                </a:lnTo>
                <a:lnTo>
                  <a:pt x="12963448" y="457483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832985"/>
          </a:xfrm>
          <a:custGeom>
            <a:avLst/>
            <a:gdLst/>
            <a:ahLst/>
            <a:cxnLst/>
            <a:rect l="l" t="t" r="r" b="b"/>
            <a:pathLst>
              <a:path w="12963525" h="48329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74835"/>
                </a:lnTo>
                <a:lnTo>
                  <a:pt x="12963250" y="4626205"/>
                </a:lnTo>
                <a:lnTo>
                  <a:pt x="12961867" y="4667632"/>
                </a:lnTo>
                <a:lnTo>
                  <a:pt x="12950799" y="4726340"/>
                </a:lnTo>
                <a:lnTo>
                  <a:pt x="12914218" y="4783754"/>
                </a:lnTo>
                <a:lnTo>
                  <a:pt x="12856802" y="4820330"/>
                </a:lnTo>
                <a:lnTo>
                  <a:pt x="12798099" y="4831400"/>
                </a:lnTo>
                <a:lnTo>
                  <a:pt x="12756671" y="4832783"/>
                </a:lnTo>
                <a:lnTo>
                  <a:pt x="12705299" y="4832981"/>
                </a:lnTo>
                <a:lnTo>
                  <a:pt x="258145" y="4832981"/>
                </a:lnTo>
                <a:lnTo>
                  <a:pt x="206775" y="4832783"/>
                </a:lnTo>
                <a:lnTo>
                  <a:pt x="165348" y="4831400"/>
                </a:lnTo>
                <a:lnTo>
                  <a:pt x="106640" y="4820330"/>
                </a:lnTo>
                <a:lnTo>
                  <a:pt x="49226" y="4783754"/>
                </a:lnTo>
                <a:lnTo>
                  <a:pt x="12650" y="4726340"/>
                </a:lnTo>
                <a:lnTo>
                  <a:pt x="1581" y="4667632"/>
                </a:lnTo>
                <a:lnTo>
                  <a:pt x="197" y="4626205"/>
                </a:lnTo>
                <a:lnTo>
                  <a:pt x="0" y="457483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46098" y="715916"/>
            <a:ext cx="64122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baidu.com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"/>
              <a:t>的域名服务器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0637" y="2551931"/>
            <a:ext cx="11535410" cy="1362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14300">
              <a:lnSpc>
                <a:spcPts val="336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Mac-mini:study_python 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10">
                <a:latin typeface="Arial"/>
                <a:cs typeface="Arial"/>
              </a:rPr>
              <a:t>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NS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3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0637" y="3876677"/>
            <a:ext cx="275526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9041" y="3876677"/>
            <a:ext cx="507682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ns2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ns3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ns4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ns7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域名的解析过程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863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68060"/>
          </a:xfrm>
          <a:custGeom>
            <a:avLst/>
            <a:gdLst/>
            <a:ahLst/>
            <a:cxnLst/>
            <a:rect l="l" t="t" r="r" b="b"/>
            <a:pathLst>
              <a:path w="12963525" h="60680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809764"/>
                </a:lnTo>
                <a:lnTo>
                  <a:pt x="197" y="5861134"/>
                </a:lnTo>
                <a:lnTo>
                  <a:pt x="1581" y="5902561"/>
                </a:lnTo>
                <a:lnTo>
                  <a:pt x="12649" y="5961269"/>
                </a:lnTo>
                <a:lnTo>
                  <a:pt x="49226" y="6018683"/>
                </a:lnTo>
                <a:lnTo>
                  <a:pt x="106640" y="6055259"/>
                </a:lnTo>
                <a:lnTo>
                  <a:pt x="165348" y="6066329"/>
                </a:lnTo>
                <a:lnTo>
                  <a:pt x="206776" y="6067712"/>
                </a:lnTo>
                <a:lnTo>
                  <a:pt x="258146" y="6067910"/>
                </a:lnTo>
                <a:lnTo>
                  <a:pt x="12705299" y="6067910"/>
                </a:lnTo>
                <a:lnTo>
                  <a:pt x="12756671" y="6067712"/>
                </a:lnTo>
                <a:lnTo>
                  <a:pt x="12798099" y="6066329"/>
                </a:lnTo>
                <a:lnTo>
                  <a:pt x="12856802" y="6055259"/>
                </a:lnTo>
                <a:lnTo>
                  <a:pt x="12914218" y="6018683"/>
                </a:lnTo>
                <a:lnTo>
                  <a:pt x="12950799" y="5961269"/>
                </a:lnTo>
                <a:lnTo>
                  <a:pt x="12961867" y="5902561"/>
                </a:lnTo>
                <a:lnTo>
                  <a:pt x="12963250" y="5861134"/>
                </a:lnTo>
                <a:lnTo>
                  <a:pt x="12963448" y="580976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068060"/>
          </a:xfrm>
          <a:custGeom>
            <a:avLst/>
            <a:gdLst/>
            <a:ahLst/>
            <a:cxnLst/>
            <a:rect l="l" t="t" r="r" b="b"/>
            <a:pathLst>
              <a:path w="12963525" h="60680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809764"/>
                </a:lnTo>
                <a:lnTo>
                  <a:pt x="12963250" y="5861134"/>
                </a:lnTo>
                <a:lnTo>
                  <a:pt x="12961867" y="5902561"/>
                </a:lnTo>
                <a:lnTo>
                  <a:pt x="12950799" y="5961269"/>
                </a:lnTo>
                <a:lnTo>
                  <a:pt x="12914218" y="6018683"/>
                </a:lnTo>
                <a:lnTo>
                  <a:pt x="12856802" y="6055259"/>
                </a:lnTo>
                <a:lnTo>
                  <a:pt x="12798099" y="6066329"/>
                </a:lnTo>
                <a:lnTo>
                  <a:pt x="12756671" y="6067712"/>
                </a:lnTo>
                <a:lnTo>
                  <a:pt x="12705299" y="6067910"/>
                </a:lnTo>
                <a:lnTo>
                  <a:pt x="258145" y="6067910"/>
                </a:lnTo>
                <a:lnTo>
                  <a:pt x="206775" y="6067712"/>
                </a:lnTo>
                <a:lnTo>
                  <a:pt x="165348" y="6066329"/>
                </a:lnTo>
                <a:lnTo>
                  <a:pt x="106640" y="6055259"/>
                </a:lnTo>
                <a:lnTo>
                  <a:pt x="49226" y="6018683"/>
                </a:lnTo>
                <a:lnTo>
                  <a:pt x="12650" y="5961269"/>
                </a:lnTo>
                <a:lnTo>
                  <a:pt x="1581" y="5902561"/>
                </a:lnTo>
                <a:lnTo>
                  <a:pt x="197" y="5861134"/>
                </a:lnTo>
                <a:lnTo>
                  <a:pt x="0" y="580976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464632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728521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27486"/>
            <a:ext cx="10791825" cy="529082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ct val="141900"/>
              </a:lnSpc>
              <a:spcBef>
                <a:spcPts val="5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主机向本地域名服务器的查询采⽤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递归查询</a:t>
            </a:r>
            <a:r>
              <a:rPr dirty="0" sz="3050" spc="50">
                <a:latin typeface="Microsoft JhengHei UI"/>
                <a:cs typeface="Microsoft JhengHei UI"/>
              </a:rPr>
              <a:t>。如果本地域名服 务器不能解析域名</a:t>
            </a:r>
            <a:r>
              <a:rPr dirty="0" sz="3050">
                <a:latin typeface="Microsoft JhengHei UI"/>
                <a:cs typeface="Microsoft JhengHei UI"/>
              </a:rPr>
              <a:t>的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IP</a:t>
            </a:r>
            <a:r>
              <a:rPr dirty="0" sz="3050" spc="6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地址，本地域名服务器就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以</a:t>
            </a:r>
            <a:r>
              <a:rPr dirty="0" sz="3050" spc="204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2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30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客户 的身份</a:t>
            </a:r>
            <a:r>
              <a:rPr dirty="0" sz="3050" spc="50">
                <a:latin typeface="Microsoft JhengHei UI"/>
                <a:cs typeface="Microsoft JhengHei UI"/>
              </a:rPr>
              <a:t>，向根域名服务器发出查询请求报⽂。</a:t>
            </a:r>
            <a:endParaRPr sz="3050">
              <a:latin typeface="Microsoft JhengHei UI"/>
              <a:cs typeface="Microsoft JhengHei UI"/>
            </a:endParaRPr>
          </a:p>
          <a:p>
            <a:pPr algn="just" marL="12700" marR="101600">
              <a:lnSpc>
                <a:spcPts val="5140"/>
              </a:lnSpc>
              <a:spcBef>
                <a:spcPts val="42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本地域名服务器</a:t>
            </a:r>
            <a:r>
              <a:rPr dirty="0" sz="3050" spc="50">
                <a:latin typeface="Microsoft JhengHei UI"/>
                <a:cs typeface="Microsoft JhengHei UI"/>
              </a:rPr>
              <a:t>向根域名服务器的查询采⽤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迭代查询</a:t>
            </a:r>
            <a:r>
              <a:rPr dirty="0" sz="3050" spc="50">
                <a:latin typeface="Microsoft JhengHei UI"/>
                <a:cs typeface="Microsoft JhengHei UI"/>
              </a:rPr>
              <a:t>。当根域 名服务器收到本地域名服务器的迭代查询请求报⽂时，要么给 出所要查询</a:t>
            </a:r>
            <a:r>
              <a:rPr dirty="0" sz="3050">
                <a:latin typeface="Microsoft JhengHei UI"/>
                <a:cs typeface="Microsoft JhengHei UI"/>
              </a:rPr>
              <a:t>的</a:t>
            </a:r>
            <a:r>
              <a:rPr dirty="0" sz="3050" spc="210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IP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地址，要么告诉本地域名服务器：</a:t>
            </a:r>
            <a:r>
              <a:rPr dirty="0" sz="3050" spc="50">
                <a:latin typeface="Arial"/>
                <a:cs typeface="Arial"/>
              </a:rPr>
              <a:t>“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你下⼀步</a:t>
            </a:r>
            <a:endParaRPr sz="3050">
              <a:latin typeface="Microsoft JhengHei UI"/>
              <a:cs typeface="Microsoft JhengHei UI"/>
            </a:endParaRPr>
          </a:p>
          <a:p>
            <a:pPr marL="12700" marR="4319270">
              <a:lnSpc>
                <a:spcPts val="5240"/>
              </a:lnSpc>
              <a:spcBef>
                <a:spcPts val="35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应当向哪⼀个域名服务器进⾏查询</a:t>
            </a:r>
            <a:r>
              <a:rPr dirty="0" sz="3050" spc="50">
                <a:latin typeface="Arial"/>
                <a:cs typeface="Arial"/>
              </a:rPr>
              <a:t>”</a:t>
            </a:r>
            <a:r>
              <a:rPr dirty="0" sz="3050">
                <a:latin typeface="Microsoft JhengHei UI"/>
                <a:cs typeface="Microsoft JhengHei UI"/>
              </a:rPr>
              <a:t>。 </a:t>
            </a:r>
            <a:r>
              <a:rPr dirty="0" sz="3050" spc="50">
                <a:latin typeface="Microsoft JhengHei UI"/>
                <a:cs typeface="Microsoft JhengHei UI"/>
              </a:rPr>
              <a:t>本地域名服务器进⾏后续的查询。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1174" y="2226486"/>
            <a:ext cx="6152515" cy="5295265"/>
          </a:xfrm>
          <a:custGeom>
            <a:avLst/>
            <a:gdLst/>
            <a:ahLst/>
            <a:cxnLst/>
            <a:rect l="l" t="t" r="r" b="b"/>
            <a:pathLst>
              <a:path w="6152515" h="5295265">
                <a:moveTo>
                  <a:pt x="233363" y="0"/>
                </a:moveTo>
                <a:lnTo>
                  <a:pt x="5918966" y="0"/>
                </a:lnTo>
                <a:lnTo>
                  <a:pt x="5965404" y="178"/>
                </a:lnTo>
                <a:lnTo>
                  <a:pt x="6032601" y="4824"/>
                </a:lnTo>
                <a:lnTo>
                  <a:pt x="6083841" y="25222"/>
                </a:lnTo>
                <a:lnTo>
                  <a:pt x="6127108" y="68488"/>
                </a:lnTo>
                <a:lnTo>
                  <a:pt x="6147505" y="119729"/>
                </a:lnTo>
                <a:lnTo>
                  <a:pt x="6152151" y="186925"/>
                </a:lnTo>
                <a:lnTo>
                  <a:pt x="6152329" y="233363"/>
                </a:lnTo>
                <a:lnTo>
                  <a:pt x="6152329" y="5061830"/>
                </a:lnTo>
                <a:lnTo>
                  <a:pt x="6152151" y="5108268"/>
                </a:lnTo>
                <a:lnTo>
                  <a:pt x="6147505" y="5175464"/>
                </a:lnTo>
                <a:lnTo>
                  <a:pt x="6127108" y="5226704"/>
                </a:lnTo>
                <a:lnTo>
                  <a:pt x="6083841" y="5269971"/>
                </a:lnTo>
                <a:lnTo>
                  <a:pt x="6032601" y="5290369"/>
                </a:lnTo>
                <a:lnTo>
                  <a:pt x="5965404" y="5295015"/>
                </a:lnTo>
                <a:lnTo>
                  <a:pt x="5918966" y="5295193"/>
                </a:lnTo>
                <a:lnTo>
                  <a:pt x="233363" y="5295193"/>
                </a:lnTo>
                <a:lnTo>
                  <a:pt x="186925" y="5295015"/>
                </a:lnTo>
                <a:lnTo>
                  <a:pt x="119729" y="5290369"/>
                </a:lnTo>
                <a:lnTo>
                  <a:pt x="68488" y="5269971"/>
                </a:lnTo>
                <a:lnTo>
                  <a:pt x="25222" y="5226704"/>
                </a:lnTo>
                <a:lnTo>
                  <a:pt x="4824" y="5175464"/>
                </a:lnTo>
                <a:lnTo>
                  <a:pt x="178" y="5108268"/>
                </a:lnTo>
                <a:lnTo>
                  <a:pt x="0" y="5061830"/>
                </a:lnTo>
                <a:lnTo>
                  <a:pt x="0" y="233363"/>
                </a:lnTo>
                <a:lnTo>
                  <a:pt x="178" y="186925"/>
                </a:lnTo>
                <a:lnTo>
                  <a:pt x="4824" y="119729"/>
                </a:lnTo>
                <a:lnTo>
                  <a:pt x="25222" y="68488"/>
                </a:lnTo>
                <a:lnTo>
                  <a:pt x="68488" y="25222"/>
                </a:lnTo>
                <a:lnTo>
                  <a:pt x="119729" y="4824"/>
                </a:lnTo>
                <a:lnTo>
                  <a:pt x="186925" y="178"/>
                </a:lnTo>
                <a:lnTo>
                  <a:pt x="233363" y="0"/>
                </a:lnTo>
                <a:close/>
              </a:path>
            </a:pathLst>
          </a:custGeom>
          <a:ln w="20941">
            <a:solidFill>
              <a:srgbClr val="31497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1746" y="6204509"/>
            <a:ext cx="2224405" cy="7886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本地域名服务器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50" spc="5">
                <a:latin typeface="Arial"/>
                <a:cs typeface="Arial"/>
              </a:rPr>
              <a:t>8.8.4.4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74" y="2631709"/>
            <a:ext cx="248729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根域名服务器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0">
                <a:latin typeface="Arial"/>
                <a:cs typeface="Arial"/>
              </a:rPr>
              <a:t>199.7.91.13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0">
                <a:latin typeface="Arial"/>
                <a:cs typeface="Arial"/>
              </a:rPr>
              <a:t>d.root-servers.net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15669" y="2631709"/>
            <a:ext cx="222440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顶级域名服务器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-10">
                <a:latin typeface="Arial"/>
                <a:cs typeface="Arial"/>
              </a:rPr>
              <a:t>203.119.29.1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0">
                <a:latin typeface="Arial"/>
                <a:cs typeface="Arial"/>
              </a:rPr>
              <a:t>e.dns.cn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5669" y="6065780"/>
            <a:ext cx="222440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权限域名服务器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-10">
                <a:latin typeface="Arial"/>
                <a:cs typeface="Arial"/>
              </a:rPr>
              <a:t>202.112.0.13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5">
                <a:latin typeface="Arial"/>
                <a:cs typeface="Arial"/>
              </a:rPr>
              <a:t>dns2.edu.cn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2032" y="9656484"/>
            <a:ext cx="3063240" cy="83566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2450" spc="-15">
                <a:latin typeface="Lucida Sans Unicode"/>
                <a:cs typeface="Lucida Sans Unicode"/>
                <a:hlinkClick r:id="rId2"/>
              </a:rPr>
              <a:t>ww</a:t>
            </a:r>
            <a:r>
              <a:rPr dirty="0" sz="2450" spc="-155">
                <a:latin typeface="Lucida Sans Unicode"/>
                <a:cs typeface="Lucida Sans Unicode"/>
                <a:hlinkClick r:id="rId2"/>
              </a:rPr>
              <a:t>w</a:t>
            </a:r>
            <a:r>
              <a:rPr dirty="0" sz="2450" spc="-90">
                <a:latin typeface="Lucida Sans Unicode"/>
                <a:cs typeface="Lucida Sans Unicode"/>
                <a:hlinkClick r:id="rId2"/>
              </a:rPr>
              <a:t>.tsinghua.edu.cn</a:t>
            </a:r>
            <a:endParaRPr sz="24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的</a:t>
            </a:r>
            <a:r>
              <a:rPr dirty="0" sz="2450" spc="40">
                <a:latin typeface="Lucida Sans Unicode"/>
                <a:cs typeface="Lucida Sans Unicode"/>
              </a:rPr>
              <a:t>IP</a:t>
            </a:r>
            <a:r>
              <a:rPr dirty="0" sz="2450" spc="15">
                <a:latin typeface="Microsoft JhengHei UI"/>
                <a:cs typeface="Microsoft JhengHei UI"/>
              </a:rPr>
              <a:t>地址</a:t>
            </a:r>
            <a:r>
              <a:rPr dirty="0" sz="2450" spc="200">
                <a:latin typeface="Lucida Sans Unicode"/>
                <a:cs typeface="Lucida Sans Unicode"/>
              </a:rPr>
              <a:t>?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6293" y="7518131"/>
            <a:ext cx="0" cy="1174750"/>
          </a:xfrm>
          <a:custGeom>
            <a:avLst/>
            <a:gdLst/>
            <a:ahLst/>
            <a:cxnLst/>
            <a:rect l="l" t="t" r="r" b="b"/>
            <a:pathLst>
              <a:path w="0" h="1174750">
                <a:moveTo>
                  <a:pt x="0" y="0"/>
                </a:moveTo>
                <a:lnTo>
                  <a:pt x="0" y="11743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68338" y="736316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56293" y="4108709"/>
            <a:ext cx="0" cy="1777364"/>
          </a:xfrm>
          <a:custGeom>
            <a:avLst/>
            <a:gdLst/>
            <a:ahLst/>
            <a:cxnLst/>
            <a:rect l="l" t="t" r="r" b="b"/>
            <a:pathLst>
              <a:path w="0" h="1777364">
                <a:moveTo>
                  <a:pt x="0" y="0"/>
                </a:moveTo>
                <a:lnTo>
                  <a:pt x="0" y="177729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68338" y="395374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99890" y="532115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②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4027" y="3911856"/>
            <a:ext cx="0" cy="1777364"/>
          </a:xfrm>
          <a:custGeom>
            <a:avLst/>
            <a:gdLst/>
            <a:ahLst/>
            <a:cxnLst/>
            <a:rect l="l" t="t" r="r" b="b"/>
            <a:pathLst>
              <a:path w="0" h="1777364">
                <a:moveTo>
                  <a:pt x="0" y="0"/>
                </a:moveTo>
                <a:lnTo>
                  <a:pt x="0" y="1777298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46072" y="566821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73216" y="414925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③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84590" y="4050813"/>
            <a:ext cx="3689350" cy="2120900"/>
          </a:xfrm>
          <a:custGeom>
            <a:avLst/>
            <a:gdLst/>
            <a:ahLst/>
            <a:cxnLst/>
            <a:rect l="l" t="t" r="r" b="b"/>
            <a:pathLst>
              <a:path w="3689350" h="2120900">
                <a:moveTo>
                  <a:pt x="0" y="2120394"/>
                </a:moveTo>
                <a:lnTo>
                  <a:pt x="3670945" y="10435"/>
                </a:lnTo>
                <a:lnTo>
                  <a:pt x="368910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11704" y="3973588"/>
            <a:ext cx="196850" cy="164465"/>
          </a:xfrm>
          <a:custGeom>
            <a:avLst/>
            <a:gdLst/>
            <a:ahLst/>
            <a:cxnLst/>
            <a:rect l="l" t="t" r="r" b="b"/>
            <a:pathLst>
              <a:path w="196850" h="164464">
                <a:moveTo>
                  <a:pt x="196343" y="0"/>
                </a:moveTo>
                <a:lnTo>
                  <a:pt x="0" y="11402"/>
                </a:lnTo>
                <a:lnTo>
                  <a:pt x="87661" y="163916"/>
                </a:lnTo>
                <a:lnTo>
                  <a:pt x="196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07701" y="532115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④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2054" y="3813633"/>
            <a:ext cx="4199890" cy="2416810"/>
          </a:xfrm>
          <a:custGeom>
            <a:avLst/>
            <a:gdLst/>
            <a:ahLst/>
            <a:cxnLst/>
            <a:rect l="l" t="t" r="r" b="b"/>
            <a:pathLst>
              <a:path w="4199890" h="2416810">
                <a:moveTo>
                  <a:pt x="0" y="2416511"/>
                </a:moveTo>
                <a:lnTo>
                  <a:pt x="18151" y="2406066"/>
                </a:lnTo>
                <a:lnTo>
                  <a:pt x="4199670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77734" y="6143465"/>
            <a:ext cx="196850" cy="164465"/>
          </a:xfrm>
          <a:custGeom>
            <a:avLst/>
            <a:gdLst/>
            <a:ahLst/>
            <a:cxnLst/>
            <a:rect l="l" t="t" r="r" b="b"/>
            <a:pathLst>
              <a:path w="196850" h="164464">
                <a:moveTo>
                  <a:pt x="108606" y="0"/>
                </a:moveTo>
                <a:lnTo>
                  <a:pt x="0" y="163967"/>
                </a:lnTo>
                <a:lnTo>
                  <a:pt x="196338" y="152470"/>
                </a:lnTo>
                <a:lnTo>
                  <a:pt x="10860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47961" y="414925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⑤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34865" y="650316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51200" y="6148849"/>
            <a:ext cx="3317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304540" algn="l"/>
              </a:tabLst>
            </a:pPr>
            <a:r>
              <a:rPr dirty="0" u="heavy" sz="2450" spc="615">
                <a:solidFill>
                  <a:srgbClr val="333333"/>
                </a:solidFill>
                <a:uFill>
                  <a:solidFill>
                    <a:srgbClr val="314975"/>
                  </a:solidFill>
                </a:uFill>
                <a:latin typeface="Microsoft JhengHei UI"/>
                <a:cs typeface="Microsoft JhengHei UI"/>
              </a:rPr>
              <a:t> </a:t>
            </a:r>
            <a:r>
              <a:rPr dirty="0" u="heavy" sz="2450" spc="15">
                <a:solidFill>
                  <a:srgbClr val="333333"/>
                </a:solidFill>
                <a:uFill>
                  <a:solidFill>
                    <a:srgbClr val="314975"/>
                  </a:solidFill>
                </a:uFill>
                <a:latin typeface="Microsoft JhengHei UI"/>
                <a:cs typeface="Microsoft JhengHei UI"/>
              </a:rPr>
              <a:t>⑥	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18870" y="7010327"/>
            <a:ext cx="3292475" cy="0"/>
          </a:xfrm>
          <a:custGeom>
            <a:avLst/>
            <a:gdLst/>
            <a:ahLst/>
            <a:cxnLst/>
            <a:rect l="l" t="t" r="r" b="b"/>
            <a:pathLst>
              <a:path w="3292475" h="0">
                <a:moveTo>
                  <a:pt x="0" y="0"/>
                </a:moveTo>
                <a:lnTo>
                  <a:pt x="20941" y="0"/>
                </a:lnTo>
                <a:lnTo>
                  <a:pt x="3291907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63900" y="692237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382485" y="7025113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34027" y="7363162"/>
            <a:ext cx="0" cy="1174750"/>
          </a:xfrm>
          <a:custGeom>
            <a:avLst/>
            <a:gdLst/>
            <a:ahLst/>
            <a:cxnLst/>
            <a:rect l="l" t="t" r="r" b="b"/>
            <a:pathLst>
              <a:path w="0" h="1174750">
                <a:moveTo>
                  <a:pt x="0" y="0"/>
                </a:moveTo>
                <a:lnTo>
                  <a:pt x="0" y="1174309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46072" y="851653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226491" y="7359144"/>
            <a:ext cx="1988185" cy="962660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845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⑧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2450" spc="-20">
                <a:solidFill>
                  <a:srgbClr val="FF2600"/>
                </a:solidFill>
                <a:latin typeface="Arial"/>
                <a:cs typeface="Arial"/>
              </a:rPr>
              <a:t>166.111.4.100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78978" y="7647376"/>
            <a:ext cx="1360805" cy="10210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递归查询</a:t>
            </a:r>
            <a:endParaRPr sz="2450">
              <a:latin typeface="Microsoft JhengHei UI"/>
              <a:cs typeface="Microsoft JhengHei UI"/>
            </a:endParaRPr>
          </a:p>
          <a:p>
            <a:pPr algn="r" marR="5080">
              <a:lnSpc>
                <a:spcPct val="100000"/>
              </a:lnSpc>
              <a:spcBef>
                <a:spcPts val="193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①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19973" y="286386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迭代查询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030324" y="2050691"/>
            <a:ext cx="7550150" cy="8858250"/>
          </a:xfrm>
          <a:custGeom>
            <a:avLst/>
            <a:gdLst/>
            <a:ahLst/>
            <a:cxnLst/>
            <a:rect l="l" t="t" r="r" b="b"/>
            <a:pathLst>
              <a:path w="7550150" h="8858250">
                <a:moveTo>
                  <a:pt x="0" y="0"/>
                </a:moveTo>
                <a:lnTo>
                  <a:pt x="7550070" y="0"/>
                </a:lnTo>
                <a:lnTo>
                  <a:pt x="7550070" y="8858240"/>
                </a:lnTo>
                <a:lnTo>
                  <a:pt x="0" y="885824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086994" y="2092891"/>
            <a:ext cx="522859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0">
                <a:latin typeface="Arial"/>
                <a:cs typeface="Arial"/>
              </a:rPr>
              <a:t>li@ubuntu1604:~$ </a:t>
            </a:r>
            <a:r>
              <a:rPr dirty="0" sz="1800" spc="0">
                <a:solidFill>
                  <a:srgbClr val="FF1505"/>
                </a:solidFill>
                <a:latin typeface="Arial"/>
                <a:cs typeface="Arial"/>
              </a:rPr>
              <a:t>dig </a:t>
            </a:r>
            <a:r>
              <a:rPr dirty="0" sz="1800">
                <a:solidFill>
                  <a:srgbClr val="FF1505"/>
                </a:solidFill>
                <a:latin typeface="Arial"/>
                <a:cs typeface="Arial"/>
              </a:rPr>
              <a:t>+trace</a:t>
            </a:r>
            <a:r>
              <a:rPr dirty="0" sz="1800" spc="-50">
                <a:solidFill>
                  <a:srgbClr val="FF150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1505"/>
                </a:solidFill>
                <a:latin typeface="Arial"/>
                <a:cs typeface="Arial"/>
                <a:hlinkClick r:id="rId2"/>
              </a:rPr>
              <a:t>www.tsinghua.edu.cn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6994" y="2694506"/>
            <a:ext cx="6588759" cy="6762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800">
                <a:latin typeface="Arial"/>
                <a:cs typeface="Arial"/>
              </a:rPr>
              <a:t>; </a:t>
            </a:r>
            <a:r>
              <a:rPr dirty="0" sz="1800" spc="0">
                <a:latin typeface="Arial"/>
                <a:cs typeface="Arial"/>
              </a:rPr>
              <a:t>&lt;&lt;&gt;&gt; DiG </a:t>
            </a:r>
            <a:r>
              <a:rPr dirty="0" sz="1800">
                <a:latin typeface="Arial"/>
                <a:cs typeface="Arial"/>
              </a:rPr>
              <a:t>9.10.3-P4-Ubuntu </a:t>
            </a:r>
            <a:r>
              <a:rPr dirty="0" sz="1800" spc="0">
                <a:latin typeface="Arial"/>
                <a:cs typeface="Arial"/>
              </a:rPr>
              <a:t>&lt;&lt;&gt;&gt; </a:t>
            </a:r>
            <a:r>
              <a:rPr dirty="0" sz="1800">
                <a:latin typeface="Arial"/>
                <a:cs typeface="Arial"/>
              </a:rPr>
              <a:t>+trace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  <a:hlinkClick r:id="rId2"/>
              </a:rPr>
              <a:t>www.tsinghua.edu.cn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800">
                <a:latin typeface="Arial"/>
                <a:cs typeface="Arial"/>
              </a:rPr>
              <a:t>;; </a:t>
            </a:r>
            <a:r>
              <a:rPr dirty="0" sz="1800" spc="0">
                <a:latin typeface="Arial"/>
                <a:cs typeface="Arial"/>
              </a:rPr>
              <a:t>global options: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0">
                <a:latin typeface="Arial"/>
                <a:cs typeface="Arial"/>
              </a:rPr>
              <a:t>+cmd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067944" y="3428150"/>
          <a:ext cx="5620385" cy="90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4415"/>
                <a:gridCol w="518794"/>
                <a:gridCol w="704215"/>
                <a:gridCol w="2093595"/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2000"/>
                        </a:lnSpc>
                        <a:tabLst>
                          <a:tab pos="156718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.	</a:t>
                      </a:r>
                      <a:r>
                        <a:rPr dirty="0" sz="1800" spc="0">
                          <a:latin typeface="Arial"/>
                          <a:cs typeface="Arial"/>
                        </a:rPr>
                        <a:t>36670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.r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oo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t-s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rv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rs.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ne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25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  <a:tabLst>
                          <a:tab pos="156718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.	</a:t>
                      </a:r>
                      <a:r>
                        <a:rPr dirty="0" sz="1800" spc="0">
                          <a:latin typeface="Arial"/>
                          <a:cs typeface="Arial"/>
                        </a:rPr>
                        <a:t>36670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.r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oo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t-s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rv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rs.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ne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2085"/>
                        </a:lnSpc>
                        <a:spcBef>
                          <a:spcPts val="110"/>
                        </a:spcBef>
                        <a:tabLst>
                          <a:tab pos="1567180" algn="l"/>
                        </a:tabLst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.	</a:t>
                      </a:r>
                      <a:r>
                        <a:rPr dirty="0" sz="1800" spc="0">
                          <a:latin typeface="Arial"/>
                          <a:cs typeface="Arial"/>
                        </a:rPr>
                        <a:t>36670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2085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5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2085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800" spc="-5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.r</a:t>
                      </a: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oo</a:t>
                      </a:r>
                      <a:r>
                        <a:rPr dirty="0" sz="1800" spc="-5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t-s</a:t>
                      </a: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rv</a:t>
                      </a: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spc="-5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rs.</a:t>
                      </a: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ne</a:t>
                      </a:r>
                      <a:r>
                        <a:rPr dirty="0" sz="1800" spc="-5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80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2086994" y="4320428"/>
            <a:ext cx="5839460" cy="6762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R="1358265">
              <a:lnSpc>
                <a:spcPct val="100000"/>
              </a:lnSpc>
              <a:spcBef>
                <a:spcPts val="495"/>
              </a:spcBef>
            </a:pPr>
            <a:r>
              <a:rPr dirty="0" sz="1800" spc="-5">
                <a:latin typeface="Arial"/>
                <a:cs typeface="Arial"/>
              </a:rPr>
              <a:t>......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800">
                <a:latin typeface="Arial"/>
                <a:cs typeface="Arial"/>
              </a:rPr>
              <a:t>;; </a:t>
            </a:r>
            <a:r>
              <a:rPr dirty="0" sz="1800" spc="0">
                <a:latin typeface="Arial"/>
                <a:cs typeface="Arial"/>
              </a:rPr>
              <a:t>Received 525 bytes </a:t>
            </a:r>
            <a:r>
              <a:rPr dirty="0" sz="1800">
                <a:latin typeface="Arial"/>
                <a:cs typeface="Arial"/>
              </a:rPr>
              <a:t>from 8.8.4.4#53(8.8.4.4) </a:t>
            </a:r>
            <a:r>
              <a:rPr dirty="0" sz="1800" spc="0">
                <a:latin typeface="Arial"/>
                <a:cs typeface="Arial"/>
              </a:rPr>
              <a:t>in 328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2067944" y="5379256"/>
          <a:ext cx="5325745" cy="123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0919"/>
                <a:gridCol w="1504315"/>
                <a:gridCol w="485775"/>
                <a:gridCol w="703579"/>
                <a:gridCol w="1619250"/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g.dns.cn.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25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ns.cernet.net.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  <a:tr h="325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e.dns.cn.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2085"/>
                        </a:lnSpc>
                        <a:spcBef>
                          <a:spcPts val="11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.....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2086994" y="6645473"/>
            <a:ext cx="7324090" cy="9525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;; </a:t>
            </a:r>
            <a:r>
              <a:rPr dirty="0" sz="1800" spc="0">
                <a:latin typeface="Arial"/>
                <a:cs typeface="Arial"/>
              </a:rPr>
              <a:t>Received 710 bytes </a:t>
            </a:r>
            <a:r>
              <a:rPr dirty="0" sz="1800">
                <a:latin typeface="Arial"/>
                <a:cs typeface="Arial"/>
              </a:rPr>
              <a:t>from 199.7.91.13#53(</a:t>
            </a:r>
            <a:r>
              <a:rPr dirty="0" sz="1800">
                <a:solidFill>
                  <a:srgbClr val="FF1505"/>
                </a:solidFill>
                <a:latin typeface="Arial"/>
                <a:cs typeface="Arial"/>
              </a:rPr>
              <a:t>d.root-servers.net</a:t>
            </a:r>
            <a:r>
              <a:rPr dirty="0" sz="1800">
                <a:latin typeface="Arial"/>
                <a:cs typeface="Arial"/>
              </a:rPr>
              <a:t>) </a:t>
            </a:r>
            <a:r>
              <a:rPr dirty="0" sz="1800" spc="0">
                <a:latin typeface="Arial"/>
                <a:cs typeface="Arial"/>
              </a:rPr>
              <a:t>in 54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856105" algn="l"/>
                <a:tab pos="2752725" algn="l"/>
                <a:tab pos="3366770" algn="l"/>
                <a:tab pos="4070985" algn="l"/>
              </a:tabLst>
            </a:pPr>
            <a:r>
              <a:rPr dirty="0" sz="1800" spc="0">
                <a:latin typeface="Arial"/>
                <a:cs typeface="Arial"/>
              </a:rPr>
              <a:t>edu.cn.	172800	</a:t>
            </a:r>
            <a:r>
              <a:rPr dirty="0" sz="1800">
                <a:latin typeface="Arial"/>
                <a:cs typeface="Arial"/>
              </a:rPr>
              <a:t>IN	</a:t>
            </a:r>
            <a:r>
              <a:rPr dirty="0" sz="1800" spc="0">
                <a:latin typeface="Arial"/>
                <a:cs typeface="Arial"/>
              </a:rPr>
              <a:t>NS	ns2.cuhk.hk.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2067944" y="7655548"/>
          <a:ext cx="5646420" cy="123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1595"/>
                <a:gridCol w="1376680"/>
                <a:gridCol w="486410"/>
                <a:gridCol w="704214"/>
                <a:gridCol w="1748154"/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edu.cn.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79425">
                        <a:lnSpc>
                          <a:spcPts val="2000"/>
                        </a:lnSpc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4785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2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ns2.cernet.net.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25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edu.cn.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 marL="4794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1847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dns.edu.cn.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  <a:tr h="325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edu.cn.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 marL="4794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latin typeface="Arial"/>
                          <a:cs typeface="Arial"/>
                        </a:rPr>
                        <a:t>172800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r" marR="1847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 spc="0">
                          <a:solidFill>
                            <a:srgbClr val="FF1505"/>
                          </a:solidFill>
                          <a:latin typeface="Arial"/>
                          <a:cs typeface="Arial"/>
                        </a:rPr>
                        <a:t>dns2.edu.cn.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70534">
                        <a:lnSpc>
                          <a:spcPts val="2085"/>
                        </a:lnSpc>
                        <a:spcBef>
                          <a:spcPts val="11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......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2086994" y="8921763"/>
            <a:ext cx="65011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;; </a:t>
            </a:r>
            <a:r>
              <a:rPr dirty="0" sz="1800" spc="0">
                <a:latin typeface="Arial"/>
                <a:cs typeface="Arial"/>
              </a:rPr>
              <a:t>Received 498 bytes </a:t>
            </a:r>
            <a:r>
              <a:rPr dirty="0" sz="1800">
                <a:latin typeface="Arial"/>
                <a:cs typeface="Arial"/>
              </a:rPr>
              <a:t>from 203.119.29.1#53(</a:t>
            </a:r>
            <a:r>
              <a:rPr dirty="0" sz="1800">
                <a:solidFill>
                  <a:srgbClr val="FF1505"/>
                </a:solidFill>
                <a:latin typeface="Arial"/>
                <a:cs typeface="Arial"/>
              </a:rPr>
              <a:t>e.dns.cn</a:t>
            </a:r>
            <a:r>
              <a:rPr dirty="0" sz="1800">
                <a:latin typeface="Arial"/>
                <a:cs typeface="Arial"/>
              </a:rPr>
              <a:t>) </a:t>
            </a:r>
            <a:r>
              <a:rPr dirty="0" sz="1800" spc="0">
                <a:latin typeface="Arial"/>
                <a:cs typeface="Arial"/>
              </a:rPr>
              <a:t>in 81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086994" y="9523379"/>
            <a:ext cx="3163570" cy="6762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509520" algn="l"/>
              </a:tabLst>
            </a:pPr>
            <a:r>
              <a:rPr dirty="0" sz="1800" spc="5">
                <a:latin typeface="Arial"/>
                <a:cs typeface="Arial"/>
                <a:hlinkClick r:id="rId2"/>
              </a:rPr>
              <a:t>ww</a:t>
            </a:r>
            <a:r>
              <a:rPr dirty="0" sz="1800" spc="-95">
                <a:latin typeface="Arial"/>
                <a:cs typeface="Arial"/>
                <a:hlinkClick r:id="rId2"/>
              </a:rPr>
              <a:t>w</a:t>
            </a:r>
            <a:r>
              <a:rPr dirty="0" sz="1800" spc="-5">
                <a:latin typeface="Arial"/>
                <a:cs typeface="Arial"/>
                <a:hlinkClick r:id="rId2"/>
              </a:rPr>
              <a:t>.t</a:t>
            </a:r>
            <a:r>
              <a:rPr dirty="0" sz="1800" spc="0">
                <a:latin typeface="Arial"/>
                <a:cs typeface="Arial"/>
                <a:hlinkClick r:id="rId2"/>
              </a:rPr>
              <a:t>singhua</a:t>
            </a:r>
            <a:r>
              <a:rPr dirty="0" sz="1800" spc="-5">
                <a:latin typeface="Arial"/>
                <a:cs typeface="Arial"/>
                <a:hlinkClick r:id="rId2"/>
              </a:rPr>
              <a:t>.</a:t>
            </a:r>
            <a:r>
              <a:rPr dirty="0" sz="1800" spc="0">
                <a:latin typeface="Arial"/>
                <a:cs typeface="Arial"/>
                <a:hlinkClick r:id="rId2"/>
              </a:rPr>
              <a:t>edu</a:t>
            </a:r>
            <a:r>
              <a:rPr dirty="0" sz="1800" spc="-5">
                <a:latin typeface="Arial"/>
                <a:cs typeface="Arial"/>
                <a:hlinkClick r:id="rId2"/>
              </a:rPr>
              <a:t>.</a:t>
            </a:r>
            <a:r>
              <a:rPr dirty="0" sz="1800" spc="0">
                <a:latin typeface="Arial"/>
                <a:cs typeface="Arial"/>
                <a:hlinkClick r:id="rId2"/>
              </a:rPr>
              <a:t>cn.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0">
                <a:latin typeface="Arial"/>
                <a:cs typeface="Arial"/>
              </a:rPr>
              <a:t>21600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573655" algn="l"/>
              </a:tabLst>
            </a:pPr>
            <a:r>
              <a:rPr dirty="0" sz="1800">
                <a:latin typeface="Arial"/>
                <a:cs typeface="Arial"/>
                <a:hlinkClick r:id="rId3"/>
              </a:rPr>
              <a:t>www.d.tsinghua.edu.cn.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0">
                <a:latin typeface="Arial"/>
                <a:cs typeface="Arial"/>
              </a:rPr>
              <a:t>3600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16683" y="9523379"/>
            <a:ext cx="4097020" cy="67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95"/>
              </a:spcBef>
              <a:tabLst>
                <a:tab pos="626745" algn="l"/>
                <a:tab pos="1650364" algn="l"/>
              </a:tabLst>
            </a:pP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5">
                <a:latin typeface="Arial"/>
                <a:cs typeface="Arial"/>
              </a:rPr>
              <a:t>CNAME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5">
                <a:latin typeface="Arial"/>
                <a:cs typeface="Arial"/>
                <a:hlinkClick r:id="rId3"/>
              </a:rPr>
              <a:t>ww</a:t>
            </a:r>
            <a:r>
              <a:rPr dirty="0" sz="1800" spc="-95">
                <a:latin typeface="Arial"/>
                <a:cs typeface="Arial"/>
                <a:hlinkClick r:id="rId3"/>
              </a:rPr>
              <a:t>w</a:t>
            </a:r>
            <a:r>
              <a:rPr dirty="0" sz="1800" spc="-5">
                <a:latin typeface="Arial"/>
                <a:cs typeface="Arial"/>
                <a:hlinkClick r:id="rId3"/>
              </a:rPr>
              <a:t>.</a:t>
            </a:r>
            <a:r>
              <a:rPr dirty="0" sz="1800" spc="0">
                <a:latin typeface="Arial"/>
                <a:cs typeface="Arial"/>
                <a:hlinkClick r:id="rId3"/>
              </a:rPr>
              <a:t>d</a:t>
            </a:r>
            <a:r>
              <a:rPr dirty="0" sz="1800" spc="-5">
                <a:latin typeface="Arial"/>
                <a:cs typeface="Arial"/>
                <a:hlinkClick r:id="rId3"/>
              </a:rPr>
              <a:t>.t</a:t>
            </a:r>
            <a:r>
              <a:rPr dirty="0" sz="1800" spc="0">
                <a:latin typeface="Arial"/>
                <a:cs typeface="Arial"/>
                <a:hlinkClick r:id="rId3"/>
              </a:rPr>
              <a:t>singhua</a:t>
            </a:r>
            <a:r>
              <a:rPr dirty="0" sz="1800" spc="-5">
                <a:latin typeface="Arial"/>
                <a:cs typeface="Arial"/>
                <a:hlinkClick r:id="rId3"/>
              </a:rPr>
              <a:t>.</a:t>
            </a:r>
            <a:r>
              <a:rPr dirty="0" sz="1800" spc="0">
                <a:latin typeface="Arial"/>
                <a:cs typeface="Arial"/>
                <a:hlinkClick r:id="rId3"/>
              </a:rPr>
              <a:t>edu</a:t>
            </a:r>
            <a:r>
              <a:rPr dirty="0" sz="1800" spc="-5">
                <a:latin typeface="Arial"/>
                <a:cs typeface="Arial"/>
                <a:hlinkClick r:id="rId3"/>
              </a:rPr>
              <a:t>.</a:t>
            </a:r>
            <a:r>
              <a:rPr dirty="0" sz="1800" spc="0">
                <a:latin typeface="Arial"/>
                <a:cs typeface="Arial"/>
                <a:hlinkClick r:id="rId3"/>
              </a:rPr>
              <a:t>cn.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6994" y="10222501"/>
            <a:ext cx="335534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79015" algn="l"/>
                <a:tab pos="3111500" algn="l"/>
              </a:tabLst>
            </a:pPr>
            <a:r>
              <a:rPr dirty="0" sz="1800" spc="0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.t</a:t>
            </a:r>
            <a:r>
              <a:rPr dirty="0" sz="1800" spc="0">
                <a:latin typeface="Arial"/>
                <a:cs typeface="Arial"/>
              </a:rPr>
              <a:t>singhua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0">
                <a:latin typeface="Arial"/>
                <a:cs typeface="Arial"/>
              </a:rPr>
              <a:t>edu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0">
                <a:latin typeface="Arial"/>
                <a:cs typeface="Arial"/>
              </a:rPr>
              <a:t>cn.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0">
                <a:latin typeface="Arial"/>
                <a:cs typeface="Arial"/>
              </a:rPr>
              <a:t>86400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800739" y="9848564"/>
            <a:ext cx="3048000" cy="6762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495"/>
              </a:spcBef>
              <a:tabLst>
                <a:tab pos="818515" algn="l"/>
              </a:tabLst>
            </a:pPr>
            <a:r>
              <a:rPr dirty="0" sz="1800" spc="0">
                <a:latin typeface="Arial"/>
                <a:cs typeface="Arial"/>
              </a:rPr>
              <a:t>A	</a:t>
            </a:r>
            <a:r>
              <a:rPr dirty="0" sz="1800" spc="-15">
                <a:solidFill>
                  <a:srgbClr val="FF1505"/>
                </a:solidFill>
                <a:latin typeface="Arial"/>
                <a:cs typeface="Arial"/>
              </a:rPr>
              <a:t>166.111.4.100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716280" algn="l"/>
              </a:tabLst>
            </a:pPr>
            <a:r>
              <a:rPr dirty="0" sz="1800" spc="0">
                <a:latin typeface="Arial"/>
                <a:cs typeface="Arial"/>
              </a:rPr>
              <a:t>NS</a:t>
            </a:r>
            <a:r>
              <a:rPr dirty="0" sz="1800" spc="0">
                <a:latin typeface="Arial"/>
                <a:cs typeface="Arial"/>
              </a:rPr>
              <a:t>	</a:t>
            </a:r>
            <a:r>
              <a:rPr dirty="0" sz="1800" spc="0">
                <a:latin typeface="Arial"/>
                <a:cs typeface="Arial"/>
              </a:rPr>
              <a:t>dns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0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.t</a:t>
            </a:r>
            <a:r>
              <a:rPr dirty="0" sz="1800" spc="0">
                <a:latin typeface="Arial"/>
                <a:cs typeface="Arial"/>
              </a:rPr>
              <a:t>singhua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0">
                <a:latin typeface="Arial"/>
                <a:cs typeface="Arial"/>
              </a:rPr>
              <a:t>edu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0">
                <a:latin typeface="Arial"/>
                <a:cs typeface="Arial"/>
              </a:rPr>
              <a:t>cn.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086994" y="10547686"/>
            <a:ext cx="688530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;; </a:t>
            </a:r>
            <a:r>
              <a:rPr dirty="0" sz="1800" spc="0">
                <a:latin typeface="Arial"/>
                <a:cs typeface="Arial"/>
              </a:rPr>
              <a:t>Received 134 bytes </a:t>
            </a:r>
            <a:r>
              <a:rPr dirty="0" sz="1800">
                <a:latin typeface="Arial"/>
                <a:cs typeface="Arial"/>
              </a:rPr>
              <a:t>from 202.112.0.13#53(</a:t>
            </a:r>
            <a:r>
              <a:rPr dirty="0" sz="1800">
                <a:solidFill>
                  <a:srgbClr val="FF1505"/>
                </a:solidFill>
                <a:latin typeface="Arial"/>
                <a:cs typeface="Arial"/>
              </a:rPr>
              <a:t>dns2.edu.cn</a:t>
            </a:r>
            <a:r>
              <a:rPr dirty="0" sz="1800">
                <a:latin typeface="Arial"/>
                <a:cs typeface="Arial"/>
              </a:rPr>
              <a:t>) </a:t>
            </a:r>
            <a:r>
              <a:rPr dirty="0" sz="1800" spc="0">
                <a:latin typeface="Arial"/>
                <a:cs typeface="Arial"/>
              </a:rPr>
              <a:t>in 53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58732" y="9536988"/>
            <a:ext cx="5646420" cy="1154430"/>
          </a:xfrm>
          <a:custGeom>
            <a:avLst/>
            <a:gdLst/>
            <a:ahLst/>
            <a:cxnLst/>
            <a:rect l="l" t="t" r="r" b="b"/>
            <a:pathLst>
              <a:path w="5646420" h="1154429">
                <a:moveTo>
                  <a:pt x="0" y="0"/>
                </a:moveTo>
                <a:lnTo>
                  <a:pt x="5646133" y="0"/>
                </a:lnTo>
                <a:lnTo>
                  <a:pt x="5646133" y="1154415"/>
                </a:lnTo>
                <a:lnTo>
                  <a:pt x="0" y="11544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022866" y="9486412"/>
            <a:ext cx="109220" cy="1051560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5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04763" y="9537113"/>
            <a:ext cx="5143500" cy="1051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181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递归查询</a:t>
            </a:r>
            <a:r>
              <a:rPr dirty="0" sz="2850" spc="25">
                <a:latin typeface="Microsoft JhengHei UI"/>
                <a:cs typeface="Microsoft JhengHei UI"/>
              </a:rPr>
              <a:t>：请别⼈帮忙完成查询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迭代查询</a:t>
            </a:r>
            <a:r>
              <a:rPr dirty="0" sz="2850" spc="30">
                <a:latin typeface="Microsoft JhengHei UI"/>
                <a:cs typeface="Microsoft JhengHei UI"/>
              </a:rPr>
              <a:t>：⾃⼰主动去完成查询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迭代查询</a:t>
            </a:r>
          </a:p>
        </p:txBody>
      </p:sp>
      <p:sp>
        <p:nvSpPr>
          <p:cNvPr id="51" name="object 51"/>
          <p:cNvSpPr/>
          <p:nvPr/>
        </p:nvSpPr>
        <p:spPr>
          <a:xfrm>
            <a:off x="3410168" y="2396030"/>
            <a:ext cx="986441" cy="1570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10168" y="5804450"/>
            <a:ext cx="986441" cy="1570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54043" y="2358503"/>
            <a:ext cx="986441" cy="1570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54043" y="5766923"/>
            <a:ext cx="986441" cy="1570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30945" y="8679471"/>
            <a:ext cx="1144960" cy="963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6962" y="2843008"/>
            <a:ext cx="6152515" cy="5295265"/>
          </a:xfrm>
          <a:custGeom>
            <a:avLst/>
            <a:gdLst/>
            <a:ahLst/>
            <a:cxnLst/>
            <a:rect l="l" t="t" r="r" b="b"/>
            <a:pathLst>
              <a:path w="6152515" h="5295265">
                <a:moveTo>
                  <a:pt x="312395" y="0"/>
                </a:moveTo>
                <a:lnTo>
                  <a:pt x="5839934" y="0"/>
                </a:lnTo>
                <a:lnTo>
                  <a:pt x="5902099" y="239"/>
                </a:lnTo>
                <a:lnTo>
                  <a:pt x="5952233" y="1913"/>
                </a:lnTo>
                <a:lnTo>
                  <a:pt x="5992053" y="6458"/>
                </a:lnTo>
                <a:lnTo>
                  <a:pt x="6060646" y="33764"/>
                </a:lnTo>
                <a:lnTo>
                  <a:pt x="6092758" y="59571"/>
                </a:lnTo>
                <a:lnTo>
                  <a:pt x="6118565" y="91683"/>
                </a:lnTo>
                <a:lnTo>
                  <a:pt x="6137021" y="129051"/>
                </a:lnTo>
                <a:lnTo>
                  <a:pt x="6150416" y="200097"/>
                </a:lnTo>
                <a:lnTo>
                  <a:pt x="6152090" y="250230"/>
                </a:lnTo>
                <a:lnTo>
                  <a:pt x="6152329" y="312395"/>
                </a:lnTo>
                <a:lnTo>
                  <a:pt x="6152329" y="4982798"/>
                </a:lnTo>
                <a:lnTo>
                  <a:pt x="6152090" y="5044963"/>
                </a:lnTo>
                <a:lnTo>
                  <a:pt x="6150416" y="5095096"/>
                </a:lnTo>
                <a:lnTo>
                  <a:pt x="6145871" y="5134916"/>
                </a:lnTo>
                <a:lnTo>
                  <a:pt x="6118565" y="5203509"/>
                </a:lnTo>
                <a:lnTo>
                  <a:pt x="6092758" y="5235621"/>
                </a:lnTo>
                <a:lnTo>
                  <a:pt x="6060646" y="5261429"/>
                </a:lnTo>
                <a:lnTo>
                  <a:pt x="6023279" y="5279885"/>
                </a:lnTo>
                <a:lnTo>
                  <a:pt x="5952233" y="5293280"/>
                </a:lnTo>
                <a:lnTo>
                  <a:pt x="5902099" y="5294954"/>
                </a:lnTo>
                <a:lnTo>
                  <a:pt x="5839934" y="5295193"/>
                </a:lnTo>
                <a:lnTo>
                  <a:pt x="312395" y="5295193"/>
                </a:lnTo>
                <a:lnTo>
                  <a:pt x="250230" y="5294954"/>
                </a:lnTo>
                <a:lnTo>
                  <a:pt x="200097" y="5293280"/>
                </a:lnTo>
                <a:lnTo>
                  <a:pt x="160277" y="5288735"/>
                </a:lnTo>
                <a:lnTo>
                  <a:pt x="91683" y="5261429"/>
                </a:lnTo>
                <a:lnTo>
                  <a:pt x="59571" y="5235621"/>
                </a:lnTo>
                <a:lnTo>
                  <a:pt x="33764" y="5203509"/>
                </a:lnTo>
                <a:lnTo>
                  <a:pt x="15308" y="5166142"/>
                </a:lnTo>
                <a:lnTo>
                  <a:pt x="1913" y="5095096"/>
                </a:lnTo>
                <a:lnTo>
                  <a:pt x="239" y="5044963"/>
                </a:lnTo>
                <a:lnTo>
                  <a:pt x="0" y="4982798"/>
                </a:lnTo>
                <a:lnTo>
                  <a:pt x="0" y="312395"/>
                </a:lnTo>
                <a:lnTo>
                  <a:pt x="239" y="250230"/>
                </a:lnTo>
                <a:lnTo>
                  <a:pt x="1913" y="200097"/>
                </a:lnTo>
                <a:lnTo>
                  <a:pt x="6458" y="160277"/>
                </a:lnTo>
                <a:lnTo>
                  <a:pt x="33764" y="91683"/>
                </a:lnTo>
                <a:lnTo>
                  <a:pt x="59571" y="59571"/>
                </a:lnTo>
                <a:lnTo>
                  <a:pt x="91683" y="33764"/>
                </a:lnTo>
                <a:lnTo>
                  <a:pt x="129051" y="15308"/>
                </a:lnTo>
                <a:lnTo>
                  <a:pt x="200097" y="1913"/>
                </a:lnTo>
                <a:lnTo>
                  <a:pt x="250230" y="239"/>
                </a:lnTo>
                <a:lnTo>
                  <a:pt x="312395" y="0"/>
                </a:lnTo>
                <a:close/>
              </a:path>
            </a:pathLst>
          </a:custGeom>
          <a:ln w="20941">
            <a:solidFill>
              <a:srgbClr val="31497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17535" y="6843022"/>
            <a:ext cx="2224405" cy="744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本地域名服务器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815"/>
              </a:lnSpc>
            </a:pPr>
            <a:r>
              <a:rPr dirty="0" sz="2450" spc="5">
                <a:latin typeface="Arial"/>
                <a:cs typeface="Arial"/>
              </a:rPr>
              <a:t>8.8.4.4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6163" y="3248233"/>
            <a:ext cx="248729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根域名服务器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0">
                <a:latin typeface="Arial"/>
                <a:cs typeface="Arial"/>
              </a:rPr>
              <a:t>199.7.91.13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0">
                <a:latin typeface="Arial"/>
                <a:cs typeface="Arial"/>
              </a:rPr>
              <a:t>d.root-servers.net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21462" y="3248233"/>
            <a:ext cx="222440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顶级域名服务器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-10">
                <a:latin typeface="Arial"/>
                <a:cs typeface="Arial"/>
              </a:rPr>
              <a:t>203.119.29.1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0">
                <a:latin typeface="Arial"/>
                <a:cs typeface="Arial"/>
              </a:rPr>
              <a:t>e.dns.cn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21462" y="6682303"/>
            <a:ext cx="2224405" cy="1066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权限域名服务器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610"/>
              </a:lnSpc>
            </a:pPr>
            <a:r>
              <a:rPr dirty="0" sz="2450" spc="-10">
                <a:latin typeface="Arial"/>
                <a:cs typeface="Arial"/>
              </a:rPr>
              <a:t>202.112.0.13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dirty="0" sz="2450" spc="5">
                <a:latin typeface="Arial"/>
                <a:cs typeface="Arial"/>
              </a:rPr>
              <a:t>dns2.edu.cn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62087" y="8134654"/>
            <a:ext cx="0" cy="1174750"/>
          </a:xfrm>
          <a:custGeom>
            <a:avLst/>
            <a:gdLst/>
            <a:ahLst/>
            <a:cxnLst/>
            <a:rect l="l" t="t" r="r" b="b"/>
            <a:pathLst>
              <a:path w="0" h="1174750">
                <a:moveTo>
                  <a:pt x="0" y="0"/>
                </a:moveTo>
                <a:lnTo>
                  <a:pt x="0" y="11743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74131" y="797968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62087" y="4725232"/>
            <a:ext cx="0" cy="1777364"/>
          </a:xfrm>
          <a:custGeom>
            <a:avLst/>
            <a:gdLst/>
            <a:ahLst/>
            <a:cxnLst/>
            <a:rect l="l" t="t" r="r" b="b"/>
            <a:pathLst>
              <a:path w="0" h="1777365">
                <a:moveTo>
                  <a:pt x="0" y="0"/>
                </a:moveTo>
                <a:lnTo>
                  <a:pt x="0" y="177729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474131" y="457026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105680" y="5937674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②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29726" y="322496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③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83698" y="3695157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 h="0">
                <a:moveTo>
                  <a:pt x="0" y="0"/>
                </a:moveTo>
                <a:lnTo>
                  <a:pt x="3442944" y="0"/>
                </a:lnTo>
                <a:lnTo>
                  <a:pt x="346388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726640" y="360720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627881" y="4589517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④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560447" y="4524470"/>
            <a:ext cx="0" cy="1657350"/>
          </a:xfrm>
          <a:custGeom>
            <a:avLst/>
            <a:gdLst/>
            <a:ahLst/>
            <a:cxnLst/>
            <a:rect l="l" t="t" r="r" b="b"/>
            <a:pathLst>
              <a:path w="0" h="1657350">
                <a:moveTo>
                  <a:pt x="0" y="0"/>
                </a:moveTo>
                <a:lnTo>
                  <a:pt x="0" y="165675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472492" y="616028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538489" y="4146689"/>
            <a:ext cx="3292475" cy="0"/>
          </a:xfrm>
          <a:custGeom>
            <a:avLst/>
            <a:gdLst/>
            <a:ahLst/>
            <a:cxnLst/>
            <a:rect l="l" t="t" r="r" b="b"/>
            <a:pathLst>
              <a:path w="3292475" h="0">
                <a:moveTo>
                  <a:pt x="3291907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83527" y="405873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322925" y="4123780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039820" y="4528379"/>
            <a:ext cx="0" cy="1777364"/>
          </a:xfrm>
          <a:custGeom>
            <a:avLst/>
            <a:gdLst/>
            <a:ahLst/>
            <a:cxnLst/>
            <a:rect l="l" t="t" r="r" b="b"/>
            <a:pathLst>
              <a:path w="0" h="1777364">
                <a:moveTo>
                  <a:pt x="0" y="0"/>
                </a:moveTo>
                <a:lnTo>
                  <a:pt x="0" y="1777298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51865" y="6284736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137745" y="4681956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039820" y="7979685"/>
            <a:ext cx="0" cy="1174750"/>
          </a:xfrm>
          <a:custGeom>
            <a:avLst/>
            <a:gdLst/>
            <a:ahLst/>
            <a:cxnLst/>
            <a:rect l="l" t="t" r="r" b="b"/>
            <a:pathLst>
              <a:path w="0" h="1174750">
                <a:moveTo>
                  <a:pt x="0" y="0"/>
                </a:moveTo>
                <a:lnTo>
                  <a:pt x="0" y="1174309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51865" y="91330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189472" y="8024693"/>
            <a:ext cx="2024380" cy="86486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⑧</a:t>
            </a:r>
            <a:endParaRPr sz="2450">
              <a:latin typeface="Microsoft JhengHei UI"/>
              <a:cs typeface="Microsoft JhengHei UI"/>
            </a:endParaRPr>
          </a:p>
          <a:p>
            <a:pPr marL="48260">
              <a:lnSpc>
                <a:spcPct val="100000"/>
              </a:lnSpc>
              <a:spcBef>
                <a:spcPts val="365"/>
              </a:spcBef>
            </a:pPr>
            <a:r>
              <a:rPr dirty="0" sz="2450" spc="-20">
                <a:solidFill>
                  <a:srgbClr val="FF2600"/>
                </a:solidFill>
                <a:latin typeface="Arial"/>
                <a:cs typeface="Arial"/>
              </a:rPr>
              <a:t>166.111.4.100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768" y="8263900"/>
            <a:ext cx="1360805" cy="10210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870B00"/>
                </a:solidFill>
                <a:latin typeface="Microsoft JhengHei UI"/>
                <a:cs typeface="Microsoft JhengHei UI"/>
              </a:rPr>
              <a:t>递归查询</a:t>
            </a:r>
            <a:endParaRPr sz="2450">
              <a:latin typeface="Microsoft JhengHei UI"/>
              <a:cs typeface="Microsoft JhengHei UI"/>
            </a:endParaRPr>
          </a:p>
          <a:p>
            <a:pPr algn="r" marR="5080">
              <a:lnSpc>
                <a:spcPct val="100000"/>
              </a:lnSpc>
              <a:spcBef>
                <a:spcPts val="193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①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06416" y="3090143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870B00"/>
                </a:solidFill>
                <a:latin typeface="Microsoft JhengHei UI"/>
                <a:cs typeface="Microsoft JhengHei UI"/>
              </a:rPr>
              <a:t>递归查询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680150" y="5937674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333333"/>
                </a:solidFill>
                <a:latin typeface="Microsoft JhengHei UI"/>
                <a:cs typeface="Microsoft JhengHei UI"/>
              </a:rPr>
              <a:t>⑤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095802" y="4725232"/>
            <a:ext cx="0" cy="1777364"/>
          </a:xfrm>
          <a:custGeom>
            <a:avLst/>
            <a:gdLst/>
            <a:ahLst/>
            <a:cxnLst/>
            <a:rect l="l" t="t" r="r" b="b"/>
            <a:pathLst>
              <a:path w="0" h="1777365">
                <a:moveTo>
                  <a:pt x="0" y="0"/>
                </a:moveTo>
                <a:lnTo>
                  <a:pt x="0" y="1777298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07846" y="457026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92112" y="2982401"/>
            <a:ext cx="986445" cy="1570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392112" y="6390819"/>
            <a:ext cx="986445" cy="1570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35982" y="2944873"/>
            <a:ext cx="986441" cy="1570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35982" y="6353293"/>
            <a:ext cx="986441" cy="1570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12889" y="9265841"/>
            <a:ext cx="1144961" cy="963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227947" y="715916"/>
            <a:ext cx="76485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本地域名服务器采⽤递归查询</a:t>
            </a:r>
          </a:p>
        </p:txBody>
      </p:sp>
      <p:sp>
        <p:nvSpPr>
          <p:cNvPr id="39" name="object 3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4861" y="715916"/>
            <a:ext cx="59543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</a:t>
            </a:r>
            <a:r>
              <a:rPr dirty="0" spc="0">
                <a:latin typeface="Arial"/>
                <a:cs typeface="Arial"/>
              </a:rPr>
              <a:t>S</a:t>
            </a:r>
            <a:r>
              <a:rPr dirty="0" spc="10"/>
              <a:t>服务器的⾼速缓存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187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392420"/>
          </a:xfrm>
          <a:custGeom>
            <a:avLst/>
            <a:gdLst/>
            <a:ahLst/>
            <a:cxnLst/>
            <a:rect l="l" t="t" r="r" b="b"/>
            <a:pathLst>
              <a:path w="12963525" h="53924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33690"/>
                </a:lnTo>
                <a:lnTo>
                  <a:pt x="197" y="5185060"/>
                </a:lnTo>
                <a:lnTo>
                  <a:pt x="1581" y="5226487"/>
                </a:lnTo>
                <a:lnTo>
                  <a:pt x="12649" y="5285196"/>
                </a:lnTo>
                <a:lnTo>
                  <a:pt x="49226" y="5342609"/>
                </a:lnTo>
                <a:lnTo>
                  <a:pt x="106640" y="5379185"/>
                </a:lnTo>
                <a:lnTo>
                  <a:pt x="165348" y="5390254"/>
                </a:lnTo>
                <a:lnTo>
                  <a:pt x="206776" y="5391638"/>
                </a:lnTo>
                <a:lnTo>
                  <a:pt x="258146" y="5391835"/>
                </a:lnTo>
                <a:lnTo>
                  <a:pt x="12705299" y="5391835"/>
                </a:lnTo>
                <a:lnTo>
                  <a:pt x="12756671" y="5391638"/>
                </a:lnTo>
                <a:lnTo>
                  <a:pt x="12798099" y="5390254"/>
                </a:lnTo>
                <a:lnTo>
                  <a:pt x="12856802" y="5379185"/>
                </a:lnTo>
                <a:lnTo>
                  <a:pt x="12914218" y="5342609"/>
                </a:lnTo>
                <a:lnTo>
                  <a:pt x="12950799" y="5285196"/>
                </a:lnTo>
                <a:lnTo>
                  <a:pt x="12961867" y="5226487"/>
                </a:lnTo>
                <a:lnTo>
                  <a:pt x="12963250" y="5185060"/>
                </a:lnTo>
                <a:lnTo>
                  <a:pt x="12963448" y="513369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392420"/>
          </a:xfrm>
          <a:custGeom>
            <a:avLst/>
            <a:gdLst/>
            <a:ahLst/>
            <a:cxnLst/>
            <a:rect l="l" t="t" r="r" b="b"/>
            <a:pathLst>
              <a:path w="12963525" h="53924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33690"/>
                </a:lnTo>
                <a:lnTo>
                  <a:pt x="12963250" y="5185060"/>
                </a:lnTo>
                <a:lnTo>
                  <a:pt x="12961867" y="5226487"/>
                </a:lnTo>
                <a:lnTo>
                  <a:pt x="12950799" y="5285196"/>
                </a:lnTo>
                <a:lnTo>
                  <a:pt x="12914218" y="5342609"/>
                </a:lnTo>
                <a:lnTo>
                  <a:pt x="12856802" y="5379185"/>
                </a:lnTo>
                <a:lnTo>
                  <a:pt x="12798099" y="5390254"/>
                </a:lnTo>
                <a:lnTo>
                  <a:pt x="12756671" y="5391638"/>
                </a:lnTo>
                <a:lnTo>
                  <a:pt x="12705299" y="5391835"/>
                </a:lnTo>
                <a:lnTo>
                  <a:pt x="258145" y="5391835"/>
                </a:lnTo>
                <a:lnTo>
                  <a:pt x="206775" y="5391638"/>
                </a:lnTo>
                <a:lnTo>
                  <a:pt x="165348" y="5390254"/>
                </a:lnTo>
                <a:lnTo>
                  <a:pt x="106640" y="5379185"/>
                </a:lnTo>
                <a:lnTo>
                  <a:pt x="49226" y="5342609"/>
                </a:lnTo>
                <a:lnTo>
                  <a:pt x="12650" y="5285196"/>
                </a:lnTo>
                <a:lnTo>
                  <a:pt x="1581" y="5226487"/>
                </a:lnTo>
                <a:lnTo>
                  <a:pt x="197" y="5185060"/>
                </a:lnTo>
                <a:lnTo>
                  <a:pt x="0" y="513369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98027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531238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27486"/>
            <a:ext cx="10695305" cy="462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每个域名服务器都维护⼀个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⾼速缓存</a:t>
            </a:r>
            <a:r>
              <a:rPr dirty="0" sz="3050" spc="50">
                <a:latin typeface="Microsoft JhengHei UI"/>
                <a:cs typeface="Microsoft JhengHei UI"/>
              </a:rPr>
              <a:t>，存放最近⽤过的名字以 及从何处获得名字映射信息的记录。</a:t>
            </a:r>
            <a:endParaRPr sz="3050">
              <a:latin typeface="Microsoft JhengHei UI"/>
              <a:cs typeface="Microsoft JhengHei UI"/>
            </a:endParaRPr>
          </a:p>
          <a:p>
            <a:pPr marL="12700" marR="118110">
              <a:lnSpc>
                <a:spcPts val="5240"/>
              </a:lnSpc>
              <a:spcBef>
                <a:spcPts val="34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可⼤⼤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减轻根域名服务器的负荷</a:t>
            </a:r>
            <a:r>
              <a:rPr dirty="0" sz="3050" spc="50">
                <a:latin typeface="Microsoft JhengHei UI"/>
                <a:cs typeface="Microsoft JhengHei UI"/>
              </a:rPr>
              <a:t>，使互联⽹上</a:t>
            </a:r>
            <a:r>
              <a:rPr dirty="0" sz="3050">
                <a:latin typeface="Microsoft JhengHei UI"/>
                <a:cs typeface="Microsoft JhengHei UI"/>
              </a:rPr>
              <a:t>的</a:t>
            </a:r>
            <a:r>
              <a:rPr dirty="0" sz="3050" spc="215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DNS</a:t>
            </a:r>
            <a:r>
              <a:rPr dirty="0" sz="3050" spc="13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查询请 求和回答报⽂的数量⼤为减少。</a:t>
            </a:r>
            <a:endParaRPr sz="30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ts val="5140"/>
              </a:lnSpc>
              <a:spcBef>
                <a:spcPts val="9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为保持⾼速缓存中的内容正确，域名服务器应为每项内容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设置 计时器</a:t>
            </a:r>
            <a:r>
              <a:rPr dirty="0" sz="3050" spc="50">
                <a:latin typeface="Microsoft JhengHei UI"/>
                <a:cs typeface="Microsoft JhengHei UI"/>
              </a:rPr>
              <a:t>，并处理超过合理时间的项（例如，每个项⽬只存放两 天）。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21470" y="2144077"/>
            <a:ext cx="8763264" cy="8450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619363" y="2521029"/>
            <a:ext cx="7967980" cy="7654290"/>
          </a:xfrm>
          <a:custGeom>
            <a:avLst/>
            <a:gdLst/>
            <a:ahLst/>
            <a:cxnLst/>
            <a:rect l="l" t="t" r="r" b="b"/>
            <a:pathLst>
              <a:path w="7967980" h="7654290">
                <a:moveTo>
                  <a:pt x="7709315" y="0"/>
                </a:moveTo>
                <a:lnTo>
                  <a:pt x="258159" y="0"/>
                </a:lnTo>
                <a:lnTo>
                  <a:pt x="206787" y="197"/>
                </a:lnTo>
                <a:lnTo>
                  <a:pt x="165357" y="1581"/>
                </a:lnTo>
                <a:lnTo>
                  <a:pt x="106645" y="12650"/>
                </a:lnTo>
                <a:lnTo>
                  <a:pt x="49230" y="49229"/>
                </a:lnTo>
                <a:lnTo>
                  <a:pt x="12648" y="106647"/>
                </a:lnTo>
                <a:lnTo>
                  <a:pt x="1581" y="165358"/>
                </a:lnTo>
                <a:lnTo>
                  <a:pt x="197" y="206788"/>
                </a:lnTo>
                <a:lnTo>
                  <a:pt x="0" y="258160"/>
                </a:lnTo>
                <a:lnTo>
                  <a:pt x="0" y="7396075"/>
                </a:lnTo>
                <a:lnTo>
                  <a:pt x="197" y="7447447"/>
                </a:lnTo>
                <a:lnTo>
                  <a:pt x="1581" y="7488877"/>
                </a:lnTo>
                <a:lnTo>
                  <a:pt x="12648" y="7547589"/>
                </a:lnTo>
                <a:lnTo>
                  <a:pt x="49230" y="7605006"/>
                </a:lnTo>
                <a:lnTo>
                  <a:pt x="106645" y="7641584"/>
                </a:lnTo>
                <a:lnTo>
                  <a:pt x="165357" y="7652653"/>
                </a:lnTo>
                <a:lnTo>
                  <a:pt x="206787" y="7654037"/>
                </a:lnTo>
                <a:lnTo>
                  <a:pt x="258159" y="7654235"/>
                </a:lnTo>
                <a:lnTo>
                  <a:pt x="7709315" y="7654235"/>
                </a:lnTo>
                <a:lnTo>
                  <a:pt x="7760687" y="7654037"/>
                </a:lnTo>
                <a:lnTo>
                  <a:pt x="7802117" y="7652653"/>
                </a:lnTo>
                <a:lnTo>
                  <a:pt x="7860828" y="7641584"/>
                </a:lnTo>
                <a:lnTo>
                  <a:pt x="7918248" y="7605006"/>
                </a:lnTo>
                <a:lnTo>
                  <a:pt x="7954825" y="7547589"/>
                </a:lnTo>
                <a:lnTo>
                  <a:pt x="7965893" y="7488877"/>
                </a:lnTo>
                <a:lnTo>
                  <a:pt x="7967277" y="7447447"/>
                </a:lnTo>
                <a:lnTo>
                  <a:pt x="7967474" y="7396075"/>
                </a:lnTo>
                <a:lnTo>
                  <a:pt x="7967474" y="258160"/>
                </a:lnTo>
                <a:lnTo>
                  <a:pt x="7967277" y="206788"/>
                </a:lnTo>
                <a:lnTo>
                  <a:pt x="7965893" y="165358"/>
                </a:lnTo>
                <a:lnTo>
                  <a:pt x="7954825" y="106647"/>
                </a:lnTo>
                <a:lnTo>
                  <a:pt x="7918248" y="49229"/>
                </a:lnTo>
                <a:lnTo>
                  <a:pt x="7860828" y="12650"/>
                </a:lnTo>
                <a:lnTo>
                  <a:pt x="7802117" y="1581"/>
                </a:lnTo>
                <a:lnTo>
                  <a:pt x="7760687" y="197"/>
                </a:lnTo>
                <a:lnTo>
                  <a:pt x="7709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19363" y="2521029"/>
            <a:ext cx="7967980" cy="7654290"/>
          </a:xfrm>
          <a:custGeom>
            <a:avLst/>
            <a:gdLst/>
            <a:ahLst/>
            <a:cxnLst/>
            <a:rect l="l" t="t" r="r" b="b"/>
            <a:pathLst>
              <a:path w="7967980" h="7654290">
                <a:moveTo>
                  <a:pt x="258160" y="0"/>
                </a:moveTo>
                <a:lnTo>
                  <a:pt x="7709317" y="0"/>
                </a:lnTo>
                <a:lnTo>
                  <a:pt x="7760689" y="197"/>
                </a:lnTo>
                <a:lnTo>
                  <a:pt x="7802119" y="1581"/>
                </a:lnTo>
                <a:lnTo>
                  <a:pt x="7860830" y="12650"/>
                </a:lnTo>
                <a:lnTo>
                  <a:pt x="7918247" y="49229"/>
                </a:lnTo>
                <a:lnTo>
                  <a:pt x="7954825" y="106646"/>
                </a:lnTo>
                <a:lnTo>
                  <a:pt x="7965895" y="165357"/>
                </a:lnTo>
                <a:lnTo>
                  <a:pt x="7967279" y="206787"/>
                </a:lnTo>
                <a:lnTo>
                  <a:pt x="7967476" y="258160"/>
                </a:lnTo>
                <a:lnTo>
                  <a:pt x="7967476" y="7396075"/>
                </a:lnTo>
                <a:lnTo>
                  <a:pt x="7967279" y="7447447"/>
                </a:lnTo>
                <a:lnTo>
                  <a:pt x="7965895" y="7488877"/>
                </a:lnTo>
                <a:lnTo>
                  <a:pt x="7954825" y="7547589"/>
                </a:lnTo>
                <a:lnTo>
                  <a:pt x="7918247" y="7605005"/>
                </a:lnTo>
                <a:lnTo>
                  <a:pt x="7860830" y="7641584"/>
                </a:lnTo>
                <a:lnTo>
                  <a:pt x="7802119" y="7652653"/>
                </a:lnTo>
                <a:lnTo>
                  <a:pt x="7760689" y="7654037"/>
                </a:lnTo>
                <a:lnTo>
                  <a:pt x="7709317" y="7654235"/>
                </a:lnTo>
                <a:lnTo>
                  <a:pt x="258160" y="7654235"/>
                </a:lnTo>
                <a:lnTo>
                  <a:pt x="206787" y="7654037"/>
                </a:lnTo>
                <a:lnTo>
                  <a:pt x="165357" y="7652653"/>
                </a:lnTo>
                <a:lnTo>
                  <a:pt x="106646" y="7641584"/>
                </a:lnTo>
                <a:lnTo>
                  <a:pt x="49229" y="7605005"/>
                </a:lnTo>
                <a:lnTo>
                  <a:pt x="12650" y="7547589"/>
                </a:lnTo>
                <a:lnTo>
                  <a:pt x="1581" y="7488877"/>
                </a:lnTo>
                <a:lnTo>
                  <a:pt x="197" y="7447447"/>
                </a:lnTo>
                <a:lnTo>
                  <a:pt x="0" y="7396075"/>
                </a:lnTo>
                <a:lnTo>
                  <a:pt x="0" y="258160"/>
                </a:lnTo>
                <a:lnTo>
                  <a:pt x="197" y="206787"/>
                </a:lnTo>
                <a:lnTo>
                  <a:pt x="1581" y="165357"/>
                </a:lnTo>
                <a:lnTo>
                  <a:pt x="12650" y="106646"/>
                </a:lnTo>
                <a:lnTo>
                  <a:pt x="49229" y="49229"/>
                </a:lnTo>
                <a:lnTo>
                  <a:pt x="106646" y="12650"/>
                </a:lnTo>
                <a:lnTo>
                  <a:pt x="165357" y="1581"/>
                </a:lnTo>
                <a:lnTo>
                  <a:pt x="206787" y="197"/>
                </a:lnTo>
                <a:lnTo>
                  <a:pt x="25816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6824" y="2144077"/>
            <a:ext cx="11273719" cy="5994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4718" y="2521029"/>
            <a:ext cx="10478135" cy="5198745"/>
          </a:xfrm>
          <a:custGeom>
            <a:avLst/>
            <a:gdLst/>
            <a:ahLst/>
            <a:cxnLst/>
            <a:rect l="l" t="t" r="r" b="b"/>
            <a:pathLst>
              <a:path w="10478135" h="5198745">
                <a:moveTo>
                  <a:pt x="10219772" y="0"/>
                </a:moveTo>
                <a:lnTo>
                  <a:pt x="258159" y="0"/>
                </a:lnTo>
                <a:lnTo>
                  <a:pt x="206787" y="197"/>
                </a:lnTo>
                <a:lnTo>
                  <a:pt x="165357" y="1581"/>
                </a:lnTo>
                <a:lnTo>
                  <a:pt x="106646" y="12650"/>
                </a:lnTo>
                <a:lnTo>
                  <a:pt x="49229" y="49229"/>
                </a:lnTo>
                <a:lnTo>
                  <a:pt x="12651" y="106647"/>
                </a:lnTo>
                <a:lnTo>
                  <a:pt x="1581" y="165358"/>
                </a:lnTo>
                <a:lnTo>
                  <a:pt x="197" y="206788"/>
                </a:lnTo>
                <a:lnTo>
                  <a:pt x="0" y="258160"/>
                </a:lnTo>
                <a:lnTo>
                  <a:pt x="0" y="4940482"/>
                </a:lnTo>
                <a:lnTo>
                  <a:pt x="197" y="4991854"/>
                </a:lnTo>
                <a:lnTo>
                  <a:pt x="1581" y="5033284"/>
                </a:lnTo>
                <a:lnTo>
                  <a:pt x="12651" y="5091995"/>
                </a:lnTo>
                <a:lnTo>
                  <a:pt x="49229" y="5149412"/>
                </a:lnTo>
                <a:lnTo>
                  <a:pt x="106646" y="5185990"/>
                </a:lnTo>
                <a:lnTo>
                  <a:pt x="165357" y="5197060"/>
                </a:lnTo>
                <a:lnTo>
                  <a:pt x="206787" y="5198444"/>
                </a:lnTo>
                <a:lnTo>
                  <a:pt x="258159" y="5198641"/>
                </a:lnTo>
                <a:lnTo>
                  <a:pt x="10219772" y="5198641"/>
                </a:lnTo>
                <a:lnTo>
                  <a:pt x="10271145" y="5198444"/>
                </a:lnTo>
                <a:lnTo>
                  <a:pt x="10312574" y="5197060"/>
                </a:lnTo>
                <a:lnTo>
                  <a:pt x="10371286" y="5185990"/>
                </a:lnTo>
                <a:lnTo>
                  <a:pt x="10428700" y="5149412"/>
                </a:lnTo>
                <a:lnTo>
                  <a:pt x="10465273" y="5091995"/>
                </a:lnTo>
                <a:lnTo>
                  <a:pt x="10476350" y="5033284"/>
                </a:lnTo>
                <a:lnTo>
                  <a:pt x="10477734" y="4991854"/>
                </a:lnTo>
                <a:lnTo>
                  <a:pt x="10477932" y="4940482"/>
                </a:lnTo>
                <a:lnTo>
                  <a:pt x="10477932" y="258160"/>
                </a:lnTo>
                <a:lnTo>
                  <a:pt x="10477734" y="206788"/>
                </a:lnTo>
                <a:lnTo>
                  <a:pt x="10476350" y="165358"/>
                </a:lnTo>
                <a:lnTo>
                  <a:pt x="10465273" y="106647"/>
                </a:lnTo>
                <a:lnTo>
                  <a:pt x="10428700" y="49229"/>
                </a:lnTo>
                <a:lnTo>
                  <a:pt x="10371286" y="12650"/>
                </a:lnTo>
                <a:lnTo>
                  <a:pt x="10312574" y="1581"/>
                </a:lnTo>
                <a:lnTo>
                  <a:pt x="10271145" y="197"/>
                </a:lnTo>
                <a:lnTo>
                  <a:pt x="10219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4718" y="2521029"/>
            <a:ext cx="10478135" cy="5198745"/>
          </a:xfrm>
          <a:custGeom>
            <a:avLst/>
            <a:gdLst/>
            <a:ahLst/>
            <a:cxnLst/>
            <a:rect l="l" t="t" r="r" b="b"/>
            <a:pathLst>
              <a:path w="10478135" h="5198745">
                <a:moveTo>
                  <a:pt x="258160" y="0"/>
                </a:moveTo>
                <a:lnTo>
                  <a:pt x="10219768" y="0"/>
                </a:lnTo>
                <a:lnTo>
                  <a:pt x="10271141" y="197"/>
                </a:lnTo>
                <a:lnTo>
                  <a:pt x="10312570" y="1581"/>
                </a:lnTo>
                <a:lnTo>
                  <a:pt x="10371282" y="12650"/>
                </a:lnTo>
                <a:lnTo>
                  <a:pt x="10428699" y="49229"/>
                </a:lnTo>
                <a:lnTo>
                  <a:pt x="10465278" y="106646"/>
                </a:lnTo>
                <a:lnTo>
                  <a:pt x="10476350" y="165357"/>
                </a:lnTo>
                <a:lnTo>
                  <a:pt x="10477734" y="206787"/>
                </a:lnTo>
                <a:lnTo>
                  <a:pt x="10477932" y="258160"/>
                </a:lnTo>
                <a:lnTo>
                  <a:pt x="10477932" y="4940482"/>
                </a:lnTo>
                <a:lnTo>
                  <a:pt x="10477734" y="4991854"/>
                </a:lnTo>
                <a:lnTo>
                  <a:pt x="10476350" y="5033284"/>
                </a:lnTo>
                <a:lnTo>
                  <a:pt x="10465278" y="5091995"/>
                </a:lnTo>
                <a:lnTo>
                  <a:pt x="10428699" y="5149412"/>
                </a:lnTo>
                <a:lnTo>
                  <a:pt x="10371282" y="5185990"/>
                </a:lnTo>
                <a:lnTo>
                  <a:pt x="10312570" y="5197060"/>
                </a:lnTo>
                <a:lnTo>
                  <a:pt x="10271141" y="5198444"/>
                </a:lnTo>
                <a:lnTo>
                  <a:pt x="10219768" y="5198641"/>
                </a:lnTo>
                <a:lnTo>
                  <a:pt x="258160" y="5198641"/>
                </a:lnTo>
                <a:lnTo>
                  <a:pt x="206787" y="5198444"/>
                </a:lnTo>
                <a:lnTo>
                  <a:pt x="165357" y="5197060"/>
                </a:lnTo>
                <a:lnTo>
                  <a:pt x="106646" y="5185990"/>
                </a:lnTo>
                <a:lnTo>
                  <a:pt x="49229" y="5149412"/>
                </a:lnTo>
                <a:lnTo>
                  <a:pt x="12650" y="5091995"/>
                </a:lnTo>
                <a:lnTo>
                  <a:pt x="1581" y="5033284"/>
                </a:lnTo>
                <a:lnTo>
                  <a:pt x="197" y="4991854"/>
                </a:lnTo>
                <a:lnTo>
                  <a:pt x="0" y="4940482"/>
                </a:lnTo>
                <a:lnTo>
                  <a:pt x="0" y="258160"/>
                </a:lnTo>
                <a:lnTo>
                  <a:pt x="197" y="206787"/>
                </a:lnTo>
                <a:lnTo>
                  <a:pt x="1581" y="165357"/>
                </a:lnTo>
                <a:lnTo>
                  <a:pt x="12650" y="106646"/>
                </a:lnTo>
                <a:lnTo>
                  <a:pt x="49229" y="49229"/>
                </a:lnTo>
                <a:lnTo>
                  <a:pt x="106646" y="12650"/>
                </a:lnTo>
                <a:lnTo>
                  <a:pt x="165357" y="1581"/>
                </a:lnTo>
                <a:lnTo>
                  <a:pt x="206787" y="197"/>
                </a:lnTo>
                <a:lnTo>
                  <a:pt x="25816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09104" y="323864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9104" y="454540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104" y="585217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9574" y="2992622"/>
            <a:ext cx="8549005" cy="3945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>
                <a:latin typeface="Microsoft JhengHei UI"/>
                <a:cs typeface="Microsoft JhengHei UI"/>
              </a:rPr>
              <a:t>当权限域名服务器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回答⼀个查询请求时</a:t>
            </a:r>
            <a:r>
              <a:rPr dirty="0" sz="3050">
                <a:latin typeface="Microsoft JhengHei UI"/>
                <a:cs typeface="Microsoft JhengHei UI"/>
              </a:rPr>
              <a:t>，在响应中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指明绑定有效存在的时间值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140"/>
              </a:lnSpc>
              <a:spcBef>
                <a:spcPts val="425"/>
              </a:spcBef>
            </a:pPr>
            <a:r>
              <a:rPr dirty="0" sz="3050">
                <a:latin typeface="Microsoft JhengHei UI"/>
                <a:cs typeface="Microsoft JhengHei UI"/>
              </a:rPr>
              <a:t>增加此时间值可减少⽹络开销，⽽减少此时间值可 提⾼域名转换的准确性。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140"/>
              </a:lnSpc>
              <a:spcBef>
                <a:spcPts val="10"/>
              </a:spcBef>
            </a:pPr>
            <a:r>
              <a:rPr dirty="0" sz="3050">
                <a:latin typeface="Microsoft JhengHei UI"/>
                <a:cs typeface="Microsoft JhengHei UI"/>
              </a:rPr>
              <a:t>解决了客户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频繁</a:t>
            </a:r>
            <a:r>
              <a:rPr dirty="0" sz="3050">
                <a:latin typeface="Microsoft JhengHei UI"/>
                <a:cs typeface="Microsoft JhengHei UI"/>
              </a:rPr>
              <a:t>向服务器请求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解析不存在的域名问 题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90372" y="3451433"/>
            <a:ext cx="5707380" cy="52578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2384">
              <a:lnSpc>
                <a:spcPts val="32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qwswa.baidu.com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ts val="3200"/>
              </a:lnSpc>
            </a:pPr>
            <a:r>
              <a:rPr dirty="0" sz="2850" spc="0">
                <a:latin typeface="Arial"/>
                <a:cs typeface="Arial"/>
              </a:rPr>
              <a:t>----------------------------------------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名称不存在。</a:t>
            </a:r>
            <a:endParaRPr sz="2850">
              <a:latin typeface="Microsoft JhengHei UI"/>
              <a:cs typeface="Microsoft JhengHei UI"/>
            </a:endParaRPr>
          </a:p>
          <a:p>
            <a:pPr marL="32384">
              <a:lnSpc>
                <a:spcPts val="3200"/>
              </a:lnSpc>
              <a:spcBef>
                <a:spcPts val="2820"/>
              </a:spcBef>
            </a:pPr>
            <a:r>
              <a:rPr dirty="0" sz="2850" spc="0">
                <a:latin typeface="Arial"/>
                <a:cs typeface="Arial"/>
                <a:hlinkClick r:id="rId4"/>
              </a:rPr>
              <a:t>www.baidu.com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ts val="3200"/>
              </a:lnSpc>
            </a:pPr>
            <a:r>
              <a:rPr dirty="0" sz="2850" spc="0">
                <a:latin typeface="Arial"/>
                <a:cs typeface="Arial"/>
              </a:rPr>
              <a:t>----------------------------------------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记录名称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4"/>
              </a:rPr>
              <a:t>www.baidu.com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3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记录类型</a:t>
            </a:r>
            <a:r>
              <a:rPr dirty="0" sz="2850" spc="0">
                <a:latin typeface="Arial"/>
                <a:cs typeface="Arial"/>
              </a:rPr>
              <a:t>. . . . . . . : </a:t>
            </a:r>
            <a:r>
              <a:rPr dirty="0" sz="2850" spc="10"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31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⽣存时间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. . . . . . . : 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86400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3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数据⻓度</a:t>
            </a:r>
            <a:r>
              <a:rPr dirty="0" sz="2850" spc="0">
                <a:latin typeface="Arial"/>
                <a:cs typeface="Arial"/>
              </a:rPr>
              <a:t>. . . . . . . : </a:t>
            </a:r>
            <a:r>
              <a:rPr dirty="0" sz="2850" spc="10">
                <a:latin typeface="Arial"/>
                <a:cs typeface="Arial"/>
              </a:rPr>
              <a:t>4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3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部分</a:t>
            </a:r>
            <a:r>
              <a:rPr dirty="0" sz="2850" spc="0">
                <a:latin typeface="Arial"/>
                <a:cs typeface="Arial"/>
              </a:rPr>
              <a:t>. . . . . . . . . :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答案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2251710" algn="l"/>
              </a:tabLst>
            </a:pPr>
            <a:r>
              <a:rPr dirty="0" sz="2850" spc="15">
                <a:latin typeface="Arial"/>
                <a:cs typeface="Arial"/>
              </a:rPr>
              <a:t>A</a:t>
            </a:r>
            <a:r>
              <a:rPr dirty="0" sz="2850" spc="-1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</a:t>
            </a:r>
            <a:r>
              <a:rPr dirty="0" sz="2850" spc="30">
                <a:latin typeface="Microsoft JhengHei UI"/>
                <a:cs typeface="Microsoft JhengHei UI"/>
              </a:rPr>
              <a:t>主机</a:t>
            </a:r>
            <a:r>
              <a:rPr dirty="0" sz="2850" spc="5">
                <a:latin typeface="Arial"/>
                <a:cs typeface="Arial"/>
              </a:rPr>
              <a:t>)</a:t>
            </a:r>
            <a:r>
              <a:rPr dirty="0" sz="2850" spc="30">
                <a:latin typeface="Microsoft JhengHei UI"/>
                <a:cs typeface="Microsoft JhengHei UI"/>
              </a:rPr>
              <a:t>记录	</a:t>
            </a:r>
            <a:r>
              <a:rPr dirty="0" sz="2850" spc="0">
                <a:latin typeface="Arial"/>
                <a:cs typeface="Arial"/>
              </a:rPr>
              <a:t>. . . . : </a:t>
            </a:r>
            <a:r>
              <a:rPr dirty="0" sz="2850" spc="5">
                <a:latin typeface="Arial"/>
                <a:cs typeface="Arial"/>
              </a:rPr>
              <a:t>127.0.0.1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0177" y="8869233"/>
            <a:ext cx="63804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Windows7</a:t>
            </a:r>
            <a:r>
              <a:rPr dirty="0" sz="2850" spc="30">
                <a:latin typeface="Microsoft JhengHei UI"/>
                <a:cs typeface="Microsoft JhengHei UI"/>
              </a:rPr>
              <a:t>中</a:t>
            </a:r>
            <a:r>
              <a:rPr dirty="0" sz="2850" spc="10">
                <a:latin typeface="Microsoft JhengHei UI"/>
                <a:cs typeface="Microsoft JhengHei UI"/>
              </a:rPr>
              <a:t>，</a:t>
            </a:r>
            <a:r>
              <a:rPr dirty="0" sz="2850" spc="10">
                <a:latin typeface="Arial"/>
                <a:cs typeface="Arial"/>
              </a:rPr>
              <a:t>ipconfig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/displaydns</a:t>
            </a:r>
            <a:r>
              <a:rPr dirty="0" sz="2850" spc="30">
                <a:latin typeface="Microsoft JhengHei UI"/>
                <a:cs typeface="Microsoft JhengHei UI"/>
              </a:rPr>
              <a:t>命令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99223" y="9116482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 h="0">
                <a:moveTo>
                  <a:pt x="0" y="0"/>
                </a:moveTo>
                <a:lnTo>
                  <a:pt x="653024" y="0"/>
                </a:lnTo>
                <a:lnTo>
                  <a:pt x="684437" y="0"/>
                </a:lnTo>
              </a:path>
            </a:pathLst>
          </a:custGeom>
          <a:ln w="62825">
            <a:solidFill>
              <a:srgbClr val="0868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52250" y="899083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86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74861" y="715916"/>
            <a:ext cx="59543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</a:t>
            </a:r>
            <a:r>
              <a:rPr dirty="0" spc="0">
                <a:latin typeface="Arial"/>
                <a:cs typeface="Arial"/>
              </a:rPr>
              <a:t>S</a:t>
            </a:r>
            <a:r>
              <a:rPr dirty="0" spc="10"/>
              <a:t>客户名字⾼速缓存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2875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453090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36700"/>
            <a:ext cx="7134225" cy="2500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130040">
              <a:lnSpc>
                <a:spcPct val="141800"/>
              </a:lnSpc>
              <a:spcBef>
                <a:spcPts val="90"/>
              </a:spcBef>
            </a:pP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域名系统的概念</a:t>
            </a:r>
            <a:r>
              <a:rPr dirty="0" sz="2850" spc="15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域名的结构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 indent="10160">
              <a:lnSpc>
                <a:spcPts val="4940"/>
              </a:lnSpc>
              <a:spcBef>
                <a:spcPts val="325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根、顶级域名、⼆级域名、三级域名</a:t>
            </a:r>
            <a:r>
              <a:rPr dirty="0" sz="2850" spc="80">
                <a:latin typeface="Arial"/>
                <a:cs typeface="Arial"/>
              </a:rPr>
              <a:t>…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4911443"/>
            <a:ext cx="6383655" cy="12573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根域名服务器、顶级域名服务器；</a:t>
            </a:r>
            <a:endParaRPr sz="2850">
              <a:latin typeface="Microsoft JhengHei UI"/>
              <a:cs typeface="Microsoft JhengHei UI"/>
            </a:endParaRPr>
          </a:p>
          <a:p>
            <a:pPr marL="389255" indent="-376555">
              <a:lnSpc>
                <a:spcPct val="100000"/>
              </a:lnSpc>
              <a:spcBef>
                <a:spcPts val="1425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权限域名服务器、本地域名服务器。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3026" y="63779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9687" y="6318730"/>
            <a:ext cx="1887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域名查询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760934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0448" y="82250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0448" y="6758507"/>
            <a:ext cx="301879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752475" indent="-376555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迭代查询； 递归查询；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名字⾼速缓存。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66144" y="715916"/>
            <a:ext cx="377190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10"/>
              <a:t>报⽂格式</a:t>
            </a:r>
          </a:p>
        </p:txBody>
      </p:sp>
      <p:sp>
        <p:nvSpPr>
          <p:cNvPr id="7" name="object 7"/>
          <p:cNvSpPr/>
          <p:nvPr/>
        </p:nvSpPr>
        <p:spPr>
          <a:xfrm>
            <a:off x="10063307" y="8481417"/>
            <a:ext cx="0" cy="722630"/>
          </a:xfrm>
          <a:custGeom>
            <a:avLst/>
            <a:gdLst/>
            <a:ahLst/>
            <a:cxnLst/>
            <a:rect l="l" t="t" r="r" b="b"/>
            <a:pathLst>
              <a:path w="0" h="722629">
                <a:moveTo>
                  <a:pt x="0" y="0"/>
                </a:moveTo>
                <a:lnTo>
                  <a:pt x="0" y="7224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897563" y="8481417"/>
            <a:ext cx="0" cy="722630"/>
          </a:xfrm>
          <a:custGeom>
            <a:avLst/>
            <a:gdLst/>
            <a:ahLst/>
            <a:cxnLst/>
            <a:rect l="l" t="t" r="r" b="b"/>
            <a:pathLst>
              <a:path w="0" h="722629">
                <a:moveTo>
                  <a:pt x="0" y="0"/>
                </a:moveTo>
                <a:lnTo>
                  <a:pt x="0" y="7224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63307" y="8486652"/>
            <a:ext cx="6845300" cy="0"/>
          </a:xfrm>
          <a:custGeom>
            <a:avLst/>
            <a:gdLst/>
            <a:ahLst/>
            <a:cxnLst/>
            <a:rect l="l" t="t" r="r" b="b"/>
            <a:pathLst>
              <a:path w="6845300" h="0">
                <a:moveTo>
                  <a:pt x="0" y="0"/>
                </a:moveTo>
                <a:lnTo>
                  <a:pt x="684472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44799" y="8481417"/>
            <a:ext cx="0" cy="722630"/>
          </a:xfrm>
          <a:custGeom>
            <a:avLst/>
            <a:gdLst/>
            <a:ahLst/>
            <a:cxnLst/>
            <a:rect l="l" t="t" r="r" b="b"/>
            <a:pathLst>
              <a:path w="0" h="722629">
                <a:moveTo>
                  <a:pt x="0" y="0"/>
                </a:moveTo>
                <a:lnTo>
                  <a:pt x="0" y="7224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34328" y="2827139"/>
          <a:ext cx="10878820" cy="495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06755">
                <a:tc>
                  <a:txBody>
                    <a:bodyPr/>
                    <a:lstStyle/>
                    <a:p>
                      <a:pPr algn="ctr" marL="26670">
                        <a:lnSpc>
                          <a:spcPts val="385"/>
                        </a:lnSpc>
                        <a:tabLst>
                          <a:tab pos="4906010" algn="l"/>
                        </a:tabLst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0	15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2603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ID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会话标识）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385"/>
                        </a:lnSpc>
                        <a:tabLst>
                          <a:tab pos="5051425" algn="l"/>
                        </a:tabLst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16	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31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Flags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标志）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Questions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问题数）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Authority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授权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附加</a:t>
                      </a:r>
                      <a:r>
                        <a:rPr dirty="0" sz="2450" spc="60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6755">
                <a:tc gridSpan="2">
                  <a:txBody>
                    <a:bodyPr/>
                    <a:lstStyle/>
                    <a:p>
                      <a:pPr marL="36271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Queries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查询问题区域）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6755">
                <a:tc gridSpan="2"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6755">
                <a:tc gridSpan="2">
                  <a:txBody>
                    <a:bodyPr/>
                    <a:lstStyle/>
                    <a:p>
                      <a:pPr marL="266700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Authoritative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nameservers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授权区域）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6755">
                <a:tc gridSpan="2">
                  <a:txBody>
                    <a:bodyPr/>
                    <a:lstStyle/>
                    <a:p>
                      <a:pPr marL="314642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recoreds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附加区域）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175000" y="3510944"/>
            <a:ext cx="104775" cy="1398270"/>
          </a:xfrm>
          <a:custGeom>
            <a:avLst/>
            <a:gdLst/>
            <a:ahLst/>
            <a:cxnLst/>
            <a:rect l="l" t="t" r="r" b="b"/>
            <a:pathLst>
              <a:path w="104775" h="1398270">
                <a:moveTo>
                  <a:pt x="104703" y="0"/>
                </a:moveTo>
                <a:lnTo>
                  <a:pt x="84325" y="9918"/>
                </a:lnTo>
                <a:lnTo>
                  <a:pt x="67685" y="36966"/>
                </a:lnTo>
                <a:lnTo>
                  <a:pt x="56465" y="77084"/>
                </a:lnTo>
                <a:lnTo>
                  <a:pt x="52351" y="126211"/>
                </a:lnTo>
                <a:lnTo>
                  <a:pt x="52351" y="572798"/>
                </a:lnTo>
                <a:lnTo>
                  <a:pt x="48237" y="621925"/>
                </a:lnTo>
                <a:lnTo>
                  <a:pt x="37018" y="662043"/>
                </a:lnTo>
                <a:lnTo>
                  <a:pt x="20377" y="689091"/>
                </a:lnTo>
                <a:lnTo>
                  <a:pt x="0" y="699009"/>
                </a:lnTo>
                <a:lnTo>
                  <a:pt x="20377" y="708928"/>
                </a:lnTo>
                <a:lnTo>
                  <a:pt x="37018" y="735976"/>
                </a:lnTo>
                <a:lnTo>
                  <a:pt x="48237" y="776093"/>
                </a:lnTo>
                <a:lnTo>
                  <a:pt x="52351" y="825220"/>
                </a:lnTo>
                <a:lnTo>
                  <a:pt x="52351" y="1271810"/>
                </a:lnTo>
                <a:lnTo>
                  <a:pt x="56465" y="1320937"/>
                </a:lnTo>
                <a:lnTo>
                  <a:pt x="67685" y="1361055"/>
                </a:lnTo>
                <a:lnTo>
                  <a:pt x="84325" y="1388103"/>
                </a:lnTo>
                <a:lnTo>
                  <a:pt x="104703" y="1398021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04113" y="3771064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数 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471720" y="2816675"/>
            <a:ext cx="92075" cy="2105025"/>
          </a:xfrm>
          <a:custGeom>
            <a:avLst/>
            <a:gdLst/>
            <a:ahLst/>
            <a:cxnLst/>
            <a:rect l="l" t="t" r="r" b="b"/>
            <a:pathLst>
              <a:path w="92075" h="2105025">
                <a:moveTo>
                  <a:pt x="0" y="0"/>
                </a:moveTo>
                <a:lnTo>
                  <a:pt x="17892" y="14930"/>
                </a:lnTo>
                <a:lnTo>
                  <a:pt x="32504" y="55645"/>
                </a:lnTo>
                <a:lnTo>
                  <a:pt x="42355" y="116035"/>
                </a:lnTo>
                <a:lnTo>
                  <a:pt x="45968" y="189986"/>
                </a:lnTo>
                <a:lnTo>
                  <a:pt x="45968" y="862240"/>
                </a:lnTo>
                <a:lnTo>
                  <a:pt x="49580" y="936192"/>
                </a:lnTo>
                <a:lnTo>
                  <a:pt x="59431" y="996581"/>
                </a:lnTo>
                <a:lnTo>
                  <a:pt x="74043" y="1037297"/>
                </a:lnTo>
                <a:lnTo>
                  <a:pt x="91936" y="1052227"/>
                </a:lnTo>
                <a:lnTo>
                  <a:pt x="74043" y="1067157"/>
                </a:lnTo>
                <a:lnTo>
                  <a:pt x="59431" y="1107873"/>
                </a:lnTo>
                <a:lnTo>
                  <a:pt x="49580" y="1168263"/>
                </a:lnTo>
                <a:lnTo>
                  <a:pt x="45968" y="1242214"/>
                </a:lnTo>
                <a:lnTo>
                  <a:pt x="45968" y="1914471"/>
                </a:lnTo>
                <a:lnTo>
                  <a:pt x="42355" y="1988422"/>
                </a:lnTo>
                <a:lnTo>
                  <a:pt x="32504" y="2048812"/>
                </a:lnTo>
                <a:lnTo>
                  <a:pt x="17892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806611" y="3430014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⾸ 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465344" y="5643293"/>
            <a:ext cx="104775" cy="2105025"/>
          </a:xfrm>
          <a:custGeom>
            <a:avLst/>
            <a:gdLst/>
            <a:ahLst/>
            <a:cxnLst/>
            <a:rect l="l" t="t" r="r" b="b"/>
            <a:pathLst>
              <a:path w="104775" h="2105025">
                <a:moveTo>
                  <a:pt x="0" y="0"/>
                </a:moveTo>
                <a:lnTo>
                  <a:pt x="20377" y="14930"/>
                </a:lnTo>
                <a:lnTo>
                  <a:pt x="37017" y="55645"/>
                </a:lnTo>
                <a:lnTo>
                  <a:pt x="48237" y="116035"/>
                </a:lnTo>
                <a:lnTo>
                  <a:pt x="52351" y="189986"/>
                </a:lnTo>
                <a:lnTo>
                  <a:pt x="52351" y="862240"/>
                </a:lnTo>
                <a:lnTo>
                  <a:pt x="56465" y="936192"/>
                </a:lnTo>
                <a:lnTo>
                  <a:pt x="67684" y="996581"/>
                </a:lnTo>
                <a:lnTo>
                  <a:pt x="84324" y="1037297"/>
                </a:lnTo>
                <a:lnTo>
                  <a:pt x="104702" y="1052227"/>
                </a:lnTo>
                <a:lnTo>
                  <a:pt x="84324" y="1067157"/>
                </a:lnTo>
                <a:lnTo>
                  <a:pt x="67684" y="1107873"/>
                </a:lnTo>
                <a:lnTo>
                  <a:pt x="56465" y="1168263"/>
                </a:lnTo>
                <a:lnTo>
                  <a:pt x="52351" y="1242214"/>
                </a:lnTo>
                <a:lnTo>
                  <a:pt x="52351" y="1914471"/>
                </a:lnTo>
                <a:lnTo>
                  <a:pt x="48237" y="1988422"/>
                </a:lnTo>
                <a:lnTo>
                  <a:pt x="37017" y="2048812"/>
                </a:lnTo>
                <a:lnTo>
                  <a:pt x="20377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806611" y="5855231"/>
            <a:ext cx="339725" cy="16313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资 源 记 录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40014" y="7772721"/>
            <a:ext cx="10860405" cy="722630"/>
          </a:xfrm>
          <a:custGeom>
            <a:avLst/>
            <a:gdLst/>
            <a:ahLst/>
            <a:cxnLst/>
            <a:rect l="l" t="t" r="r" b="b"/>
            <a:pathLst>
              <a:path w="10860405" h="722629">
                <a:moveTo>
                  <a:pt x="0" y="0"/>
                </a:moveTo>
                <a:lnTo>
                  <a:pt x="2631791" y="722164"/>
                </a:lnTo>
                <a:lnTo>
                  <a:pt x="9470413" y="715368"/>
                </a:lnTo>
                <a:lnTo>
                  <a:pt x="10860098" y="1998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40014" y="7772721"/>
            <a:ext cx="10860405" cy="722630"/>
          </a:xfrm>
          <a:custGeom>
            <a:avLst/>
            <a:gdLst/>
            <a:ahLst/>
            <a:cxnLst/>
            <a:rect l="l" t="t" r="r" b="b"/>
            <a:pathLst>
              <a:path w="10860405" h="722629">
                <a:moveTo>
                  <a:pt x="0" y="0"/>
                </a:moveTo>
                <a:lnTo>
                  <a:pt x="2631792" y="722163"/>
                </a:lnTo>
                <a:lnTo>
                  <a:pt x="9470414" y="715369"/>
                </a:lnTo>
                <a:lnTo>
                  <a:pt x="10860098" y="199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455270" y="8491887"/>
            <a:ext cx="10261600" cy="1727835"/>
          </a:xfrm>
          <a:prstGeom prst="rect">
            <a:avLst/>
          </a:prstGeom>
          <a:solidFill>
            <a:srgbClr val="0076BA"/>
          </a:solidFill>
        </p:spPr>
        <p:txBody>
          <a:bodyPr wrap="square" lIns="0" tIns="147320" rIns="0" bIns="0" rtlCol="0" vert="horz">
            <a:spAutoFit/>
          </a:bodyPr>
          <a:lstStyle/>
          <a:p>
            <a:pPr marL="655320">
              <a:lnSpc>
                <a:spcPct val="100000"/>
              </a:lnSpc>
              <a:spcBef>
                <a:spcPts val="1160"/>
              </a:spcBef>
              <a:tabLst>
                <a:tab pos="5376545" algn="l"/>
              </a:tabLst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UDP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⾸部	</a:t>
            </a:r>
            <a:r>
              <a:rPr dirty="0" sz="2450" spc="5">
                <a:latin typeface="Arial"/>
                <a:cs typeface="Arial"/>
              </a:rPr>
              <a:t>DNS</a:t>
            </a:r>
            <a:r>
              <a:rPr dirty="0" sz="2450" spc="15">
                <a:latin typeface="Microsoft JhengHei UI"/>
                <a:cs typeface="Microsoft JhengHei UI"/>
              </a:rPr>
              <a:t>报⽂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  <a:spcBef>
                <a:spcPts val="2520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报⽂由三部分构成：</a:t>
            </a:r>
            <a:r>
              <a:rPr dirty="0" sz="2850" spc="30">
                <a:latin typeface="Microsoft JhengHei UI"/>
                <a:cs typeface="Microsoft JhengHei UI"/>
              </a:rPr>
              <a:t>⾸部、查询问题区域和资源记录区域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54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745480"/>
          </a:xfrm>
          <a:custGeom>
            <a:avLst/>
            <a:gdLst/>
            <a:ahLst/>
            <a:cxnLst/>
            <a:rect l="l" t="t" r="r" b="b"/>
            <a:pathLst>
              <a:path w="12963525" h="57454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487041"/>
                </a:lnTo>
                <a:lnTo>
                  <a:pt x="197" y="5538411"/>
                </a:lnTo>
                <a:lnTo>
                  <a:pt x="1581" y="5579838"/>
                </a:lnTo>
                <a:lnTo>
                  <a:pt x="12649" y="5638546"/>
                </a:lnTo>
                <a:lnTo>
                  <a:pt x="49226" y="5695959"/>
                </a:lnTo>
                <a:lnTo>
                  <a:pt x="106640" y="5732536"/>
                </a:lnTo>
                <a:lnTo>
                  <a:pt x="165348" y="5743606"/>
                </a:lnTo>
                <a:lnTo>
                  <a:pt x="206776" y="5744989"/>
                </a:lnTo>
                <a:lnTo>
                  <a:pt x="258146" y="5745187"/>
                </a:lnTo>
                <a:lnTo>
                  <a:pt x="12705299" y="5745187"/>
                </a:lnTo>
                <a:lnTo>
                  <a:pt x="12756671" y="5744989"/>
                </a:lnTo>
                <a:lnTo>
                  <a:pt x="12798099" y="5743606"/>
                </a:lnTo>
                <a:lnTo>
                  <a:pt x="12856802" y="5732536"/>
                </a:lnTo>
                <a:lnTo>
                  <a:pt x="12914218" y="5695959"/>
                </a:lnTo>
                <a:lnTo>
                  <a:pt x="12950799" y="5638546"/>
                </a:lnTo>
                <a:lnTo>
                  <a:pt x="12961867" y="5579838"/>
                </a:lnTo>
                <a:lnTo>
                  <a:pt x="12963250" y="5538411"/>
                </a:lnTo>
                <a:lnTo>
                  <a:pt x="12963448" y="548704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745480"/>
          </a:xfrm>
          <a:custGeom>
            <a:avLst/>
            <a:gdLst/>
            <a:ahLst/>
            <a:cxnLst/>
            <a:rect l="l" t="t" r="r" b="b"/>
            <a:pathLst>
              <a:path w="12963525" h="57454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487041"/>
                </a:lnTo>
                <a:lnTo>
                  <a:pt x="12963250" y="5538411"/>
                </a:lnTo>
                <a:lnTo>
                  <a:pt x="12961867" y="5579838"/>
                </a:lnTo>
                <a:lnTo>
                  <a:pt x="12950799" y="5638546"/>
                </a:lnTo>
                <a:lnTo>
                  <a:pt x="12914218" y="5695959"/>
                </a:lnTo>
                <a:lnTo>
                  <a:pt x="12856802" y="5732536"/>
                </a:lnTo>
                <a:lnTo>
                  <a:pt x="12798099" y="5743606"/>
                </a:lnTo>
                <a:lnTo>
                  <a:pt x="12756671" y="5744989"/>
                </a:lnTo>
                <a:lnTo>
                  <a:pt x="12705299" y="5745187"/>
                </a:lnTo>
                <a:lnTo>
                  <a:pt x="258145" y="5745187"/>
                </a:lnTo>
                <a:lnTo>
                  <a:pt x="206775" y="5744989"/>
                </a:lnTo>
                <a:lnTo>
                  <a:pt x="165348" y="5743606"/>
                </a:lnTo>
                <a:lnTo>
                  <a:pt x="106640" y="5732536"/>
                </a:lnTo>
                <a:lnTo>
                  <a:pt x="49226" y="5695959"/>
                </a:lnTo>
                <a:lnTo>
                  <a:pt x="12650" y="5638546"/>
                </a:lnTo>
                <a:lnTo>
                  <a:pt x="1581" y="5579838"/>
                </a:lnTo>
                <a:lnTo>
                  <a:pt x="197" y="5538411"/>
                </a:lnTo>
                <a:lnTo>
                  <a:pt x="0" y="548704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01049" y="715916"/>
            <a:ext cx="111023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⼯作模式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P2P</a:t>
            </a:r>
            <a:r>
              <a:rPr dirty="0" spc="5"/>
              <a:t>）：</a:t>
            </a:r>
            <a:r>
              <a:rPr dirty="0" spc="10"/>
              <a:t>特殊的客户服务器⽅式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2875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390323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3026" y="453090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51465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3026" y="577427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9687" y="2436700"/>
            <a:ext cx="7120890" cy="374396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不存在永远在线的服务器；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每个主机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既可提供服务</a:t>
            </a:r>
            <a:r>
              <a:rPr dirty="0" sz="2850" spc="80">
                <a:latin typeface="Microsoft JhengHei UI"/>
                <a:cs typeface="Microsoft JhengHei UI"/>
              </a:rPr>
              <a:t>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也可以请求服务</a:t>
            </a:r>
            <a:r>
              <a:rPr dirty="0" sz="2850" spc="30">
                <a:latin typeface="Microsoft JhengHei UI"/>
                <a:cs typeface="Microsoft JhengHei UI"/>
              </a:rPr>
              <a:t>；  </a:t>
            </a:r>
            <a:r>
              <a:rPr dirty="0" sz="2850" spc="80">
                <a:latin typeface="Microsoft JhengHei UI"/>
                <a:cs typeface="Microsoft JhengHei UI"/>
              </a:rPr>
              <a:t>任意端系统</a:t>
            </a:r>
            <a:r>
              <a:rPr dirty="0" sz="2850" spc="50">
                <a:latin typeface="Arial"/>
                <a:cs typeface="Arial"/>
              </a:rPr>
              <a:t>/</a:t>
            </a:r>
            <a:r>
              <a:rPr dirty="0" sz="2850" spc="80">
                <a:latin typeface="Microsoft JhengHei UI"/>
                <a:cs typeface="Microsoft JhengHei UI"/>
              </a:rPr>
              <a:t>节点之间可以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直接通信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3361690">
              <a:lnSpc>
                <a:spcPts val="4850"/>
              </a:lnSpc>
              <a:spcBef>
                <a:spcPts val="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结点间歇性接⼊⽹络； </a:t>
            </a:r>
            <a:r>
              <a:rPr dirty="0" sz="2850" spc="80">
                <a:latin typeface="Microsoft JhengHei UI"/>
                <a:cs typeface="Microsoft JhengHei UI"/>
              </a:rPr>
              <a:t>结点可能改变</a:t>
            </a:r>
            <a:r>
              <a:rPr dirty="0" sz="2850" spc="60">
                <a:latin typeface="Arial"/>
                <a:cs typeface="Arial"/>
              </a:rPr>
              <a:t>IP</a:t>
            </a:r>
            <a:r>
              <a:rPr dirty="0" sz="2850" spc="80">
                <a:latin typeface="Microsoft JhengHei UI"/>
                <a:cs typeface="Microsoft JhengHei UI"/>
              </a:rPr>
              <a:t>地址；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可扩展性好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3026" y="63899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3026" y="700565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9687" y="6154808"/>
            <a:ext cx="263525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⽹络健壮性好</a:t>
            </a:r>
            <a:r>
              <a:rPr dirty="0" sz="2850" spc="15">
                <a:latin typeface="Microsoft JhengHei UI"/>
                <a:cs typeface="Microsoft JhengHei UI"/>
              </a:rPr>
              <a:t>； </a:t>
            </a: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资源分散管理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16517" y="8549947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对等结点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45785" y="6434779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对等结点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45785" y="9147823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对等结点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46308" y="6434779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对等结点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346308" y="9147823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对等结点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608597" y="6858903"/>
            <a:ext cx="946833" cy="797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409121" y="6858903"/>
            <a:ext cx="946833" cy="797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879317" y="7544344"/>
            <a:ext cx="946833" cy="797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08597" y="8332706"/>
            <a:ext cx="946833" cy="797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409121" y="8332706"/>
            <a:ext cx="946833" cy="797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616019" y="7464173"/>
            <a:ext cx="2733675" cy="1060450"/>
          </a:xfrm>
          <a:custGeom>
            <a:avLst/>
            <a:gdLst/>
            <a:ahLst/>
            <a:cxnLst/>
            <a:rect l="l" t="t" r="r" b="b"/>
            <a:pathLst>
              <a:path w="2733675" h="1060450">
                <a:moveTo>
                  <a:pt x="0" y="1059991"/>
                </a:moveTo>
                <a:lnTo>
                  <a:pt x="9762" y="1056206"/>
                </a:lnTo>
                <a:lnTo>
                  <a:pt x="2723641" y="3792"/>
                </a:lnTo>
                <a:lnTo>
                  <a:pt x="273342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298078" y="7430185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4" h="93979">
                <a:moveTo>
                  <a:pt x="0" y="0"/>
                </a:moveTo>
                <a:lnTo>
                  <a:pt x="41600" y="37773"/>
                </a:lnTo>
                <a:lnTo>
                  <a:pt x="36333" y="93719"/>
                </a:lnTo>
                <a:lnTo>
                  <a:pt x="111891" y="1051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55491" y="8464433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5" h="93979">
                <a:moveTo>
                  <a:pt x="75547" y="0"/>
                </a:moveTo>
                <a:lnTo>
                  <a:pt x="0" y="83203"/>
                </a:lnTo>
                <a:lnTo>
                  <a:pt x="111891" y="93719"/>
                </a:lnTo>
                <a:lnTo>
                  <a:pt x="70291" y="55945"/>
                </a:lnTo>
                <a:lnTo>
                  <a:pt x="7554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615150" y="7464173"/>
            <a:ext cx="2733675" cy="1060450"/>
          </a:xfrm>
          <a:custGeom>
            <a:avLst/>
            <a:gdLst/>
            <a:ahLst/>
            <a:cxnLst/>
            <a:rect l="l" t="t" r="r" b="b"/>
            <a:pathLst>
              <a:path w="2733675" h="1060450">
                <a:moveTo>
                  <a:pt x="0" y="0"/>
                </a:moveTo>
                <a:lnTo>
                  <a:pt x="9762" y="3785"/>
                </a:lnTo>
                <a:lnTo>
                  <a:pt x="2723641" y="1056198"/>
                </a:lnTo>
                <a:lnTo>
                  <a:pt x="2733421" y="105999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97208" y="8464433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4" h="93979">
                <a:moveTo>
                  <a:pt x="36344" y="0"/>
                </a:moveTo>
                <a:lnTo>
                  <a:pt x="41600" y="55945"/>
                </a:lnTo>
                <a:lnTo>
                  <a:pt x="0" y="93719"/>
                </a:lnTo>
                <a:lnTo>
                  <a:pt x="111891" y="83203"/>
                </a:lnTo>
                <a:lnTo>
                  <a:pt x="36344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554622" y="7430185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5" h="93979">
                <a:moveTo>
                  <a:pt x="111891" y="0"/>
                </a:moveTo>
                <a:lnTo>
                  <a:pt x="0" y="10515"/>
                </a:lnTo>
                <a:lnTo>
                  <a:pt x="75547" y="93719"/>
                </a:lnTo>
                <a:lnTo>
                  <a:pt x="70291" y="37773"/>
                </a:lnTo>
                <a:lnTo>
                  <a:pt x="111891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418329" y="7406103"/>
            <a:ext cx="1398905" cy="388620"/>
          </a:xfrm>
          <a:custGeom>
            <a:avLst/>
            <a:gdLst/>
            <a:ahLst/>
            <a:cxnLst/>
            <a:rect l="l" t="t" r="r" b="b"/>
            <a:pathLst>
              <a:path w="1398905" h="388620">
                <a:moveTo>
                  <a:pt x="0" y="0"/>
                </a:moveTo>
                <a:lnTo>
                  <a:pt x="10089" y="2799"/>
                </a:lnTo>
                <a:lnTo>
                  <a:pt x="1388293" y="385227"/>
                </a:lnTo>
                <a:lnTo>
                  <a:pt x="1398395" y="38803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768988" y="7736185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26868" y="0"/>
                </a:moveTo>
                <a:lnTo>
                  <a:pt x="37653" y="55150"/>
                </a:lnTo>
                <a:lnTo>
                  <a:pt x="0" y="96860"/>
                </a:lnTo>
                <a:lnTo>
                  <a:pt x="110300" y="75307"/>
                </a:lnTo>
                <a:lnTo>
                  <a:pt x="26868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355773" y="7367192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110300" y="0"/>
                </a:moveTo>
                <a:lnTo>
                  <a:pt x="0" y="21553"/>
                </a:lnTo>
                <a:lnTo>
                  <a:pt x="83421" y="96860"/>
                </a:lnTo>
                <a:lnTo>
                  <a:pt x="72647" y="41711"/>
                </a:lnTo>
                <a:lnTo>
                  <a:pt x="11030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417872" y="8113593"/>
            <a:ext cx="1400175" cy="447040"/>
          </a:xfrm>
          <a:custGeom>
            <a:avLst/>
            <a:gdLst/>
            <a:ahLst/>
            <a:cxnLst/>
            <a:rect l="l" t="t" r="r" b="b"/>
            <a:pathLst>
              <a:path w="1400175" h="447040">
                <a:moveTo>
                  <a:pt x="0" y="446798"/>
                </a:moveTo>
                <a:lnTo>
                  <a:pt x="9975" y="443614"/>
                </a:lnTo>
                <a:lnTo>
                  <a:pt x="1389977" y="3188"/>
                </a:lnTo>
                <a:lnTo>
                  <a:pt x="1399967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768642" y="8076536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4">
                <a:moveTo>
                  <a:pt x="0" y="0"/>
                </a:moveTo>
                <a:lnTo>
                  <a:pt x="39223" y="40240"/>
                </a:lnTo>
                <a:lnTo>
                  <a:pt x="30564" y="95761"/>
                </a:lnTo>
                <a:lnTo>
                  <a:pt x="111043" y="17318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356024" y="8501686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4">
                <a:moveTo>
                  <a:pt x="80479" y="0"/>
                </a:moveTo>
                <a:lnTo>
                  <a:pt x="0" y="78442"/>
                </a:lnTo>
                <a:lnTo>
                  <a:pt x="111043" y="95761"/>
                </a:lnTo>
                <a:lnTo>
                  <a:pt x="71830" y="55520"/>
                </a:lnTo>
                <a:lnTo>
                  <a:pt x="80479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620442" y="7257435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0" y="0"/>
                </a:lnTo>
                <a:lnTo>
                  <a:pt x="2713279" y="0"/>
                </a:lnTo>
                <a:lnTo>
                  <a:pt x="27237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308549" y="720717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555523" y="720717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620432" y="873123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0" y="0"/>
                </a:lnTo>
                <a:lnTo>
                  <a:pt x="2713262" y="0"/>
                </a:lnTo>
                <a:lnTo>
                  <a:pt x="272373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308560" y="86809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555512" y="86809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169077" y="2690343"/>
            <a:ext cx="3925570" cy="3995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两种⼯作模式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5">
                <a:latin typeface="Arial"/>
                <a:cs typeface="Arial"/>
              </a:rPr>
              <a:t>Clien</a:t>
            </a:r>
            <a:r>
              <a:rPr dirty="0" sz="3600">
                <a:latin typeface="Arial"/>
                <a:cs typeface="Arial"/>
              </a:rPr>
              <a:t>t/</a:t>
            </a:r>
            <a:r>
              <a:rPr dirty="0" sz="3600" spc="10">
                <a:latin typeface="Arial"/>
                <a:cs typeface="Arial"/>
              </a:rPr>
              <a:t>Se</a:t>
            </a:r>
            <a:r>
              <a:rPr dirty="0" sz="3600" spc="0">
                <a:latin typeface="Arial"/>
                <a:cs typeface="Arial"/>
              </a:rPr>
              <a:t>rv</a:t>
            </a:r>
            <a:r>
              <a:rPr dirty="0" sz="3600" spc="5">
                <a:latin typeface="Arial"/>
                <a:cs typeface="Arial"/>
              </a:rPr>
              <a:t>er</a:t>
            </a:r>
            <a:endParaRPr sz="3600">
              <a:latin typeface="Arial"/>
              <a:cs typeface="Arial"/>
            </a:endParaRPr>
          </a:p>
          <a:p>
            <a:pPr lvl="2" marL="1249045" indent="-503555">
              <a:lnSpc>
                <a:spcPct val="100000"/>
              </a:lnSpc>
              <a:spcBef>
                <a:spcPts val="2005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P2P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模式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5149" y="715916"/>
            <a:ext cx="90938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⾸部</a:t>
            </a:r>
            <a:r>
              <a:rPr dirty="0" spc="-10"/>
              <a:t>：</a:t>
            </a:r>
            <a:r>
              <a:rPr dirty="0" spc="-10">
                <a:latin typeface="Arial"/>
                <a:cs typeface="Arial"/>
              </a:rPr>
              <a:t>Transaction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ID</a:t>
            </a:r>
            <a:r>
              <a:rPr dirty="0" spc="0"/>
              <a:t>（</a:t>
            </a:r>
            <a:r>
              <a:rPr dirty="0" spc="10"/>
              <a:t>会话标识）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237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441700"/>
          </a:xfrm>
          <a:custGeom>
            <a:avLst/>
            <a:gdLst/>
            <a:ahLst/>
            <a:cxnLst/>
            <a:rect l="l" t="t" r="r" b="b"/>
            <a:pathLst>
              <a:path w="12963525" h="34417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83399"/>
                </a:lnTo>
                <a:lnTo>
                  <a:pt x="197" y="3234769"/>
                </a:lnTo>
                <a:lnTo>
                  <a:pt x="1581" y="3276196"/>
                </a:lnTo>
                <a:lnTo>
                  <a:pt x="12649" y="3334904"/>
                </a:lnTo>
                <a:lnTo>
                  <a:pt x="49226" y="3392318"/>
                </a:lnTo>
                <a:lnTo>
                  <a:pt x="106640" y="3428894"/>
                </a:lnTo>
                <a:lnTo>
                  <a:pt x="165348" y="3439964"/>
                </a:lnTo>
                <a:lnTo>
                  <a:pt x="206776" y="3441347"/>
                </a:lnTo>
                <a:lnTo>
                  <a:pt x="258146" y="3441545"/>
                </a:lnTo>
                <a:lnTo>
                  <a:pt x="12705299" y="3441545"/>
                </a:lnTo>
                <a:lnTo>
                  <a:pt x="12756671" y="3441347"/>
                </a:lnTo>
                <a:lnTo>
                  <a:pt x="12798099" y="3439964"/>
                </a:lnTo>
                <a:lnTo>
                  <a:pt x="12856802" y="3428894"/>
                </a:lnTo>
                <a:lnTo>
                  <a:pt x="12914218" y="3392318"/>
                </a:lnTo>
                <a:lnTo>
                  <a:pt x="12950799" y="3334904"/>
                </a:lnTo>
                <a:lnTo>
                  <a:pt x="12961867" y="3276196"/>
                </a:lnTo>
                <a:lnTo>
                  <a:pt x="12963250" y="3234769"/>
                </a:lnTo>
                <a:lnTo>
                  <a:pt x="12963448" y="318339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441700"/>
          </a:xfrm>
          <a:custGeom>
            <a:avLst/>
            <a:gdLst/>
            <a:ahLst/>
            <a:cxnLst/>
            <a:rect l="l" t="t" r="r" b="b"/>
            <a:pathLst>
              <a:path w="12963525" h="34417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83399"/>
                </a:lnTo>
                <a:lnTo>
                  <a:pt x="12963250" y="3234769"/>
                </a:lnTo>
                <a:lnTo>
                  <a:pt x="12961867" y="3276196"/>
                </a:lnTo>
                <a:lnTo>
                  <a:pt x="12950799" y="3334904"/>
                </a:lnTo>
                <a:lnTo>
                  <a:pt x="12914218" y="3392318"/>
                </a:lnTo>
                <a:lnTo>
                  <a:pt x="12856802" y="3428894"/>
                </a:lnTo>
                <a:lnTo>
                  <a:pt x="12798099" y="3439964"/>
                </a:lnTo>
                <a:lnTo>
                  <a:pt x="12756671" y="3441347"/>
                </a:lnTo>
                <a:lnTo>
                  <a:pt x="12705299" y="3441545"/>
                </a:lnTo>
                <a:lnTo>
                  <a:pt x="258145" y="3441545"/>
                </a:lnTo>
                <a:lnTo>
                  <a:pt x="206775" y="3441347"/>
                </a:lnTo>
                <a:lnTo>
                  <a:pt x="165348" y="3439964"/>
                </a:lnTo>
                <a:lnTo>
                  <a:pt x="106640" y="3428894"/>
                </a:lnTo>
                <a:lnTo>
                  <a:pt x="49226" y="3392318"/>
                </a:lnTo>
                <a:lnTo>
                  <a:pt x="12650" y="3334904"/>
                </a:lnTo>
                <a:lnTo>
                  <a:pt x="1581" y="3276196"/>
                </a:lnTo>
                <a:lnTo>
                  <a:pt x="197" y="3234769"/>
                </a:lnTo>
                <a:lnTo>
                  <a:pt x="0" y="318339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9687" y="2615962"/>
            <a:ext cx="37979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会话标识（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305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3050" spc="25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0448" y="3080871"/>
            <a:ext cx="10676890" cy="201104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8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是</a:t>
            </a:r>
            <a:r>
              <a:rPr dirty="0" sz="3050" spc="50">
                <a:latin typeface="Arial"/>
                <a:cs typeface="Arial"/>
              </a:rPr>
              <a:t>DNS</a:t>
            </a:r>
            <a:r>
              <a:rPr dirty="0" sz="3050" spc="50">
                <a:latin typeface="Microsoft JhengHei UI"/>
                <a:cs typeface="Microsoft JhengHei UI"/>
              </a:rPr>
              <a:t>报⽂的</a:t>
            </a:r>
            <a:r>
              <a:rPr dirty="0" sz="3050" spc="50">
                <a:latin typeface="Arial"/>
                <a:cs typeface="Arial"/>
              </a:rPr>
              <a:t>ID</a:t>
            </a:r>
            <a:r>
              <a:rPr dirty="0" sz="3050" spc="50">
                <a:latin typeface="Microsoft JhengHei UI"/>
                <a:cs typeface="Microsoft JhengHei UI"/>
              </a:rPr>
              <a:t>标识；</a:t>
            </a:r>
            <a:endParaRPr sz="3050">
              <a:latin typeface="Microsoft JhengHei UI"/>
              <a:cs typeface="Microsoft JhengHei UI"/>
            </a:endParaRPr>
          </a:p>
          <a:p>
            <a:pPr marL="389255" marR="5080" indent="-376555">
              <a:lnSpc>
                <a:spcPct val="140600"/>
              </a:lnSpc>
              <a:spcBef>
                <a:spcPts val="9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对于请求报⽂和其对应的回答报⽂，这个字段是相同的，通 过它可以区分</a:t>
            </a:r>
            <a:r>
              <a:rPr dirty="0" sz="3050" spc="50">
                <a:latin typeface="Arial"/>
                <a:cs typeface="Arial"/>
              </a:rPr>
              <a:t>DNS</a:t>
            </a:r>
            <a:r>
              <a:rPr dirty="0" sz="3050" spc="50">
                <a:latin typeface="Microsoft JhengHei UI"/>
                <a:cs typeface="Microsoft JhengHei UI"/>
              </a:rPr>
              <a:t>应答报⽂是哪个请求的回答。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57493" y="6739809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36677" y="6739809"/>
            <a:ext cx="7880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3870" algn="l"/>
              </a:tabLst>
            </a:pPr>
            <a:r>
              <a:rPr dirty="0" sz="2050" spc="0">
                <a:latin typeface="Arial"/>
                <a:cs typeface="Arial"/>
              </a:rPr>
              <a:t>15</a:t>
            </a:r>
            <a:r>
              <a:rPr dirty="0" sz="2050" spc="0">
                <a:latin typeface="Arial"/>
                <a:cs typeface="Arial"/>
              </a:rPr>
              <a:t>	</a:t>
            </a:r>
            <a:r>
              <a:rPr dirty="0" sz="2050">
                <a:latin typeface="Arial"/>
                <a:cs typeface="Arial"/>
              </a:rPr>
              <a:t>16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32914" y="6739809"/>
            <a:ext cx="31686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31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130673" y="7081153"/>
          <a:ext cx="10878820" cy="2127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0421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会话标识）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Flags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标志）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421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Questions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问题数）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Authority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授权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附加</a:t>
                      </a:r>
                      <a:r>
                        <a:rPr dirty="0" sz="2450" spc="60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8107637" y="7056133"/>
            <a:ext cx="92075" cy="2105025"/>
          </a:xfrm>
          <a:custGeom>
            <a:avLst/>
            <a:gdLst/>
            <a:ahLst/>
            <a:cxnLst/>
            <a:rect l="l" t="t" r="r" b="b"/>
            <a:pathLst>
              <a:path w="92075" h="2105025">
                <a:moveTo>
                  <a:pt x="0" y="0"/>
                </a:moveTo>
                <a:lnTo>
                  <a:pt x="17892" y="14930"/>
                </a:lnTo>
                <a:lnTo>
                  <a:pt x="32504" y="55645"/>
                </a:lnTo>
                <a:lnTo>
                  <a:pt x="42355" y="116035"/>
                </a:lnTo>
                <a:lnTo>
                  <a:pt x="45968" y="189986"/>
                </a:lnTo>
                <a:lnTo>
                  <a:pt x="45968" y="862240"/>
                </a:lnTo>
                <a:lnTo>
                  <a:pt x="49580" y="936192"/>
                </a:lnTo>
                <a:lnTo>
                  <a:pt x="59431" y="996581"/>
                </a:lnTo>
                <a:lnTo>
                  <a:pt x="74043" y="1037297"/>
                </a:lnTo>
                <a:lnTo>
                  <a:pt x="91936" y="1052227"/>
                </a:lnTo>
                <a:lnTo>
                  <a:pt x="74043" y="1067157"/>
                </a:lnTo>
                <a:lnTo>
                  <a:pt x="59431" y="1107873"/>
                </a:lnTo>
                <a:lnTo>
                  <a:pt x="49580" y="1168263"/>
                </a:lnTo>
                <a:lnTo>
                  <a:pt x="45968" y="1242214"/>
                </a:lnTo>
                <a:lnTo>
                  <a:pt x="45968" y="1914471"/>
                </a:lnTo>
                <a:lnTo>
                  <a:pt x="42355" y="1988422"/>
                </a:lnTo>
                <a:lnTo>
                  <a:pt x="32504" y="2048812"/>
                </a:lnTo>
                <a:lnTo>
                  <a:pt x="17892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383902" y="7669472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⾸ 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127" y="715916"/>
            <a:ext cx="5563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⾸部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Flags</a:t>
            </a:r>
            <a:r>
              <a:rPr dirty="0" spc="0"/>
              <a:t>（</a:t>
            </a:r>
            <a:r>
              <a:rPr dirty="0" spc="10"/>
              <a:t>标志）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76212" y="7766563"/>
          <a:ext cx="10878820" cy="216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16280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ID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会话标识）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Flags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标志）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2199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Questions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问题数）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13740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Authority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授权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</a:t>
                      </a:r>
                      <a:r>
                        <a:rPr dirty="0" sz="2450" spc="55"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54744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49718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44687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22677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00667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657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34636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07602" y="581023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476212" y="6117195"/>
          <a:ext cx="10879455" cy="909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/>
                <a:gridCol w="2712085"/>
                <a:gridCol w="678179"/>
                <a:gridCol w="678179"/>
                <a:gridCol w="678179"/>
                <a:gridCol w="678179"/>
                <a:gridCol w="2033905"/>
                <a:gridCol w="2712085"/>
              </a:tblGrid>
              <a:tr h="887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QR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20320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opcode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AA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TC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RD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RA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zero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rcode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7489162" y="7008397"/>
            <a:ext cx="10860405" cy="760730"/>
          </a:xfrm>
          <a:custGeom>
            <a:avLst/>
            <a:gdLst/>
            <a:ahLst/>
            <a:cxnLst/>
            <a:rect l="l" t="t" r="r" b="b"/>
            <a:pathLst>
              <a:path w="10860405" h="760729">
                <a:moveTo>
                  <a:pt x="10859629" y="0"/>
                </a:moveTo>
                <a:lnTo>
                  <a:pt x="0" y="2425"/>
                </a:lnTo>
                <a:lnTo>
                  <a:pt x="5414266" y="752524"/>
                </a:lnTo>
                <a:lnTo>
                  <a:pt x="10860362" y="760255"/>
                </a:lnTo>
                <a:lnTo>
                  <a:pt x="10859629" y="0"/>
                </a:lnTo>
                <a:close/>
              </a:path>
            </a:pathLst>
          </a:custGeom>
          <a:solidFill>
            <a:srgbClr val="B7B2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89162" y="7008397"/>
            <a:ext cx="10860405" cy="760730"/>
          </a:xfrm>
          <a:custGeom>
            <a:avLst/>
            <a:gdLst/>
            <a:ahLst/>
            <a:cxnLst/>
            <a:rect l="l" t="t" r="r" b="b"/>
            <a:pathLst>
              <a:path w="10860405" h="760729">
                <a:moveTo>
                  <a:pt x="5414265" y="752525"/>
                </a:moveTo>
                <a:lnTo>
                  <a:pt x="0" y="2425"/>
                </a:lnTo>
                <a:lnTo>
                  <a:pt x="10859627" y="0"/>
                </a:lnTo>
                <a:lnTo>
                  <a:pt x="10860370" y="760255"/>
                </a:lnTo>
                <a:lnTo>
                  <a:pt x="5414265" y="752525"/>
                </a:lnTo>
                <a:close/>
              </a:path>
            </a:pathLst>
          </a:custGeom>
          <a:ln w="1047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444308" y="7766310"/>
            <a:ext cx="92075" cy="2105025"/>
          </a:xfrm>
          <a:custGeom>
            <a:avLst/>
            <a:gdLst/>
            <a:ahLst/>
            <a:cxnLst/>
            <a:rect l="l" t="t" r="r" b="b"/>
            <a:pathLst>
              <a:path w="92075" h="2105025">
                <a:moveTo>
                  <a:pt x="0" y="0"/>
                </a:moveTo>
                <a:lnTo>
                  <a:pt x="17892" y="14930"/>
                </a:lnTo>
                <a:lnTo>
                  <a:pt x="32504" y="55645"/>
                </a:lnTo>
                <a:lnTo>
                  <a:pt x="42355" y="116035"/>
                </a:lnTo>
                <a:lnTo>
                  <a:pt x="45968" y="189986"/>
                </a:lnTo>
                <a:lnTo>
                  <a:pt x="45968" y="862240"/>
                </a:lnTo>
                <a:lnTo>
                  <a:pt x="49580" y="936192"/>
                </a:lnTo>
                <a:lnTo>
                  <a:pt x="59431" y="996581"/>
                </a:lnTo>
                <a:lnTo>
                  <a:pt x="74043" y="1037297"/>
                </a:lnTo>
                <a:lnTo>
                  <a:pt x="91936" y="1052227"/>
                </a:lnTo>
                <a:lnTo>
                  <a:pt x="74043" y="1067157"/>
                </a:lnTo>
                <a:lnTo>
                  <a:pt x="59431" y="1107873"/>
                </a:lnTo>
                <a:lnTo>
                  <a:pt x="49580" y="1168263"/>
                </a:lnTo>
                <a:lnTo>
                  <a:pt x="45968" y="1242214"/>
                </a:lnTo>
                <a:lnTo>
                  <a:pt x="45968" y="1914471"/>
                </a:lnTo>
                <a:lnTo>
                  <a:pt x="42355" y="1988422"/>
                </a:lnTo>
                <a:lnTo>
                  <a:pt x="32504" y="2048812"/>
                </a:lnTo>
                <a:lnTo>
                  <a:pt x="17892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720572" y="8379648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⾸ 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83584" y="1790521"/>
            <a:ext cx="13759235" cy="3350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81478" y="2167473"/>
            <a:ext cx="12963525" cy="2555240"/>
          </a:xfrm>
          <a:custGeom>
            <a:avLst/>
            <a:gdLst/>
            <a:ahLst/>
            <a:cxnLst/>
            <a:rect l="l" t="t" r="r" b="b"/>
            <a:pathLst>
              <a:path w="12963525" h="25552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296630"/>
                </a:lnTo>
                <a:lnTo>
                  <a:pt x="197" y="2348000"/>
                </a:lnTo>
                <a:lnTo>
                  <a:pt x="1581" y="2389427"/>
                </a:lnTo>
                <a:lnTo>
                  <a:pt x="12649" y="2448135"/>
                </a:lnTo>
                <a:lnTo>
                  <a:pt x="49226" y="2505549"/>
                </a:lnTo>
                <a:lnTo>
                  <a:pt x="106640" y="2542125"/>
                </a:lnTo>
                <a:lnTo>
                  <a:pt x="165348" y="2553195"/>
                </a:lnTo>
                <a:lnTo>
                  <a:pt x="206776" y="2554578"/>
                </a:lnTo>
                <a:lnTo>
                  <a:pt x="258146" y="2554776"/>
                </a:lnTo>
                <a:lnTo>
                  <a:pt x="12705299" y="2554776"/>
                </a:lnTo>
                <a:lnTo>
                  <a:pt x="12756671" y="2554578"/>
                </a:lnTo>
                <a:lnTo>
                  <a:pt x="12798099" y="2553195"/>
                </a:lnTo>
                <a:lnTo>
                  <a:pt x="12856802" y="2542125"/>
                </a:lnTo>
                <a:lnTo>
                  <a:pt x="12914218" y="2505549"/>
                </a:lnTo>
                <a:lnTo>
                  <a:pt x="12950799" y="2448135"/>
                </a:lnTo>
                <a:lnTo>
                  <a:pt x="12961867" y="2389427"/>
                </a:lnTo>
                <a:lnTo>
                  <a:pt x="12963250" y="2348000"/>
                </a:lnTo>
                <a:lnTo>
                  <a:pt x="12963448" y="22966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81478" y="2167473"/>
            <a:ext cx="12963525" cy="2555240"/>
          </a:xfrm>
          <a:custGeom>
            <a:avLst/>
            <a:gdLst/>
            <a:ahLst/>
            <a:cxnLst/>
            <a:rect l="l" t="t" r="r" b="b"/>
            <a:pathLst>
              <a:path w="12963525" h="25552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296630"/>
                </a:lnTo>
                <a:lnTo>
                  <a:pt x="12963250" y="2348000"/>
                </a:lnTo>
                <a:lnTo>
                  <a:pt x="12961867" y="2389427"/>
                </a:lnTo>
                <a:lnTo>
                  <a:pt x="12950799" y="2448135"/>
                </a:lnTo>
                <a:lnTo>
                  <a:pt x="12914218" y="2505549"/>
                </a:lnTo>
                <a:lnTo>
                  <a:pt x="12856802" y="2542125"/>
                </a:lnTo>
                <a:lnTo>
                  <a:pt x="12798099" y="2553195"/>
                </a:lnTo>
                <a:lnTo>
                  <a:pt x="12756671" y="2554578"/>
                </a:lnTo>
                <a:lnTo>
                  <a:pt x="12705299" y="2554776"/>
                </a:lnTo>
                <a:lnTo>
                  <a:pt x="258145" y="2554776"/>
                </a:lnTo>
                <a:lnTo>
                  <a:pt x="206775" y="2554578"/>
                </a:lnTo>
                <a:lnTo>
                  <a:pt x="165348" y="2553195"/>
                </a:lnTo>
                <a:lnTo>
                  <a:pt x="106640" y="2542125"/>
                </a:lnTo>
                <a:lnTo>
                  <a:pt x="49226" y="2505549"/>
                </a:lnTo>
                <a:lnTo>
                  <a:pt x="12650" y="2448135"/>
                </a:lnTo>
                <a:lnTo>
                  <a:pt x="1581" y="2389427"/>
                </a:lnTo>
                <a:lnTo>
                  <a:pt x="197" y="2348000"/>
                </a:lnTo>
                <a:lnTo>
                  <a:pt x="0" y="22966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39687" y="2612611"/>
            <a:ext cx="28460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标志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2850" spc="5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55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0448" y="3052389"/>
            <a:ext cx="9384665" cy="11785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210"/>
              </a:spcBef>
              <a:buClr>
                <a:srgbClr val="000000"/>
              </a:buClr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QR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查询</a:t>
            </a:r>
            <a:r>
              <a:rPr dirty="0" sz="2850" spc="50">
                <a:latin typeface="Arial"/>
                <a:cs typeface="Arial"/>
              </a:rPr>
              <a:t>/</a:t>
            </a:r>
            <a:r>
              <a:rPr dirty="0" sz="2850" spc="80">
                <a:latin typeface="Microsoft JhengHei UI"/>
                <a:cs typeface="Microsoft JhengHei UI"/>
              </a:rPr>
              <a:t>回答标志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75">
                <a:latin typeface="Arial"/>
                <a:cs typeface="Arial"/>
              </a:rPr>
              <a:t>0</a:t>
            </a:r>
            <a:r>
              <a:rPr dirty="0" sz="2850" spc="80">
                <a:latin typeface="Microsoft JhengHei UI"/>
                <a:cs typeface="Microsoft JhengHei UI"/>
              </a:rPr>
              <a:t>为查询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80">
                <a:latin typeface="Microsoft JhengHei UI"/>
                <a:cs typeface="Microsoft JhengHei UI"/>
              </a:rPr>
              <a:t>为回答；</a:t>
            </a:r>
            <a:endParaRPr sz="2850">
              <a:latin typeface="Microsoft JhengHei UI"/>
              <a:cs typeface="Microsoft JhengHei UI"/>
            </a:endParaRPr>
          </a:p>
          <a:p>
            <a:pPr marL="389255" indent="-37655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opcode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850" spc="65">
                <a:latin typeface="Arial"/>
                <a:cs typeface="Arial"/>
              </a:rPr>
              <a:t>0</a:t>
            </a:r>
            <a:r>
              <a:rPr dirty="0" sz="2850" spc="80">
                <a:latin typeface="Microsoft JhengHei UI"/>
                <a:cs typeface="Microsoft JhengHei UI"/>
              </a:rPr>
              <a:t>标准查询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80">
                <a:latin typeface="Microsoft JhengHei UI"/>
                <a:cs typeface="Microsoft JhengHei UI"/>
              </a:rPr>
              <a:t>反向查询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75">
                <a:latin typeface="Arial"/>
                <a:cs typeface="Arial"/>
              </a:rPr>
              <a:t>2</a:t>
            </a:r>
            <a:r>
              <a:rPr dirty="0" sz="2850" spc="80">
                <a:latin typeface="Microsoft JhengHei UI"/>
                <a:cs typeface="Microsoft JhengHei UI"/>
              </a:rPr>
              <a:t>服务器状态请求。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127" y="715916"/>
            <a:ext cx="5563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⾸部</a:t>
            </a:r>
            <a:r>
              <a:rPr dirty="0" spc="0"/>
              <a:t>：</a:t>
            </a:r>
            <a:r>
              <a:rPr dirty="0" spc="0">
                <a:latin typeface="Arial"/>
                <a:cs typeface="Arial"/>
              </a:rPr>
              <a:t>Flags</a:t>
            </a:r>
            <a:r>
              <a:rPr dirty="0" spc="0"/>
              <a:t>（</a:t>
            </a:r>
            <a:r>
              <a:rPr dirty="0" spc="10"/>
              <a:t>标志）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8055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7260590"/>
          </a:xfrm>
          <a:custGeom>
            <a:avLst/>
            <a:gdLst/>
            <a:ahLst/>
            <a:cxnLst/>
            <a:rect l="l" t="t" r="r" b="b"/>
            <a:pathLst>
              <a:path w="12963525" h="72605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001910"/>
                </a:lnTo>
                <a:lnTo>
                  <a:pt x="197" y="7053280"/>
                </a:lnTo>
                <a:lnTo>
                  <a:pt x="1581" y="7094707"/>
                </a:lnTo>
                <a:lnTo>
                  <a:pt x="12649" y="7153415"/>
                </a:lnTo>
                <a:lnTo>
                  <a:pt x="49226" y="7210829"/>
                </a:lnTo>
                <a:lnTo>
                  <a:pt x="106640" y="7247405"/>
                </a:lnTo>
                <a:lnTo>
                  <a:pt x="165348" y="7258474"/>
                </a:lnTo>
                <a:lnTo>
                  <a:pt x="206776" y="7259857"/>
                </a:lnTo>
                <a:lnTo>
                  <a:pt x="258146" y="7260055"/>
                </a:lnTo>
                <a:lnTo>
                  <a:pt x="12705299" y="7260055"/>
                </a:lnTo>
                <a:lnTo>
                  <a:pt x="12756671" y="7259857"/>
                </a:lnTo>
                <a:lnTo>
                  <a:pt x="12798099" y="7258474"/>
                </a:lnTo>
                <a:lnTo>
                  <a:pt x="12856802" y="7247405"/>
                </a:lnTo>
                <a:lnTo>
                  <a:pt x="12914218" y="7210829"/>
                </a:lnTo>
                <a:lnTo>
                  <a:pt x="12950799" y="7153415"/>
                </a:lnTo>
                <a:lnTo>
                  <a:pt x="12961867" y="7094707"/>
                </a:lnTo>
                <a:lnTo>
                  <a:pt x="12963250" y="7053280"/>
                </a:lnTo>
                <a:lnTo>
                  <a:pt x="12963448" y="70019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260590"/>
          </a:xfrm>
          <a:custGeom>
            <a:avLst/>
            <a:gdLst/>
            <a:ahLst/>
            <a:cxnLst/>
            <a:rect l="l" t="t" r="r" b="b"/>
            <a:pathLst>
              <a:path w="12963525" h="72605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001910"/>
                </a:lnTo>
                <a:lnTo>
                  <a:pt x="12963250" y="7053280"/>
                </a:lnTo>
                <a:lnTo>
                  <a:pt x="12961867" y="7094707"/>
                </a:lnTo>
                <a:lnTo>
                  <a:pt x="12950799" y="7153415"/>
                </a:lnTo>
                <a:lnTo>
                  <a:pt x="12914218" y="7210829"/>
                </a:lnTo>
                <a:lnTo>
                  <a:pt x="12856802" y="7247405"/>
                </a:lnTo>
                <a:lnTo>
                  <a:pt x="12798099" y="7258474"/>
                </a:lnTo>
                <a:lnTo>
                  <a:pt x="12756671" y="7259857"/>
                </a:lnTo>
                <a:lnTo>
                  <a:pt x="12705299" y="7260055"/>
                </a:lnTo>
                <a:lnTo>
                  <a:pt x="258145" y="7260055"/>
                </a:lnTo>
                <a:lnTo>
                  <a:pt x="206775" y="7259857"/>
                </a:lnTo>
                <a:lnTo>
                  <a:pt x="165348" y="7258474"/>
                </a:lnTo>
                <a:lnTo>
                  <a:pt x="106640" y="7247405"/>
                </a:lnTo>
                <a:lnTo>
                  <a:pt x="49226" y="7210829"/>
                </a:lnTo>
                <a:lnTo>
                  <a:pt x="12650" y="7153415"/>
                </a:lnTo>
                <a:lnTo>
                  <a:pt x="1581" y="7094707"/>
                </a:lnTo>
                <a:lnTo>
                  <a:pt x="197" y="7053280"/>
                </a:lnTo>
                <a:lnTo>
                  <a:pt x="0" y="70019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696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11794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553893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625628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697363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769097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3307" y="2421988"/>
            <a:ext cx="11205845" cy="6454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0990">
              <a:lnSpc>
                <a:spcPct val="142600"/>
              </a:lnSpc>
              <a:spcBef>
                <a:spcPts val="100"/>
              </a:spcBef>
            </a:pP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AA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为回答服务器不是该域名的权威解析服务器，</a:t>
            </a:r>
            <a:r>
              <a:rPr dirty="0" sz="3300" spc="50">
                <a:latin typeface="Arial"/>
                <a:cs typeface="Arial"/>
              </a:rPr>
              <a:t>1</a:t>
            </a:r>
            <a:r>
              <a:rPr dirty="0" sz="3300" spc="50">
                <a:latin typeface="Microsoft JhengHei UI"/>
                <a:cs typeface="Microsoft JhengHei UI"/>
              </a:rPr>
              <a:t>为回 答服务器是该域名的权威解析服务器。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TC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为报⽂未截断，</a:t>
            </a:r>
            <a:r>
              <a:rPr dirty="0" sz="3300" spc="50">
                <a:latin typeface="Arial"/>
                <a:cs typeface="Arial"/>
              </a:rPr>
              <a:t>1</a:t>
            </a:r>
            <a:r>
              <a:rPr dirty="0" sz="3300" spc="50">
                <a:latin typeface="Microsoft JhengHei UI"/>
                <a:cs typeface="Microsoft JhengHei UI"/>
              </a:rPr>
              <a:t>为报⽂过⻓被截断（只返回了前</a:t>
            </a:r>
            <a:r>
              <a:rPr dirty="0" sz="3300" spc="50">
                <a:latin typeface="Arial"/>
                <a:cs typeface="Arial"/>
              </a:rPr>
              <a:t>512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50">
                <a:latin typeface="Microsoft JhengHei UI"/>
                <a:cs typeface="Microsoft JhengHei UI"/>
              </a:rPr>
              <a:t>字节）。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RD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为不期望递归查询，</a:t>
            </a:r>
            <a:r>
              <a:rPr dirty="0" sz="3300" spc="50">
                <a:latin typeface="Arial"/>
                <a:cs typeface="Arial"/>
              </a:rPr>
              <a:t>1</a:t>
            </a:r>
            <a:r>
              <a:rPr dirty="0" sz="3300" spc="50">
                <a:latin typeface="Microsoft JhengHei UI"/>
                <a:cs typeface="Microsoft JhengHei UI"/>
              </a:rPr>
              <a:t>为期望进⾏递归查询。</a:t>
            </a:r>
            <a:endParaRPr sz="3300">
              <a:latin typeface="Microsoft JhengHei UI"/>
              <a:cs typeface="Microsoft JhengHei UI"/>
            </a:endParaRPr>
          </a:p>
          <a:p>
            <a:pPr marL="12700" marR="705485">
              <a:lnSpc>
                <a:spcPct val="142600"/>
              </a:lnSpc>
            </a:pP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RA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为回答服务器不⽀持递归查询，</a:t>
            </a:r>
            <a:r>
              <a:rPr dirty="0" sz="3300" spc="50">
                <a:latin typeface="Arial"/>
                <a:cs typeface="Arial"/>
              </a:rPr>
              <a:t>1</a:t>
            </a:r>
            <a:r>
              <a:rPr dirty="0" sz="3300" spc="50">
                <a:latin typeface="Microsoft JhengHei UI"/>
                <a:cs typeface="Microsoft JhengHei UI"/>
              </a:rPr>
              <a:t>⽀持递归查询。 </a:t>
            </a: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zero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Microsoft JhengHei UI"/>
                <a:cs typeface="Microsoft JhengHei UI"/>
              </a:rPr>
              <a:t>保留，必须置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 marR="400050">
              <a:lnSpc>
                <a:spcPct val="142600"/>
              </a:lnSpc>
              <a:spcBef>
                <a:spcPts val="5"/>
              </a:spcBef>
            </a:pPr>
            <a:r>
              <a:rPr dirty="0" sz="3300" spc="50">
                <a:solidFill>
                  <a:srgbClr val="FF2600"/>
                </a:solidFill>
                <a:latin typeface="Arial"/>
                <a:cs typeface="Arial"/>
              </a:rPr>
              <a:t>rcode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300" spc="50">
                <a:latin typeface="Microsoft JhengHei UI"/>
                <a:cs typeface="Microsoft JhengHei UI"/>
              </a:rPr>
              <a:t>返回码，</a:t>
            </a: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为没有错误，</a:t>
            </a:r>
            <a:r>
              <a:rPr dirty="0" sz="3300" spc="50">
                <a:latin typeface="Arial"/>
                <a:cs typeface="Arial"/>
              </a:rPr>
              <a:t>3</a:t>
            </a:r>
            <a:r>
              <a:rPr dirty="0" sz="3300" spc="50">
                <a:latin typeface="Microsoft JhengHei UI"/>
                <a:cs typeface="Microsoft JhengHei UI"/>
              </a:rPr>
              <a:t>为名字错误，</a:t>
            </a:r>
            <a:r>
              <a:rPr dirty="0" sz="3300" spc="50">
                <a:latin typeface="Arial"/>
                <a:cs typeface="Arial"/>
              </a:rPr>
              <a:t>2</a:t>
            </a:r>
            <a:r>
              <a:rPr dirty="0" sz="3300" spc="50">
                <a:latin typeface="Microsoft JhengHei UI"/>
                <a:cs typeface="Microsoft JhengHei UI"/>
              </a:rPr>
              <a:t>为服务器 错误等。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⾸部：数量字段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21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415790"/>
          </a:xfrm>
          <a:custGeom>
            <a:avLst/>
            <a:gdLst/>
            <a:ahLst/>
            <a:cxnLst/>
            <a:rect l="l" t="t" r="r" b="b"/>
            <a:pathLst>
              <a:path w="12963525" h="44157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57358"/>
                </a:lnTo>
                <a:lnTo>
                  <a:pt x="197" y="4208728"/>
                </a:lnTo>
                <a:lnTo>
                  <a:pt x="1581" y="4250155"/>
                </a:lnTo>
                <a:lnTo>
                  <a:pt x="12649" y="4308863"/>
                </a:lnTo>
                <a:lnTo>
                  <a:pt x="49226" y="4366277"/>
                </a:lnTo>
                <a:lnTo>
                  <a:pt x="106640" y="4402853"/>
                </a:lnTo>
                <a:lnTo>
                  <a:pt x="165348" y="4413922"/>
                </a:lnTo>
                <a:lnTo>
                  <a:pt x="206776" y="4415306"/>
                </a:lnTo>
                <a:lnTo>
                  <a:pt x="258146" y="4415504"/>
                </a:lnTo>
                <a:lnTo>
                  <a:pt x="12705299" y="4415504"/>
                </a:lnTo>
                <a:lnTo>
                  <a:pt x="12756671" y="4415306"/>
                </a:lnTo>
                <a:lnTo>
                  <a:pt x="12798099" y="4413922"/>
                </a:lnTo>
                <a:lnTo>
                  <a:pt x="12856802" y="4402853"/>
                </a:lnTo>
                <a:lnTo>
                  <a:pt x="12914218" y="4366277"/>
                </a:lnTo>
                <a:lnTo>
                  <a:pt x="12950799" y="4308863"/>
                </a:lnTo>
                <a:lnTo>
                  <a:pt x="12961867" y="4250155"/>
                </a:lnTo>
                <a:lnTo>
                  <a:pt x="12963250" y="4208728"/>
                </a:lnTo>
                <a:lnTo>
                  <a:pt x="12963448" y="415735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415790"/>
          </a:xfrm>
          <a:custGeom>
            <a:avLst/>
            <a:gdLst/>
            <a:ahLst/>
            <a:cxnLst/>
            <a:rect l="l" t="t" r="r" b="b"/>
            <a:pathLst>
              <a:path w="12963525" h="44157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57358"/>
                </a:lnTo>
                <a:lnTo>
                  <a:pt x="12963250" y="4208728"/>
                </a:lnTo>
                <a:lnTo>
                  <a:pt x="12961867" y="4250155"/>
                </a:lnTo>
                <a:lnTo>
                  <a:pt x="12950799" y="4308863"/>
                </a:lnTo>
                <a:lnTo>
                  <a:pt x="12914218" y="4366277"/>
                </a:lnTo>
                <a:lnTo>
                  <a:pt x="12856802" y="4402853"/>
                </a:lnTo>
                <a:lnTo>
                  <a:pt x="12798099" y="4413922"/>
                </a:lnTo>
                <a:lnTo>
                  <a:pt x="12756671" y="4415306"/>
                </a:lnTo>
                <a:lnTo>
                  <a:pt x="12705299" y="4415504"/>
                </a:lnTo>
                <a:lnTo>
                  <a:pt x="258145" y="4415504"/>
                </a:lnTo>
                <a:lnTo>
                  <a:pt x="206775" y="4415306"/>
                </a:lnTo>
                <a:lnTo>
                  <a:pt x="165348" y="4413922"/>
                </a:lnTo>
                <a:lnTo>
                  <a:pt x="106640" y="4402853"/>
                </a:lnTo>
                <a:lnTo>
                  <a:pt x="49226" y="4366277"/>
                </a:lnTo>
                <a:lnTo>
                  <a:pt x="12650" y="4308863"/>
                </a:lnTo>
                <a:lnTo>
                  <a:pt x="1581" y="4250155"/>
                </a:lnTo>
                <a:lnTo>
                  <a:pt x="197" y="4208728"/>
                </a:lnTo>
                <a:lnTo>
                  <a:pt x="0" y="41573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302468"/>
            <a:ext cx="10434320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数量字段（总共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8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）：</a:t>
            </a:r>
            <a:r>
              <a:rPr dirty="0" sz="2850" spc="65">
                <a:latin typeface="Arial"/>
                <a:cs typeface="Arial"/>
              </a:rPr>
              <a:t>Questions</a:t>
            </a:r>
            <a:r>
              <a:rPr dirty="0" sz="2850" spc="80">
                <a:latin typeface="Microsoft JhengHei UI"/>
                <a:cs typeface="Microsoft JhengHei UI"/>
              </a:rPr>
              <a:t>、</a:t>
            </a:r>
            <a:r>
              <a:rPr dirty="0" sz="2850" spc="55">
                <a:latin typeface="Arial"/>
                <a:cs typeface="Arial"/>
              </a:rPr>
              <a:t>Answer</a:t>
            </a:r>
            <a:r>
              <a:rPr dirty="0" sz="2850" spc="250">
                <a:latin typeface="Arial"/>
                <a:cs typeface="Arial"/>
              </a:rPr>
              <a:t> </a:t>
            </a:r>
            <a:r>
              <a:rPr dirty="0" sz="2850" spc="65">
                <a:latin typeface="Arial"/>
                <a:cs typeface="Arial"/>
              </a:rPr>
              <a:t>RRs</a:t>
            </a:r>
            <a:r>
              <a:rPr dirty="0" sz="2850" spc="80">
                <a:latin typeface="Microsoft JhengHei UI"/>
                <a:cs typeface="Microsoft JhengHei UI"/>
              </a:rPr>
              <a:t>、</a:t>
            </a:r>
            <a:r>
              <a:rPr dirty="0" sz="2850" spc="60">
                <a:latin typeface="Arial"/>
                <a:cs typeface="Arial"/>
              </a:rPr>
              <a:t>Authority  </a:t>
            </a:r>
            <a:r>
              <a:rPr dirty="0" sz="2850" spc="65">
                <a:latin typeface="Arial"/>
                <a:cs typeface="Arial"/>
              </a:rPr>
              <a:t>RRs</a:t>
            </a:r>
            <a:r>
              <a:rPr dirty="0" sz="2850" spc="80">
                <a:latin typeface="Microsoft JhengHei UI"/>
                <a:cs typeface="Microsoft JhengHei UI"/>
              </a:rPr>
              <a:t>、</a:t>
            </a:r>
            <a:r>
              <a:rPr dirty="0" sz="2850" spc="55">
                <a:latin typeface="Arial"/>
                <a:cs typeface="Arial"/>
              </a:rPr>
              <a:t>Additional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RRs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80">
                <a:latin typeface="Microsoft JhengHei UI"/>
                <a:cs typeface="Microsoft JhengHei UI"/>
              </a:rPr>
              <a:t>各⾃表示后⾯的</a:t>
            </a:r>
            <a:r>
              <a:rPr dirty="0" sz="2850" spc="60">
                <a:latin typeface="Arial"/>
                <a:cs typeface="Arial"/>
              </a:rPr>
              <a:t>4</a:t>
            </a:r>
            <a:r>
              <a:rPr dirty="0" sz="2850" spc="80">
                <a:latin typeface="Microsoft JhengHei UI"/>
                <a:cs typeface="Microsoft JhengHei UI"/>
              </a:rPr>
              <a:t>个区域的数⽬：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443264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506032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56879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3557823"/>
            <a:ext cx="7414895" cy="2536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923290" indent="-376555">
              <a:lnSpc>
                <a:spcPct val="144500"/>
              </a:lnSpc>
              <a:spcBef>
                <a:spcPts val="9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60">
                <a:latin typeface="Arial"/>
                <a:cs typeface="Arial"/>
              </a:rPr>
              <a:t>Questions</a:t>
            </a:r>
            <a:r>
              <a:rPr dirty="0" sz="2850" spc="60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表示查询问题的数量；  </a:t>
            </a:r>
            <a:r>
              <a:rPr dirty="0" sz="2850" spc="55">
                <a:latin typeface="Arial"/>
                <a:cs typeface="Arial"/>
              </a:rPr>
              <a:t>Answers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RRs</a:t>
            </a:r>
            <a:r>
              <a:rPr dirty="0" sz="2850" spc="7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表示回答资源数量；  </a:t>
            </a:r>
            <a:r>
              <a:rPr dirty="0" sz="2850" spc="55">
                <a:latin typeface="Arial"/>
                <a:cs typeface="Arial"/>
              </a:rPr>
              <a:t>Authority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RRs</a:t>
            </a:r>
            <a:r>
              <a:rPr dirty="0" sz="2850" spc="7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表示授权资源数量；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55">
                <a:latin typeface="Arial"/>
                <a:cs typeface="Arial"/>
              </a:rPr>
              <a:t>Additional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RRs</a:t>
            </a:r>
            <a:r>
              <a:rPr dirty="0" sz="2850" spc="75">
                <a:latin typeface="Microsoft JhengHei UI"/>
                <a:cs typeface="Microsoft JhengHei UI"/>
              </a:rPr>
              <a:t>：</a:t>
            </a:r>
            <a:r>
              <a:rPr dirty="0" sz="2850" spc="80">
                <a:latin typeface="Microsoft JhengHei UI"/>
                <a:cs typeface="Microsoft JhengHei UI"/>
              </a:rPr>
              <a:t>表示附加区域资源数量。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570450" y="7573285"/>
          <a:ext cx="10878820" cy="2127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0421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ID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会话标识）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Flags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标志）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421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Questions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问题数）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Answer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回答</a:t>
                      </a:r>
                      <a:r>
                        <a:rPr dirty="0" sz="2450" spc="5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Authority</a:t>
                      </a:r>
                      <a:r>
                        <a:rPr dirty="0" sz="2450" spc="-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授权</a:t>
                      </a:r>
                      <a:r>
                        <a:rPr dirty="0" sz="2450" spc="5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RRs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附加</a:t>
                      </a:r>
                      <a:r>
                        <a:rPr dirty="0" sz="2450" spc="6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资源记录数）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DFD9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8544775" y="7569157"/>
            <a:ext cx="92075" cy="2105025"/>
          </a:xfrm>
          <a:custGeom>
            <a:avLst/>
            <a:gdLst/>
            <a:ahLst/>
            <a:cxnLst/>
            <a:rect l="l" t="t" r="r" b="b"/>
            <a:pathLst>
              <a:path w="92075" h="2105025">
                <a:moveTo>
                  <a:pt x="0" y="0"/>
                </a:moveTo>
                <a:lnTo>
                  <a:pt x="17892" y="14930"/>
                </a:lnTo>
                <a:lnTo>
                  <a:pt x="32504" y="55645"/>
                </a:lnTo>
                <a:lnTo>
                  <a:pt x="42355" y="116035"/>
                </a:lnTo>
                <a:lnTo>
                  <a:pt x="45968" y="189986"/>
                </a:lnTo>
                <a:lnTo>
                  <a:pt x="45968" y="862240"/>
                </a:lnTo>
                <a:lnTo>
                  <a:pt x="49580" y="936192"/>
                </a:lnTo>
                <a:lnTo>
                  <a:pt x="59431" y="996581"/>
                </a:lnTo>
                <a:lnTo>
                  <a:pt x="74043" y="1037297"/>
                </a:lnTo>
                <a:lnTo>
                  <a:pt x="91936" y="1052227"/>
                </a:lnTo>
                <a:lnTo>
                  <a:pt x="74043" y="1067157"/>
                </a:lnTo>
                <a:lnTo>
                  <a:pt x="59431" y="1107873"/>
                </a:lnTo>
                <a:lnTo>
                  <a:pt x="49580" y="1168263"/>
                </a:lnTo>
                <a:lnTo>
                  <a:pt x="45968" y="1242214"/>
                </a:lnTo>
                <a:lnTo>
                  <a:pt x="45968" y="1914471"/>
                </a:lnTo>
                <a:lnTo>
                  <a:pt x="42355" y="1988422"/>
                </a:lnTo>
                <a:lnTo>
                  <a:pt x="32504" y="2048812"/>
                </a:lnTo>
                <a:lnTo>
                  <a:pt x="17892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821040" y="8182495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⾸ 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41923" y="8288474"/>
            <a:ext cx="104775" cy="1398270"/>
          </a:xfrm>
          <a:custGeom>
            <a:avLst/>
            <a:gdLst/>
            <a:ahLst/>
            <a:cxnLst/>
            <a:rect l="l" t="t" r="r" b="b"/>
            <a:pathLst>
              <a:path w="104775" h="1398270">
                <a:moveTo>
                  <a:pt x="104703" y="0"/>
                </a:moveTo>
                <a:lnTo>
                  <a:pt x="84325" y="9918"/>
                </a:lnTo>
                <a:lnTo>
                  <a:pt x="67685" y="36966"/>
                </a:lnTo>
                <a:lnTo>
                  <a:pt x="56465" y="77084"/>
                </a:lnTo>
                <a:lnTo>
                  <a:pt x="52351" y="126211"/>
                </a:lnTo>
                <a:lnTo>
                  <a:pt x="52351" y="572798"/>
                </a:lnTo>
                <a:lnTo>
                  <a:pt x="48237" y="621925"/>
                </a:lnTo>
                <a:lnTo>
                  <a:pt x="37018" y="662043"/>
                </a:lnTo>
                <a:lnTo>
                  <a:pt x="20377" y="689091"/>
                </a:lnTo>
                <a:lnTo>
                  <a:pt x="0" y="699009"/>
                </a:lnTo>
                <a:lnTo>
                  <a:pt x="20377" y="708928"/>
                </a:lnTo>
                <a:lnTo>
                  <a:pt x="37018" y="735976"/>
                </a:lnTo>
                <a:lnTo>
                  <a:pt x="48237" y="776093"/>
                </a:lnTo>
                <a:lnTo>
                  <a:pt x="52351" y="825220"/>
                </a:lnTo>
                <a:lnTo>
                  <a:pt x="52351" y="1271810"/>
                </a:lnTo>
                <a:lnTo>
                  <a:pt x="56465" y="1320937"/>
                </a:lnTo>
                <a:lnTo>
                  <a:pt x="67685" y="1361055"/>
                </a:lnTo>
                <a:lnTo>
                  <a:pt x="84325" y="1388103"/>
                </a:lnTo>
                <a:lnTo>
                  <a:pt x="104703" y="1398021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771035" y="8548594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数 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7295" y="715916"/>
            <a:ext cx="67697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Queries</a:t>
            </a:r>
            <a:r>
              <a:rPr dirty="0" spc="0"/>
              <a:t>（</a:t>
            </a:r>
            <a:r>
              <a:rPr dirty="0" spc="10"/>
              <a:t>查询问题区域）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3650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2854325"/>
          </a:xfrm>
          <a:custGeom>
            <a:avLst/>
            <a:gdLst/>
            <a:ahLst/>
            <a:cxnLst/>
            <a:rect l="l" t="t" r="r" b="b"/>
            <a:pathLst>
              <a:path w="12963525" h="28543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96110"/>
                </a:lnTo>
                <a:lnTo>
                  <a:pt x="197" y="2647480"/>
                </a:lnTo>
                <a:lnTo>
                  <a:pt x="1581" y="2688907"/>
                </a:lnTo>
                <a:lnTo>
                  <a:pt x="12649" y="2747615"/>
                </a:lnTo>
                <a:lnTo>
                  <a:pt x="49226" y="2805029"/>
                </a:lnTo>
                <a:lnTo>
                  <a:pt x="106640" y="2841605"/>
                </a:lnTo>
                <a:lnTo>
                  <a:pt x="165348" y="2852674"/>
                </a:lnTo>
                <a:lnTo>
                  <a:pt x="206776" y="2854057"/>
                </a:lnTo>
                <a:lnTo>
                  <a:pt x="258146" y="2854255"/>
                </a:lnTo>
                <a:lnTo>
                  <a:pt x="12705299" y="2854255"/>
                </a:lnTo>
                <a:lnTo>
                  <a:pt x="12756671" y="2854057"/>
                </a:lnTo>
                <a:lnTo>
                  <a:pt x="12798099" y="2852674"/>
                </a:lnTo>
                <a:lnTo>
                  <a:pt x="12856802" y="2841605"/>
                </a:lnTo>
                <a:lnTo>
                  <a:pt x="12914218" y="2805029"/>
                </a:lnTo>
                <a:lnTo>
                  <a:pt x="12950799" y="2747615"/>
                </a:lnTo>
                <a:lnTo>
                  <a:pt x="12961867" y="2688907"/>
                </a:lnTo>
                <a:lnTo>
                  <a:pt x="12963250" y="2647480"/>
                </a:lnTo>
                <a:lnTo>
                  <a:pt x="12963448" y="25961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854325"/>
          </a:xfrm>
          <a:custGeom>
            <a:avLst/>
            <a:gdLst/>
            <a:ahLst/>
            <a:cxnLst/>
            <a:rect l="l" t="t" r="r" b="b"/>
            <a:pathLst>
              <a:path w="12963525" h="28543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96110"/>
                </a:lnTo>
                <a:lnTo>
                  <a:pt x="12963250" y="2647480"/>
                </a:lnTo>
                <a:lnTo>
                  <a:pt x="12961867" y="2688907"/>
                </a:lnTo>
                <a:lnTo>
                  <a:pt x="12950799" y="2747615"/>
                </a:lnTo>
                <a:lnTo>
                  <a:pt x="12914218" y="2805029"/>
                </a:lnTo>
                <a:lnTo>
                  <a:pt x="12856802" y="2841605"/>
                </a:lnTo>
                <a:lnTo>
                  <a:pt x="12798099" y="2852674"/>
                </a:lnTo>
                <a:lnTo>
                  <a:pt x="12756671" y="2854057"/>
                </a:lnTo>
                <a:lnTo>
                  <a:pt x="12705299" y="2854255"/>
                </a:lnTo>
                <a:lnTo>
                  <a:pt x="258145" y="2854255"/>
                </a:lnTo>
                <a:lnTo>
                  <a:pt x="206775" y="2854057"/>
                </a:lnTo>
                <a:lnTo>
                  <a:pt x="165348" y="2852674"/>
                </a:lnTo>
                <a:lnTo>
                  <a:pt x="106640" y="2841605"/>
                </a:lnTo>
                <a:lnTo>
                  <a:pt x="49226" y="2805029"/>
                </a:lnTo>
                <a:lnTo>
                  <a:pt x="12650" y="2747615"/>
                </a:lnTo>
                <a:lnTo>
                  <a:pt x="1581" y="2688907"/>
                </a:lnTo>
                <a:lnTo>
                  <a:pt x="197" y="2647480"/>
                </a:lnTo>
                <a:lnTo>
                  <a:pt x="0" y="25961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12598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2547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23654" y="2353776"/>
            <a:ext cx="10866120" cy="2306955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查询名</a:t>
            </a:r>
            <a:r>
              <a:rPr dirty="0" sz="2850" spc="80">
                <a:latin typeface="Microsoft JhengHei UI"/>
                <a:cs typeface="Microsoft JhengHei UI"/>
              </a:rPr>
              <a:t>：需要查询的域名（如果是反向查询，则为</a:t>
            </a:r>
            <a:r>
              <a:rPr dirty="0" sz="2850" spc="60">
                <a:latin typeface="Arial"/>
                <a:cs typeface="Arial"/>
              </a:rPr>
              <a:t>IP</a:t>
            </a:r>
            <a:r>
              <a:rPr dirty="0" sz="2850" spc="80">
                <a:latin typeface="Microsoft JhengHei UI"/>
                <a:cs typeface="Microsoft JhengHei UI"/>
              </a:rPr>
              <a:t>地址）。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查询类型</a:t>
            </a:r>
            <a:r>
              <a:rPr dirty="0" sz="2850" spc="80">
                <a:latin typeface="Microsoft JhengHei UI"/>
                <a:cs typeface="Microsoft JhengHei UI"/>
              </a:rPr>
              <a:t>：每个问题有⼀个查询类型，取值可以为任何可⽤的类型 值。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查询类</a:t>
            </a:r>
            <a:r>
              <a:rPr dirty="0" sz="2850" spc="80">
                <a:latin typeface="Microsoft JhengHei UI"/>
                <a:cs typeface="Microsoft JhengHei UI"/>
              </a:rPr>
              <a:t>：通常为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80">
                <a:latin typeface="Microsoft JhengHei UI"/>
                <a:cs typeface="Microsoft JhengHei UI"/>
              </a:rPr>
              <a:t>表明是</a:t>
            </a:r>
            <a:r>
              <a:rPr dirty="0" sz="2850" spc="60">
                <a:latin typeface="Arial"/>
                <a:cs typeface="Arial"/>
              </a:rPr>
              <a:t>Internet</a:t>
            </a:r>
            <a:r>
              <a:rPr dirty="0" sz="2850" spc="80">
                <a:latin typeface="Microsoft JhengHei UI"/>
                <a:cs typeface="Microsoft JhengHei UI"/>
              </a:rPr>
              <a:t>数据。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7741" y="7355724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86924" y="7355724"/>
            <a:ext cx="7880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3870" algn="l"/>
              </a:tabLst>
            </a:pPr>
            <a:r>
              <a:rPr dirty="0" sz="2050" spc="0">
                <a:latin typeface="Arial"/>
                <a:cs typeface="Arial"/>
              </a:rPr>
              <a:t>15</a:t>
            </a:r>
            <a:r>
              <a:rPr dirty="0" sz="2050" spc="0">
                <a:latin typeface="Arial"/>
                <a:cs typeface="Arial"/>
              </a:rPr>
              <a:t>	</a:t>
            </a:r>
            <a:r>
              <a:rPr dirty="0" sz="2050">
                <a:latin typeface="Arial"/>
                <a:cs typeface="Arial"/>
              </a:rPr>
              <a:t>16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83161" y="7355724"/>
            <a:ext cx="31686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31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580920" y="5743280"/>
          <a:ext cx="1087882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01675">
                <a:tc gridSpan="2">
                  <a:txBody>
                    <a:bodyPr/>
                    <a:lstStyle/>
                    <a:p>
                      <a:pPr marL="328676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Name</a:t>
                      </a:r>
                      <a:r>
                        <a:rPr dirty="0" sz="2450" spc="1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查询名，⻓度不固定）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4215">
                <a:tc>
                  <a:txBody>
                    <a:bodyPr/>
                    <a:lstStyle/>
                    <a:p>
                      <a:pPr marL="14382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-1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Type</a:t>
                      </a:r>
                      <a:r>
                        <a:rPr dirty="0" sz="2450" spc="-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查询类型）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686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查询类）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580920" y="7722627"/>
          <a:ext cx="10878820" cy="283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070"/>
              </a:tblGrid>
              <a:tr h="703580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Queries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查询问题区域）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Answers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回答区域）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  <a:tr h="702310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Authoritative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nameservers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授权区域）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recoreds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附加区域）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8561539" y="8432857"/>
            <a:ext cx="104775" cy="2105025"/>
          </a:xfrm>
          <a:custGeom>
            <a:avLst/>
            <a:gdLst/>
            <a:ahLst/>
            <a:cxnLst/>
            <a:rect l="l" t="t" r="r" b="b"/>
            <a:pathLst>
              <a:path w="104775" h="2105025">
                <a:moveTo>
                  <a:pt x="0" y="0"/>
                </a:moveTo>
                <a:lnTo>
                  <a:pt x="20377" y="14930"/>
                </a:lnTo>
                <a:lnTo>
                  <a:pt x="37017" y="55645"/>
                </a:lnTo>
                <a:lnTo>
                  <a:pt x="48237" y="116035"/>
                </a:lnTo>
                <a:lnTo>
                  <a:pt x="52351" y="189986"/>
                </a:lnTo>
                <a:lnTo>
                  <a:pt x="52351" y="862240"/>
                </a:lnTo>
                <a:lnTo>
                  <a:pt x="56465" y="936192"/>
                </a:lnTo>
                <a:lnTo>
                  <a:pt x="67684" y="996581"/>
                </a:lnTo>
                <a:lnTo>
                  <a:pt x="84324" y="1037297"/>
                </a:lnTo>
                <a:lnTo>
                  <a:pt x="104702" y="1052227"/>
                </a:lnTo>
                <a:lnTo>
                  <a:pt x="84324" y="1067157"/>
                </a:lnTo>
                <a:lnTo>
                  <a:pt x="67684" y="1107873"/>
                </a:lnTo>
                <a:lnTo>
                  <a:pt x="56465" y="1168263"/>
                </a:lnTo>
                <a:lnTo>
                  <a:pt x="52351" y="1242214"/>
                </a:lnTo>
                <a:lnTo>
                  <a:pt x="52351" y="1914471"/>
                </a:lnTo>
                <a:lnTo>
                  <a:pt x="48237" y="1988422"/>
                </a:lnTo>
                <a:lnTo>
                  <a:pt x="37017" y="2048812"/>
                </a:lnTo>
                <a:lnTo>
                  <a:pt x="20377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902798" y="8644794"/>
            <a:ext cx="339725" cy="16313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资 源 记 录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资源记录：部分查询类型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80890" y="2560131"/>
          <a:ext cx="9922510" cy="7387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260"/>
                <a:gridCol w="2103119"/>
                <a:gridCol w="6104255"/>
              </a:tblGrid>
              <a:tr h="61468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助记词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说明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由域名获得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IPv4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683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NS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查询域名服务器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CNAME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查询规范名称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SOA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开始授权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-175">
                          <a:latin typeface="Arial"/>
                          <a:cs typeface="Arial"/>
                        </a:rPr>
                        <a:t>11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WKS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熟知服务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PTR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把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地址转换成域名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683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HINFO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主机信息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MX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邮件交换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AAAA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由域名获得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IPv6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683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21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252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AXFR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传送整个区的请求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255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ANY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对所有记录的请求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6040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03032" y="6213557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82216" y="6213557"/>
            <a:ext cx="7880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3870" algn="l"/>
              </a:tabLst>
            </a:pPr>
            <a:r>
              <a:rPr dirty="0" sz="2050" spc="0">
                <a:latin typeface="Arial"/>
                <a:cs typeface="Arial"/>
              </a:rPr>
              <a:t>15</a:t>
            </a:r>
            <a:r>
              <a:rPr dirty="0" sz="2050" spc="0">
                <a:latin typeface="Arial"/>
                <a:cs typeface="Arial"/>
              </a:rPr>
              <a:t>	</a:t>
            </a:r>
            <a:r>
              <a:rPr dirty="0" sz="2050">
                <a:latin typeface="Arial"/>
                <a:cs typeface="Arial"/>
              </a:rPr>
              <a:t>16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78453" y="6213557"/>
            <a:ext cx="31686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31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76212" y="2350714"/>
          <a:ext cx="10878820" cy="3542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65"/>
                <a:gridCol w="5424804"/>
              </a:tblGrid>
              <a:tr h="706755">
                <a:tc gridSpan="2">
                  <a:txBody>
                    <a:bodyPr/>
                    <a:lstStyle/>
                    <a:p>
                      <a:pPr marL="2885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Name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域名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，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字节或⻓度不固定）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5485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-15">
                          <a:latin typeface="Arial"/>
                          <a:cs typeface="Arial"/>
                        </a:rPr>
                        <a:t>Type</a:t>
                      </a:r>
                      <a:r>
                        <a:rPr dirty="0" sz="2450" spc="-1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查询类型）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686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查询类）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9930">
                <a:tc gridSpan="2"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-15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live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⽣存时间）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2945"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length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资源数据⻓度）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04215">
                <a:tc gridSpan="2">
                  <a:txBody>
                    <a:bodyPr/>
                    <a:lstStyle/>
                    <a:p>
                      <a:pPr marL="32194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资源数据，⻓度不固定）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476212" y="6585608"/>
          <a:ext cx="10878820" cy="2830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070"/>
              </a:tblGrid>
              <a:tr h="705485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Queries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查询问题区域）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580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Answers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回答区域）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Authoritative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nameservers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授权区域）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450" spc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recoreds</a:t>
                      </a:r>
                      <a:r>
                        <a:rPr dirty="0" sz="2450" spc="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附加区域）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24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F6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033537" y="9775592"/>
            <a:ext cx="102870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该区域有三个格式⼀样区域：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回答区域，授权区域和附加区域。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481374" y="7278555"/>
            <a:ext cx="104775" cy="2105025"/>
          </a:xfrm>
          <a:custGeom>
            <a:avLst/>
            <a:gdLst/>
            <a:ahLst/>
            <a:cxnLst/>
            <a:rect l="l" t="t" r="r" b="b"/>
            <a:pathLst>
              <a:path w="104775" h="2105025">
                <a:moveTo>
                  <a:pt x="0" y="0"/>
                </a:moveTo>
                <a:lnTo>
                  <a:pt x="20377" y="14930"/>
                </a:lnTo>
                <a:lnTo>
                  <a:pt x="37017" y="55645"/>
                </a:lnTo>
                <a:lnTo>
                  <a:pt x="48237" y="116035"/>
                </a:lnTo>
                <a:lnTo>
                  <a:pt x="52351" y="189986"/>
                </a:lnTo>
                <a:lnTo>
                  <a:pt x="52351" y="862240"/>
                </a:lnTo>
                <a:lnTo>
                  <a:pt x="56465" y="936192"/>
                </a:lnTo>
                <a:lnTo>
                  <a:pt x="67684" y="996581"/>
                </a:lnTo>
                <a:lnTo>
                  <a:pt x="84324" y="1037297"/>
                </a:lnTo>
                <a:lnTo>
                  <a:pt x="104702" y="1052227"/>
                </a:lnTo>
                <a:lnTo>
                  <a:pt x="84324" y="1067157"/>
                </a:lnTo>
                <a:lnTo>
                  <a:pt x="67684" y="1107873"/>
                </a:lnTo>
                <a:lnTo>
                  <a:pt x="56465" y="1168263"/>
                </a:lnTo>
                <a:lnTo>
                  <a:pt x="52351" y="1242214"/>
                </a:lnTo>
                <a:lnTo>
                  <a:pt x="52351" y="1914471"/>
                </a:lnTo>
                <a:lnTo>
                  <a:pt x="48237" y="1988422"/>
                </a:lnTo>
                <a:lnTo>
                  <a:pt x="37017" y="2048812"/>
                </a:lnTo>
                <a:lnTo>
                  <a:pt x="20377" y="2089528"/>
                </a:lnTo>
                <a:lnTo>
                  <a:pt x="0" y="2104458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822643" y="7490493"/>
            <a:ext cx="339725" cy="16313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资 源 记 录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00687" y="715916"/>
            <a:ext cx="53028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资源记录：回答区域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6167" y="2254749"/>
            <a:ext cx="120192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247505" algn="l"/>
              </a:tabLst>
            </a:pPr>
            <a:r>
              <a:rPr dirty="0" sz="2450" spc="5">
                <a:latin typeface="Arial"/>
                <a:cs typeface="Arial"/>
              </a:rPr>
              <a:t>User Datagram </a:t>
            </a:r>
            <a:r>
              <a:rPr dirty="0" sz="2450" spc="0">
                <a:latin typeface="Arial"/>
                <a:cs typeface="Arial"/>
              </a:rPr>
              <a:t>Protocol, </a:t>
            </a:r>
            <a:r>
              <a:rPr dirty="0" sz="2450" spc="5">
                <a:latin typeface="Arial"/>
                <a:cs typeface="Arial"/>
              </a:rPr>
              <a:t>Src </a:t>
            </a:r>
            <a:r>
              <a:rPr dirty="0" sz="2450" spc="0">
                <a:latin typeface="Arial"/>
                <a:cs typeface="Arial"/>
              </a:rPr>
              <a:t>Port: </a:t>
            </a:r>
            <a:r>
              <a:rPr dirty="0" sz="2450" spc="5">
                <a:latin typeface="Arial"/>
                <a:cs typeface="Arial"/>
              </a:rPr>
              <a:t>60010, Dst </a:t>
            </a:r>
            <a:r>
              <a:rPr dirty="0" sz="2450" spc="0">
                <a:latin typeface="Arial"/>
                <a:cs typeface="Arial"/>
              </a:rPr>
              <a:t>Port:</a:t>
            </a:r>
            <a:r>
              <a:rPr dirty="0" sz="2450" spc="6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domain</a:t>
            </a:r>
            <a:r>
              <a:rPr dirty="0" sz="2450" spc="1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(53)	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#DNS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监听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53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号端⼝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97580" y="2631699"/>
            <a:ext cx="4112895" cy="92583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450" spc="5">
                <a:latin typeface="Arial"/>
                <a:cs typeface="Arial"/>
              </a:rPr>
              <a:t>#DNS</a:t>
            </a:r>
            <a:r>
              <a:rPr dirty="0" sz="2450" spc="15">
                <a:latin typeface="Microsoft JhengHei UI"/>
                <a:cs typeface="Microsoft JhengHei UI"/>
              </a:rPr>
              <a:t>查询</a:t>
            </a:r>
            <a:endParaRPr sz="2450">
              <a:latin typeface="Microsoft JhengHei UI"/>
              <a:cs typeface="Microsoft JhengHei UI"/>
            </a:endParaRPr>
          </a:p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dirty="0" sz="2450" spc="5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会话标识，与</a:t>
            </a:r>
            <a:r>
              <a:rPr dirty="0" sz="2450" spc="5">
                <a:latin typeface="Arial"/>
                <a:cs typeface="Arial"/>
              </a:rPr>
              <a:t>DNS</a:t>
            </a:r>
            <a:r>
              <a:rPr dirty="0" sz="2450" spc="15">
                <a:latin typeface="Microsoft JhengHei UI"/>
                <a:cs typeface="Microsoft JhengHei UI"/>
              </a:rPr>
              <a:t>回答⼀致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6167" y="2631699"/>
            <a:ext cx="4583430" cy="1322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337820" indent="-343535">
              <a:lnSpc>
                <a:spcPct val="120500"/>
              </a:lnSpc>
              <a:spcBef>
                <a:spcPts val="95"/>
              </a:spcBef>
            </a:pPr>
            <a:r>
              <a:rPr dirty="0" sz="2450" spc="5">
                <a:latin typeface="Arial"/>
                <a:cs typeface="Arial"/>
              </a:rPr>
              <a:t>Domain Name System </a:t>
            </a:r>
            <a:r>
              <a:rPr dirty="0" sz="2450" spc="0">
                <a:latin typeface="Arial"/>
                <a:cs typeface="Arial"/>
              </a:rPr>
              <a:t>(query)  </a:t>
            </a:r>
            <a:r>
              <a:rPr dirty="0" sz="2450">
                <a:latin typeface="Arial"/>
                <a:cs typeface="Arial"/>
              </a:rPr>
              <a:t>Transaction </a:t>
            </a:r>
            <a:r>
              <a:rPr dirty="0" sz="2450" spc="0">
                <a:latin typeface="Arial"/>
                <a:cs typeface="Arial"/>
              </a:rPr>
              <a:t>ID: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0x1670</a:t>
            </a:r>
            <a:endParaRPr sz="2450">
              <a:latin typeface="Arial"/>
              <a:cs typeface="Arial"/>
            </a:endParaRPr>
          </a:p>
          <a:p>
            <a:pPr marL="361315">
              <a:lnSpc>
                <a:spcPct val="100000"/>
              </a:lnSpc>
              <a:spcBef>
                <a:spcPts val="180"/>
              </a:spcBef>
            </a:pPr>
            <a:r>
              <a:rPr dirty="0" sz="2450" spc="0">
                <a:latin typeface="Arial"/>
                <a:cs typeface="Arial"/>
              </a:rPr>
              <a:t>Flags: </a:t>
            </a:r>
            <a:r>
              <a:rPr dirty="0" sz="2450" spc="5">
                <a:latin typeface="Arial"/>
                <a:cs typeface="Arial"/>
              </a:rPr>
              <a:t>0x0100 Standard</a:t>
            </a:r>
            <a:r>
              <a:rPr dirty="0" sz="2450" spc="-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query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2312" y="3960920"/>
            <a:ext cx="14916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#DN</a:t>
            </a:r>
            <a:r>
              <a:rPr dirty="0" sz="2450" spc="5">
                <a:latin typeface="Arial"/>
                <a:cs typeface="Arial"/>
              </a:rPr>
              <a:t>S</a:t>
            </a:r>
            <a:r>
              <a:rPr dirty="0" sz="2450" spc="15">
                <a:latin typeface="Microsoft JhengHei UI"/>
                <a:cs typeface="Microsoft JhengHei UI"/>
              </a:rPr>
              <a:t>查询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4282" y="3941626"/>
            <a:ext cx="7211059" cy="117411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0">
                <a:latin typeface="Arial"/>
                <a:cs typeface="Arial"/>
              </a:rPr>
              <a:t>0... </a:t>
            </a:r>
            <a:r>
              <a:rPr dirty="0" sz="2450">
                <a:latin typeface="Arial"/>
                <a:cs typeface="Arial"/>
              </a:rPr>
              <a:t>.... .... .... </a:t>
            </a:r>
            <a:r>
              <a:rPr dirty="0" sz="2450" spc="5">
                <a:latin typeface="Arial"/>
                <a:cs typeface="Arial"/>
              </a:rPr>
              <a:t>= Response: Message </a:t>
            </a:r>
            <a:r>
              <a:rPr dirty="0" sz="2450" spc="0">
                <a:latin typeface="Arial"/>
                <a:cs typeface="Arial"/>
              </a:rPr>
              <a:t>is </a:t>
            </a:r>
            <a:r>
              <a:rPr dirty="0" sz="2450" spc="5">
                <a:latin typeface="Arial"/>
                <a:cs typeface="Arial"/>
              </a:rPr>
              <a:t>a </a:t>
            </a:r>
            <a:r>
              <a:rPr dirty="0" sz="2450" spc="0">
                <a:latin typeface="Arial"/>
                <a:cs typeface="Arial"/>
              </a:rPr>
              <a:t>query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2870"/>
              </a:lnSpc>
              <a:spcBef>
                <a:spcPts val="180"/>
              </a:spcBef>
            </a:pPr>
            <a:r>
              <a:rPr dirty="0" sz="2450" spc="5">
                <a:latin typeface="Arial"/>
                <a:cs typeface="Arial"/>
              </a:rPr>
              <a:t>.000 </a:t>
            </a:r>
            <a:r>
              <a:rPr dirty="0" sz="2450" spc="0">
                <a:latin typeface="Arial"/>
                <a:cs typeface="Arial"/>
              </a:rPr>
              <a:t>0... </a:t>
            </a:r>
            <a:r>
              <a:rPr dirty="0" sz="2450">
                <a:latin typeface="Arial"/>
                <a:cs typeface="Arial"/>
              </a:rPr>
              <a:t>.... .... </a:t>
            </a:r>
            <a:r>
              <a:rPr dirty="0" sz="2450" spc="5">
                <a:latin typeface="Arial"/>
                <a:cs typeface="Arial"/>
              </a:rPr>
              <a:t>= Opcode: Standard query</a:t>
            </a:r>
            <a:r>
              <a:rPr dirty="0" sz="2450" spc="-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(0)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dirty="0" sz="2450">
                <a:latin typeface="Arial"/>
                <a:cs typeface="Arial"/>
              </a:rPr>
              <a:t>.... </a:t>
            </a:r>
            <a:r>
              <a:rPr dirty="0" sz="2450" spc="0">
                <a:latin typeface="Arial"/>
                <a:cs typeface="Arial"/>
              </a:rPr>
              <a:t>..0. </a:t>
            </a:r>
            <a:r>
              <a:rPr dirty="0" sz="2450">
                <a:latin typeface="Arial"/>
                <a:cs typeface="Arial"/>
              </a:rPr>
              <a:t>.... .... </a:t>
            </a:r>
            <a:r>
              <a:rPr dirty="0" sz="2450" spc="5">
                <a:latin typeface="Arial"/>
                <a:cs typeface="Arial"/>
              </a:rPr>
              <a:t>= </a:t>
            </a:r>
            <a:r>
              <a:rPr dirty="0" sz="2450">
                <a:latin typeface="Arial"/>
                <a:cs typeface="Arial"/>
              </a:rPr>
              <a:t>Truncated: </a:t>
            </a:r>
            <a:r>
              <a:rPr dirty="0" sz="2450" spc="5">
                <a:latin typeface="Arial"/>
                <a:cs typeface="Arial"/>
              </a:rPr>
              <a:t>Message </a:t>
            </a:r>
            <a:r>
              <a:rPr dirty="0" sz="2450" spc="0">
                <a:latin typeface="Arial"/>
                <a:cs typeface="Arial"/>
              </a:rPr>
              <a:t>is </a:t>
            </a:r>
            <a:r>
              <a:rPr dirty="0" sz="2450" spc="5">
                <a:latin typeface="Arial"/>
                <a:cs typeface="Arial"/>
              </a:rPr>
              <a:t>not</a:t>
            </a:r>
            <a:r>
              <a:rPr dirty="0" sz="2450" spc="-2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truncated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4433" y="5103701"/>
            <a:ext cx="10046970" cy="117411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842010">
              <a:lnSpc>
                <a:spcPct val="100000"/>
              </a:lnSpc>
              <a:spcBef>
                <a:spcPts val="275"/>
              </a:spcBef>
            </a:pPr>
            <a:r>
              <a:rPr dirty="0" sz="2450">
                <a:latin typeface="Arial"/>
                <a:cs typeface="Arial"/>
              </a:rPr>
              <a:t>....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...1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....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....</a:t>
            </a:r>
            <a:r>
              <a:rPr dirty="0" sz="2450" spc="5">
                <a:latin typeface="Arial"/>
                <a:cs typeface="Arial"/>
              </a:rPr>
              <a:t> = Recursion </a:t>
            </a:r>
            <a:r>
              <a:rPr dirty="0" sz="2450" spc="0">
                <a:latin typeface="Arial"/>
                <a:cs typeface="Arial"/>
              </a:rPr>
              <a:t>desired:</a:t>
            </a:r>
            <a:r>
              <a:rPr dirty="0" sz="2450" spc="5">
                <a:latin typeface="Arial"/>
                <a:cs typeface="Arial"/>
              </a:rPr>
              <a:t> Do query </a:t>
            </a:r>
            <a:r>
              <a:rPr dirty="0" sz="2450" spc="0">
                <a:latin typeface="Arial"/>
                <a:cs typeface="Arial"/>
              </a:rPr>
              <a:t>recursively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期望递归</a:t>
            </a:r>
            <a:endParaRPr sz="2450">
              <a:latin typeface="Microsoft JhengHei UI"/>
              <a:cs typeface="Microsoft JhengHei UI"/>
            </a:endParaRPr>
          </a:p>
          <a:p>
            <a:pPr marL="842010">
              <a:lnSpc>
                <a:spcPts val="2870"/>
              </a:lnSpc>
              <a:spcBef>
                <a:spcPts val="180"/>
              </a:spcBef>
            </a:pPr>
            <a:r>
              <a:rPr dirty="0" sz="2450">
                <a:latin typeface="Arial"/>
                <a:cs typeface="Arial"/>
              </a:rPr>
              <a:t>.... .... </a:t>
            </a:r>
            <a:r>
              <a:rPr dirty="0" sz="2450" spc="0">
                <a:latin typeface="Arial"/>
                <a:cs typeface="Arial"/>
              </a:rPr>
              <a:t>.0.. </a:t>
            </a:r>
            <a:r>
              <a:rPr dirty="0" sz="2450">
                <a:latin typeface="Arial"/>
                <a:cs typeface="Arial"/>
              </a:rPr>
              <a:t>.... </a:t>
            </a:r>
            <a:r>
              <a:rPr dirty="0" sz="2450" spc="5">
                <a:latin typeface="Arial"/>
                <a:cs typeface="Arial"/>
              </a:rPr>
              <a:t>= </a:t>
            </a:r>
            <a:r>
              <a:rPr dirty="0" sz="2450" spc="0">
                <a:latin typeface="Arial"/>
                <a:cs typeface="Arial"/>
              </a:rPr>
              <a:t>Z: reserved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(0)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2870"/>
              </a:lnSpc>
              <a:tabLst>
                <a:tab pos="842010" algn="l"/>
                <a:tab pos="9641840" algn="l"/>
              </a:tabLst>
            </a:pPr>
            <a:r>
              <a:rPr dirty="0" u="heavy" sz="2450" spc="0"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	.... .... ...0 .... </a:t>
            </a:r>
            <a:r>
              <a:rPr dirty="0" u="heavy" sz="2450" spc="5"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= Non-authenticated </a:t>
            </a:r>
            <a:r>
              <a:rPr dirty="0" u="heavy" sz="2450" spc="0"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data:</a:t>
            </a:r>
            <a:r>
              <a:rPr dirty="0" u="heavy" sz="2450" spc="5"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Unacceptable	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7916" y="6211965"/>
            <a:ext cx="2453005" cy="182562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700"/>
              </a:spcBef>
            </a:pPr>
            <a:r>
              <a:rPr dirty="0" sz="2450" spc="5">
                <a:latin typeface="Arial"/>
                <a:cs typeface="Arial"/>
              </a:rPr>
              <a:t>Questions:</a:t>
            </a:r>
            <a:r>
              <a:rPr dirty="0" sz="2450" spc="-1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50" spc="5">
                <a:latin typeface="Arial"/>
                <a:cs typeface="Arial"/>
              </a:rPr>
              <a:t>Answer RRs:</a:t>
            </a:r>
            <a:r>
              <a:rPr dirty="0" sz="2450" spc="-2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50" spc="0">
                <a:latin typeface="Arial"/>
                <a:cs typeface="Arial"/>
              </a:rPr>
              <a:t>Authority </a:t>
            </a:r>
            <a:r>
              <a:rPr dirty="0" sz="2450" spc="5">
                <a:latin typeface="Arial"/>
                <a:cs typeface="Arial"/>
              </a:rPr>
              <a:t>RRs:</a:t>
            </a:r>
            <a:r>
              <a:rPr dirty="0" sz="2450" spc="-2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50" spc="0">
                <a:latin typeface="Arial"/>
                <a:cs typeface="Arial"/>
              </a:rPr>
              <a:t>Additional </a:t>
            </a:r>
            <a:r>
              <a:rPr dirty="0" sz="2450" spc="5">
                <a:latin typeface="Arial"/>
                <a:cs typeface="Arial"/>
              </a:rPr>
              <a:t>RRs:</a:t>
            </a:r>
            <a:r>
              <a:rPr dirty="0" sz="2450" spc="-3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37641" y="6211965"/>
            <a:ext cx="2486660" cy="182562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700"/>
              </a:spcBef>
            </a:pPr>
            <a:r>
              <a:rPr dirty="0" sz="2450" spc="5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问题数据量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回答资源记录数</a:t>
            </a:r>
            <a:endParaRPr sz="2450">
              <a:latin typeface="Microsoft JhengHei UI"/>
              <a:cs typeface="Microsoft JhengHei UI"/>
            </a:endParaRPr>
          </a:p>
          <a:p>
            <a:pPr marL="33020">
              <a:lnSpc>
                <a:spcPct val="100000"/>
              </a:lnSpc>
              <a:spcBef>
                <a:spcPts val="605"/>
              </a:spcBef>
            </a:pP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授权资源记录数</a:t>
            </a:r>
            <a:endParaRPr sz="2450">
              <a:latin typeface="Microsoft JhengHei UI"/>
              <a:cs typeface="Microsoft JhengHei UI"/>
            </a:endParaRPr>
          </a:p>
          <a:p>
            <a:pPr marL="99695">
              <a:lnSpc>
                <a:spcPct val="100000"/>
              </a:lnSpc>
              <a:spcBef>
                <a:spcPts val="605"/>
              </a:spcBef>
            </a:pP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附加资源记录数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5224" y="8065989"/>
            <a:ext cx="6634480" cy="212788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5189855" algn="l"/>
              </a:tabLst>
            </a:pPr>
            <a:r>
              <a:rPr dirty="0" sz="2450" spc="5">
                <a:latin typeface="Arial"/>
                <a:cs typeface="Arial"/>
              </a:rPr>
              <a:t>Q</a:t>
            </a:r>
            <a:r>
              <a:rPr dirty="0" sz="2450" spc="5">
                <a:latin typeface="Arial"/>
                <a:cs typeface="Arial"/>
              </a:rPr>
              <a:t>ue</a:t>
            </a:r>
            <a:r>
              <a:rPr dirty="0" sz="2450">
                <a:latin typeface="Arial"/>
                <a:cs typeface="Arial"/>
              </a:rPr>
              <a:t>r</a:t>
            </a:r>
            <a:r>
              <a:rPr dirty="0" sz="2450" spc="0">
                <a:latin typeface="Arial"/>
                <a:cs typeface="Arial"/>
              </a:rPr>
              <a:t>ies</a:t>
            </a:r>
            <a:r>
              <a:rPr dirty="0" sz="2450">
                <a:latin typeface="Arial"/>
                <a:cs typeface="Arial"/>
              </a:rPr>
              <a:t>	</a:t>
            </a: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查询区域</a:t>
            </a:r>
            <a:endParaRPr sz="2450">
              <a:latin typeface="Microsoft JhengHei UI"/>
              <a:cs typeface="Microsoft JhengHei UI"/>
            </a:endParaRPr>
          </a:p>
          <a:p>
            <a:pPr marL="361315">
              <a:lnSpc>
                <a:spcPct val="100000"/>
              </a:lnSpc>
              <a:spcBef>
                <a:spcPts val="180"/>
              </a:spcBef>
            </a:pPr>
            <a:r>
              <a:rPr dirty="0" sz="2450">
                <a:latin typeface="Arial"/>
                <a:cs typeface="Arial"/>
                <a:hlinkClick r:id="rId2"/>
              </a:rPr>
              <a:t>www.guat.edu.cn: </a:t>
            </a:r>
            <a:r>
              <a:rPr dirty="0" sz="2450" spc="0">
                <a:latin typeface="Arial"/>
                <a:cs typeface="Arial"/>
              </a:rPr>
              <a:t>type </a:t>
            </a:r>
            <a:r>
              <a:rPr dirty="0" sz="2450" spc="5">
                <a:latin typeface="Arial"/>
                <a:cs typeface="Arial"/>
              </a:rPr>
              <a:t>A, class</a:t>
            </a:r>
            <a:r>
              <a:rPr dirty="0" sz="2450" spc="-14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IN</a:t>
            </a:r>
            <a:endParaRPr sz="2450">
              <a:latin typeface="Arial"/>
              <a:cs typeface="Arial"/>
            </a:endParaRPr>
          </a:p>
          <a:p>
            <a:pPr marL="710565">
              <a:lnSpc>
                <a:spcPct val="100000"/>
              </a:lnSpc>
              <a:spcBef>
                <a:spcPts val="285"/>
              </a:spcBef>
              <a:tabLst>
                <a:tab pos="4404360" algn="l"/>
              </a:tabLst>
            </a:pPr>
            <a:r>
              <a:rPr dirty="0" sz="2450" spc="5">
                <a:latin typeface="Arial"/>
                <a:cs typeface="Arial"/>
              </a:rPr>
              <a:t>Name: </a:t>
            </a:r>
            <a:r>
              <a:rPr dirty="0" sz="2450">
                <a:latin typeface="Arial"/>
                <a:cs typeface="Arial"/>
                <a:hlinkClick r:id="rId2"/>
              </a:rPr>
              <a:t>www.guat.edu.cn</a:t>
            </a:r>
            <a:r>
              <a:rPr dirty="0" sz="2450">
                <a:latin typeface="Arial"/>
                <a:cs typeface="Arial"/>
              </a:rPr>
              <a:t>	</a:t>
            </a: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查询的域名</a:t>
            </a:r>
            <a:endParaRPr sz="2450">
              <a:latin typeface="Microsoft JhengHei UI"/>
              <a:cs typeface="Microsoft JhengHei UI"/>
            </a:endParaRPr>
          </a:p>
          <a:p>
            <a:pPr marL="710565" marR="39370" indent="-5715">
              <a:lnSpc>
                <a:spcPct val="120500"/>
              </a:lnSpc>
              <a:tabLst>
                <a:tab pos="4404360" algn="l"/>
              </a:tabLst>
            </a:pPr>
            <a:r>
              <a:rPr dirty="0" sz="2450" spc="-20">
                <a:latin typeface="Arial"/>
                <a:cs typeface="Arial"/>
              </a:rPr>
              <a:t>Type:</a:t>
            </a:r>
            <a:r>
              <a:rPr dirty="0" sz="2450" spc="-140">
                <a:latin typeface="Arial"/>
                <a:cs typeface="Arial"/>
              </a:rPr>
              <a:t> </a:t>
            </a: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-14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(Host</a:t>
            </a:r>
            <a:r>
              <a:rPr dirty="0" sz="2450" spc="-14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Address)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(1)</a:t>
            </a:r>
            <a:r>
              <a:rPr dirty="0" sz="2450" spc="-4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由域名查询</a:t>
            </a:r>
            <a:r>
              <a:rPr dirty="0" sz="2450" spc="0">
                <a:latin typeface="Arial"/>
                <a:cs typeface="Arial"/>
              </a:rPr>
              <a:t>IP  </a:t>
            </a:r>
            <a:r>
              <a:rPr dirty="0" sz="2450" spc="5">
                <a:latin typeface="Arial"/>
                <a:cs typeface="Arial"/>
              </a:rPr>
              <a:t>Class:</a:t>
            </a:r>
            <a:r>
              <a:rPr dirty="0" sz="2450" spc="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N</a:t>
            </a:r>
            <a:r>
              <a:rPr dirty="0" sz="2450" spc="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(</a:t>
            </a:r>
            <a:r>
              <a:rPr dirty="0" sz="2450" spc="5">
                <a:latin typeface="Arial"/>
                <a:cs typeface="Arial"/>
              </a:rPr>
              <a:t>0x0001)</a:t>
            </a:r>
            <a:r>
              <a:rPr dirty="0" sz="2450">
                <a:latin typeface="Arial"/>
                <a:cs typeface="Arial"/>
              </a:rPr>
              <a:t>	</a:t>
            </a:r>
            <a:r>
              <a:rPr dirty="0" sz="2450" spc="0">
                <a:latin typeface="Arial"/>
                <a:cs typeface="Arial"/>
              </a:rPr>
              <a:t>#</a:t>
            </a:r>
            <a:r>
              <a:rPr dirty="0" sz="2450" spc="15">
                <a:latin typeface="Microsoft JhengHei UI"/>
                <a:cs typeface="Microsoft JhengHei UI"/>
              </a:rPr>
              <a:t>为</a:t>
            </a: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5">
                <a:latin typeface="Arial"/>
                <a:cs typeface="Arial"/>
              </a:rPr>
              <a:t>n</a:t>
            </a:r>
            <a:r>
              <a:rPr dirty="0" sz="2450">
                <a:latin typeface="Arial"/>
                <a:cs typeface="Arial"/>
              </a:rPr>
              <a:t>t</a:t>
            </a:r>
            <a:r>
              <a:rPr dirty="0" sz="2450" spc="5">
                <a:latin typeface="Arial"/>
                <a:cs typeface="Arial"/>
              </a:rPr>
              <a:t>e</a:t>
            </a:r>
            <a:r>
              <a:rPr dirty="0" sz="2450">
                <a:latin typeface="Arial"/>
                <a:cs typeface="Arial"/>
              </a:rPr>
              <a:t>r</a:t>
            </a:r>
            <a:r>
              <a:rPr dirty="0" sz="2450" spc="5">
                <a:latin typeface="Arial"/>
                <a:cs typeface="Arial"/>
              </a:rPr>
              <a:t>ne</a:t>
            </a:r>
            <a:r>
              <a:rPr dirty="0" sz="2450">
                <a:latin typeface="Arial"/>
                <a:cs typeface="Arial"/>
              </a:rPr>
              <a:t>t</a:t>
            </a:r>
            <a:r>
              <a:rPr dirty="0" sz="2450" spc="15">
                <a:latin typeface="Microsoft JhengHei UI"/>
                <a:cs typeface="Microsoft JhengHei UI"/>
              </a:rPr>
              <a:t>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50071" y="2880663"/>
            <a:ext cx="184785" cy="4975225"/>
          </a:xfrm>
          <a:custGeom>
            <a:avLst/>
            <a:gdLst/>
            <a:ahLst/>
            <a:cxnLst/>
            <a:rect l="l" t="t" r="r" b="b"/>
            <a:pathLst>
              <a:path w="184784" h="4975225">
                <a:moveTo>
                  <a:pt x="0" y="0"/>
                </a:moveTo>
                <a:lnTo>
                  <a:pt x="42329" y="50127"/>
                </a:lnTo>
                <a:lnTo>
                  <a:pt x="54398" y="86650"/>
                </a:lnTo>
                <a:lnTo>
                  <a:pt x="65130" y="131538"/>
                </a:lnTo>
                <a:lnTo>
                  <a:pt x="74337" y="183867"/>
                </a:lnTo>
                <a:lnTo>
                  <a:pt x="81827" y="242712"/>
                </a:lnTo>
                <a:lnTo>
                  <a:pt x="87413" y="307149"/>
                </a:lnTo>
                <a:lnTo>
                  <a:pt x="90903" y="376253"/>
                </a:lnTo>
                <a:lnTo>
                  <a:pt x="92108" y="449099"/>
                </a:lnTo>
                <a:lnTo>
                  <a:pt x="92108" y="2038203"/>
                </a:lnTo>
                <a:lnTo>
                  <a:pt x="93314" y="2111050"/>
                </a:lnTo>
                <a:lnTo>
                  <a:pt x="96804" y="2180154"/>
                </a:lnTo>
                <a:lnTo>
                  <a:pt x="102389" y="2244591"/>
                </a:lnTo>
                <a:lnTo>
                  <a:pt x="109880" y="2303436"/>
                </a:lnTo>
                <a:lnTo>
                  <a:pt x="119086" y="2355765"/>
                </a:lnTo>
                <a:lnTo>
                  <a:pt x="129819" y="2400653"/>
                </a:lnTo>
                <a:lnTo>
                  <a:pt x="141888" y="2437176"/>
                </a:lnTo>
                <a:lnTo>
                  <a:pt x="169277" y="2481426"/>
                </a:lnTo>
                <a:lnTo>
                  <a:pt x="184217" y="2487304"/>
                </a:lnTo>
                <a:lnTo>
                  <a:pt x="169277" y="2493182"/>
                </a:lnTo>
                <a:lnTo>
                  <a:pt x="141888" y="2537431"/>
                </a:lnTo>
                <a:lnTo>
                  <a:pt x="129819" y="2573954"/>
                </a:lnTo>
                <a:lnTo>
                  <a:pt x="119086" y="2618842"/>
                </a:lnTo>
                <a:lnTo>
                  <a:pt x="109880" y="2671171"/>
                </a:lnTo>
                <a:lnTo>
                  <a:pt x="102389" y="2730016"/>
                </a:lnTo>
                <a:lnTo>
                  <a:pt x="96804" y="2794454"/>
                </a:lnTo>
                <a:lnTo>
                  <a:pt x="93314" y="2863558"/>
                </a:lnTo>
                <a:lnTo>
                  <a:pt x="92108" y="2936404"/>
                </a:lnTo>
                <a:lnTo>
                  <a:pt x="92108" y="4525514"/>
                </a:lnTo>
                <a:lnTo>
                  <a:pt x="90903" y="4598360"/>
                </a:lnTo>
                <a:lnTo>
                  <a:pt x="87413" y="4667464"/>
                </a:lnTo>
                <a:lnTo>
                  <a:pt x="81827" y="4731902"/>
                </a:lnTo>
                <a:lnTo>
                  <a:pt x="74337" y="4790747"/>
                </a:lnTo>
                <a:lnTo>
                  <a:pt x="65130" y="4843076"/>
                </a:lnTo>
                <a:lnTo>
                  <a:pt x="54398" y="4887964"/>
                </a:lnTo>
                <a:lnTo>
                  <a:pt x="42329" y="4924487"/>
                </a:lnTo>
                <a:lnTo>
                  <a:pt x="14940" y="4968737"/>
                </a:lnTo>
                <a:lnTo>
                  <a:pt x="0" y="4974615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707232" y="4929080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⾸ 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45087" y="6418008"/>
            <a:ext cx="137795" cy="1463675"/>
          </a:xfrm>
          <a:custGeom>
            <a:avLst/>
            <a:gdLst/>
            <a:ahLst/>
            <a:cxnLst/>
            <a:rect l="l" t="t" r="r" b="b"/>
            <a:pathLst>
              <a:path w="137794" h="1463675">
                <a:moveTo>
                  <a:pt x="0" y="0"/>
                </a:moveTo>
                <a:lnTo>
                  <a:pt x="26773" y="10381"/>
                </a:lnTo>
                <a:lnTo>
                  <a:pt x="48636" y="38694"/>
                </a:lnTo>
                <a:lnTo>
                  <a:pt x="63377" y="80687"/>
                </a:lnTo>
                <a:lnTo>
                  <a:pt x="68782" y="132111"/>
                </a:lnTo>
                <a:lnTo>
                  <a:pt x="68782" y="599575"/>
                </a:lnTo>
                <a:lnTo>
                  <a:pt x="74187" y="650998"/>
                </a:lnTo>
                <a:lnTo>
                  <a:pt x="88928" y="692991"/>
                </a:lnTo>
                <a:lnTo>
                  <a:pt x="110791" y="721304"/>
                </a:lnTo>
                <a:lnTo>
                  <a:pt x="137565" y="731686"/>
                </a:lnTo>
                <a:lnTo>
                  <a:pt x="110791" y="742068"/>
                </a:lnTo>
                <a:lnTo>
                  <a:pt x="88928" y="770380"/>
                </a:lnTo>
                <a:lnTo>
                  <a:pt x="74187" y="812373"/>
                </a:lnTo>
                <a:lnTo>
                  <a:pt x="68782" y="863797"/>
                </a:lnTo>
                <a:lnTo>
                  <a:pt x="68782" y="1331264"/>
                </a:lnTo>
                <a:lnTo>
                  <a:pt x="63377" y="1382687"/>
                </a:lnTo>
                <a:lnTo>
                  <a:pt x="48636" y="1424680"/>
                </a:lnTo>
                <a:lnTo>
                  <a:pt x="26773" y="1452992"/>
                </a:lnTo>
                <a:lnTo>
                  <a:pt x="0" y="1463374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476566" y="6710807"/>
            <a:ext cx="3397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数 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07613" y="8223360"/>
            <a:ext cx="184785" cy="1914525"/>
          </a:xfrm>
          <a:custGeom>
            <a:avLst/>
            <a:gdLst/>
            <a:ahLst/>
            <a:cxnLst/>
            <a:rect l="l" t="t" r="r" b="b"/>
            <a:pathLst>
              <a:path w="184784" h="1914525">
                <a:moveTo>
                  <a:pt x="0" y="0"/>
                </a:moveTo>
                <a:lnTo>
                  <a:pt x="54400" y="33337"/>
                </a:lnTo>
                <a:lnTo>
                  <a:pt x="74339" y="70739"/>
                </a:lnTo>
                <a:lnTo>
                  <a:pt x="87415" y="118170"/>
                </a:lnTo>
                <a:lnTo>
                  <a:pt x="92111" y="172783"/>
                </a:lnTo>
                <a:lnTo>
                  <a:pt x="92111" y="784162"/>
                </a:lnTo>
                <a:lnTo>
                  <a:pt x="96807" y="838774"/>
                </a:lnTo>
                <a:lnTo>
                  <a:pt x="109884" y="886205"/>
                </a:lnTo>
                <a:lnTo>
                  <a:pt x="129823" y="923607"/>
                </a:lnTo>
                <a:lnTo>
                  <a:pt x="155109" y="948136"/>
                </a:lnTo>
                <a:lnTo>
                  <a:pt x="184223" y="956945"/>
                </a:lnTo>
                <a:lnTo>
                  <a:pt x="155109" y="965753"/>
                </a:lnTo>
                <a:lnTo>
                  <a:pt x="129823" y="990282"/>
                </a:lnTo>
                <a:lnTo>
                  <a:pt x="109884" y="1027684"/>
                </a:lnTo>
                <a:lnTo>
                  <a:pt x="96807" y="1075115"/>
                </a:lnTo>
                <a:lnTo>
                  <a:pt x="92111" y="1129727"/>
                </a:lnTo>
                <a:lnTo>
                  <a:pt x="92111" y="1741109"/>
                </a:lnTo>
                <a:lnTo>
                  <a:pt x="87415" y="1795722"/>
                </a:lnTo>
                <a:lnTo>
                  <a:pt x="74339" y="1843153"/>
                </a:lnTo>
                <a:lnTo>
                  <a:pt x="54400" y="1880555"/>
                </a:lnTo>
                <a:lnTo>
                  <a:pt x="29114" y="1905083"/>
                </a:lnTo>
                <a:lnTo>
                  <a:pt x="0" y="1913892"/>
                </a:lnTo>
              </a:path>
            </a:pathLst>
          </a:custGeom>
          <a:ln w="26177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769372" y="8495376"/>
            <a:ext cx="339725" cy="134493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12700" marR="5080">
              <a:lnSpc>
                <a:spcPts val="2470"/>
              </a:lnSpc>
              <a:spcBef>
                <a:spcPts val="595"/>
              </a:spcBef>
            </a:pP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查 询 区 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885088" y="715916"/>
            <a:ext cx="83343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10"/>
              <a:t>查询实例（服务器</a:t>
            </a:r>
            <a:r>
              <a:rPr dirty="0" spc="0">
                <a:latin typeface="Arial"/>
                <a:cs typeface="Arial"/>
              </a:rPr>
              <a:t>8.8.8.8</a:t>
            </a:r>
            <a:r>
              <a:rPr dirty="0" spc="0"/>
              <a:t>）</a:t>
            </a:r>
          </a:p>
        </p:txBody>
      </p:sp>
      <p:sp>
        <p:nvSpPr>
          <p:cNvPr id="22" name="object 22"/>
          <p:cNvSpPr/>
          <p:nvPr/>
        </p:nvSpPr>
        <p:spPr>
          <a:xfrm>
            <a:off x="7077133" y="8081294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 h="0">
                <a:moveTo>
                  <a:pt x="0" y="0"/>
                </a:moveTo>
                <a:lnTo>
                  <a:pt x="10870831" y="0"/>
                </a:lnTo>
              </a:path>
            </a:pathLst>
          </a:custGeom>
          <a:ln w="31412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8487" y="1955404"/>
            <a:ext cx="10697210" cy="219138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2530475">
              <a:lnSpc>
                <a:spcPts val="2640"/>
              </a:lnSpc>
              <a:spcBef>
                <a:spcPts val="254"/>
              </a:spcBef>
            </a:pPr>
            <a:r>
              <a:rPr dirty="0" sz="2250" spc="0">
                <a:latin typeface="Arial"/>
                <a:cs typeface="Arial"/>
              </a:rPr>
              <a:t>User Datagram Protocol, Src Port: domain (53), Dst Port: 60010  Domain </a:t>
            </a:r>
            <a:r>
              <a:rPr dirty="0" sz="2250" spc="5">
                <a:latin typeface="Arial"/>
                <a:cs typeface="Arial"/>
              </a:rPr>
              <a:t>Name </a:t>
            </a:r>
            <a:r>
              <a:rPr dirty="0" sz="2250" spc="0">
                <a:latin typeface="Arial"/>
                <a:cs typeface="Arial"/>
              </a:rPr>
              <a:t>System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(response)</a:t>
            </a:r>
            <a:endParaRPr sz="2250">
              <a:latin typeface="Arial"/>
              <a:cs typeface="Arial"/>
            </a:endParaRPr>
          </a:p>
          <a:p>
            <a:pPr marL="332105" marR="5080" indent="-5715">
              <a:lnSpc>
                <a:spcPts val="2930"/>
              </a:lnSpc>
              <a:spcBef>
                <a:spcPts val="40"/>
              </a:spcBef>
              <a:tabLst>
                <a:tab pos="7036434" algn="l"/>
              </a:tabLst>
            </a:pPr>
            <a:r>
              <a:rPr dirty="0" sz="2250" spc="-75">
                <a:latin typeface="Arial"/>
                <a:cs typeface="Arial"/>
              </a:rPr>
              <a:t>T</a:t>
            </a:r>
            <a:r>
              <a:rPr dirty="0" sz="2250">
                <a:latin typeface="Arial"/>
                <a:cs typeface="Arial"/>
              </a:rPr>
              <a:t>r</a:t>
            </a:r>
            <a:r>
              <a:rPr dirty="0" sz="2250" spc="0">
                <a:latin typeface="Arial"/>
                <a:cs typeface="Arial"/>
              </a:rPr>
              <a:t>ansac</a:t>
            </a:r>
            <a:r>
              <a:rPr dirty="0" sz="2250" spc="-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ion</a:t>
            </a:r>
            <a:r>
              <a:rPr dirty="0" sz="2250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D:</a:t>
            </a:r>
            <a:r>
              <a:rPr dirty="0" sz="225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0x1670</a:t>
            </a:r>
            <a:r>
              <a:rPr dirty="0" sz="2250">
                <a:latin typeface="Arial"/>
                <a:cs typeface="Arial"/>
              </a:rPr>
              <a:t>	</a:t>
            </a: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会话标识，与</a:t>
            </a:r>
            <a:r>
              <a:rPr dirty="0" sz="2250" spc="5">
                <a:latin typeface="Arial"/>
                <a:cs typeface="Arial"/>
              </a:rPr>
              <a:t>DN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5">
                <a:latin typeface="Microsoft JhengHei UI"/>
                <a:cs typeface="Microsoft JhengHei UI"/>
              </a:rPr>
              <a:t>查询⼀致  </a:t>
            </a:r>
            <a:r>
              <a:rPr dirty="0" sz="2250" spc="0">
                <a:latin typeface="Arial"/>
                <a:cs typeface="Arial"/>
              </a:rPr>
              <a:t>Flags: 0x8000 Standard query response, </a:t>
            </a:r>
            <a:r>
              <a:rPr dirty="0" sz="2250" spc="5">
                <a:latin typeface="Arial"/>
                <a:cs typeface="Arial"/>
              </a:rPr>
              <a:t>No</a:t>
            </a:r>
            <a:r>
              <a:rPr dirty="0" sz="2250" spc="-2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error</a:t>
            </a:r>
            <a:endParaRPr sz="2250">
              <a:latin typeface="Arial"/>
              <a:cs typeface="Arial"/>
            </a:endParaRPr>
          </a:p>
          <a:p>
            <a:pPr marL="652145">
              <a:lnSpc>
                <a:spcPct val="100000"/>
              </a:lnSpc>
              <a:spcBef>
                <a:spcPts val="80"/>
              </a:spcBef>
              <a:tabLst>
                <a:tab pos="7158355" algn="l"/>
              </a:tabLst>
            </a:pPr>
            <a:r>
              <a:rPr dirty="0" sz="2250">
                <a:latin typeface="Arial"/>
                <a:cs typeface="Arial"/>
              </a:rPr>
              <a:t>1... .... .... .... </a:t>
            </a:r>
            <a:r>
              <a:rPr dirty="0" sz="2250" spc="5">
                <a:latin typeface="Arial"/>
                <a:cs typeface="Arial"/>
              </a:rPr>
              <a:t>= </a:t>
            </a:r>
            <a:r>
              <a:rPr dirty="0" sz="2250" spc="0">
                <a:latin typeface="Arial"/>
                <a:cs typeface="Arial"/>
              </a:rPr>
              <a:t>Response: Message is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response	</a:t>
            </a:r>
            <a:r>
              <a:rPr dirty="0" sz="2250" spc="5">
                <a:latin typeface="Arial"/>
                <a:cs typeface="Arial"/>
              </a:rPr>
              <a:t>#DNS</a:t>
            </a:r>
            <a:r>
              <a:rPr dirty="0" sz="2250" spc="10">
                <a:latin typeface="Microsoft JhengHei UI"/>
                <a:cs typeface="Microsoft JhengHei UI"/>
              </a:rPr>
              <a:t>回答</a:t>
            </a:r>
            <a:endParaRPr sz="2250">
              <a:latin typeface="Microsoft JhengHei UI"/>
              <a:cs typeface="Microsoft JhengHei UI"/>
            </a:endParaRPr>
          </a:p>
          <a:p>
            <a:pPr marL="732155">
              <a:lnSpc>
                <a:spcPct val="100000"/>
              </a:lnSpc>
              <a:spcBef>
                <a:spcPts val="229"/>
              </a:spcBef>
            </a:pPr>
            <a:r>
              <a:rPr dirty="0" sz="2250" spc="10">
                <a:latin typeface="Arial"/>
                <a:cs typeface="Arial"/>
              </a:rPr>
              <a:t>……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2590" y="4083892"/>
            <a:ext cx="2250440" cy="165481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600"/>
              </a:spcBef>
            </a:pPr>
            <a:r>
              <a:rPr dirty="0" sz="2250" spc="0">
                <a:latin typeface="Arial"/>
                <a:cs typeface="Arial"/>
              </a:rPr>
              <a:t>Questions: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latin typeface="Arial"/>
                <a:cs typeface="Arial"/>
              </a:rPr>
              <a:t>Answer RRs:</a:t>
            </a:r>
            <a:r>
              <a:rPr dirty="0" sz="2250" spc="-2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250" spc="0">
                <a:latin typeface="Arial"/>
                <a:cs typeface="Arial"/>
              </a:rPr>
              <a:t>Authority RRs: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latin typeface="Arial"/>
                <a:cs typeface="Arial"/>
              </a:rPr>
              <a:t>Additional RRs:</a:t>
            </a:r>
            <a:r>
              <a:rPr dirty="0" sz="2250" spc="-6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4675" y="4083892"/>
            <a:ext cx="8138159" cy="165481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查询数量</a:t>
            </a:r>
            <a:r>
              <a:rPr dirty="0" sz="2250" spc="0">
                <a:latin typeface="Arial"/>
                <a:cs typeface="Arial"/>
              </a:rPr>
              <a:t>1</a:t>
            </a:r>
            <a:r>
              <a:rPr dirty="0" sz="2250" spc="10">
                <a:latin typeface="Microsoft JhengHei UI"/>
                <a:cs typeface="Microsoft JhengHei UI"/>
              </a:rPr>
              <a:t>个</a:t>
            </a:r>
            <a:endParaRPr sz="22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资源记录区域回答数量</a:t>
            </a:r>
            <a:r>
              <a:rPr dirty="0" sz="2250" spc="0">
                <a:latin typeface="Arial"/>
                <a:cs typeface="Arial"/>
              </a:rPr>
              <a:t>1</a:t>
            </a:r>
            <a:r>
              <a:rPr dirty="0" sz="2250" spc="10">
                <a:latin typeface="Microsoft JhengHei UI"/>
                <a:cs typeface="Microsoft JhengHei UI"/>
              </a:rPr>
              <a:t>个</a:t>
            </a:r>
            <a:endParaRPr sz="22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权威区域回答数量</a:t>
            </a:r>
            <a:r>
              <a:rPr dirty="0" sz="2250" spc="0">
                <a:latin typeface="Arial"/>
                <a:cs typeface="Arial"/>
              </a:rPr>
              <a:t>0</a:t>
            </a:r>
            <a:r>
              <a:rPr dirty="0" sz="2250" spc="10">
                <a:latin typeface="Microsoft JhengHei UI"/>
                <a:cs typeface="Microsoft JhengHei UI"/>
              </a:rPr>
              <a:t>个（不是权威回答，不是</a:t>
            </a:r>
            <a:r>
              <a:rPr dirty="0" sz="2250" spc="0">
                <a:latin typeface="Arial"/>
                <a:cs typeface="Arial"/>
              </a:rPr>
              <a:t>8.8.8.8</a:t>
            </a:r>
            <a:r>
              <a:rPr dirty="0" sz="2250" spc="10">
                <a:latin typeface="Microsoft JhengHei UI"/>
                <a:cs typeface="Microsoft JhengHei UI"/>
              </a:rPr>
              <a:t>管辖的区）</a:t>
            </a:r>
            <a:endParaRPr sz="22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附加区域回答数量</a:t>
            </a:r>
            <a:r>
              <a:rPr dirty="0" sz="2250" spc="0">
                <a:latin typeface="Arial"/>
                <a:cs typeface="Arial"/>
              </a:rPr>
              <a:t>0</a:t>
            </a:r>
            <a:r>
              <a:rPr dirty="0" sz="2250" spc="10">
                <a:latin typeface="Microsoft JhengHei UI"/>
                <a:cs typeface="Microsoft JhengHei UI"/>
              </a:rPr>
              <a:t>个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4942" y="5774923"/>
            <a:ext cx="1337945" cy="3714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250" spc="10">
                <a:solidFill>
                  <a:srgbClr val="FF2600"/>
                </a:solidFill>
                <a:latin typeface="Microsoft JhengHei UI"/>
                <a:cs typeface="Microsoft JhengHei UI"/>
              </a:rPr>
              <a:t>查询区域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8493" y="5748512"/>
            <a:ext cx="4683125" cy="195453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Queries</a:t>
            </a:r>
            <a:endParaRPr sz="2250">
              <a:latin typeface="Arial"/>
              <a:cs typeface="Arial"/>
            </a:endParaRPr>
          </a:p>
          <a:p>
            <a:pPr marL="652145" marR="5080" indent="-320040">
              <a:lnSpc>
                <a:spcPct val="108000"/>
              </a:lnSpc>
              <a:spcBef>
                <a:spcPts val="10"/>
              </a:spcBef>
            </a:pPr>
            <a:r>
              <a:rPr dirty="0" sz="2250" spc="-5">
                <a:solidFill>
                  <a:srgbClr val="FF2600"/>
                </a:solidFill>
                <a:latin typeface="Arial"/>
                <a:cs typeface="Arial"/>
                <a:hlinkClick r:id="rId2"/>
              </a:rPr>
              <a:t>www.guat.edu.cn: </a:t>
            </a: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type A, class</a:t>
            </a:r>
            <a:r>
              <a:rPr dirty="0" sz="2250" spc="-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IN  Name:</a:t>
            </a:r>
            <a:r>
              <a:rPr dirty="0" sz="22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FF2600"/>
                </a:solidFill>
                <a:latin typeface="Arial"/>
                <a:cs typeface="Arial"/>
                <a:hlinkClick r:id="rId2"/>
              </a:rPr>
              <a:t>www.guat.edu.cn</a:t>
            </a:r>
            <a:endParaRPr sz="2250">
              <a:latin typeface="Arial"/>
              <a:cs typeface="Arial"/>
            </a:endParaRPr>
          </a:p>
          <a:p>
            <a:pPr marL="652145" marR="666750" indent="-5715">
              <a:lnSpc>
                <a:spcPct val="118800"/>
              </a:lnSpc>
            </a:pPr>
            <a:r>
              <a:rPr dirty="0" sz="2250" spc="-20">
                <a:solidFill>
                  <a:srgbClr val="FF2600"/>
                </a:solidFill>
                <a:latin typeface="Arial"/>
                <a:cs typeface="Arial"/>
              </a:rPr>
              <a:t>Type: </a:t>
            </a:r>
            <a:r>
              <a:rPr dirty="0" sz="2250" spc="5">
                <a:solidFill>
                  <a:srgbClr val="FF2600"/>
                </a:solidFill>
                <a:latin typeface="Arial"/>
                <a:cs typeface="Arial"/>
              </a:rPr>
              <a:t>A </a:t>
            </a: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(Host Address)</a:t>
            </a:r>
            <a:r>
              <a:rPr dirty="0" sz="2250" spc="-4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(1)  Class: IN</a:t>
            </a:r>
            <a:r>
              <a:rPr dirty="0" sz="22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(0x0001)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7079" y="6455531"/>
            <a:ext cx="2068830" cy="124777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250" spc="10">
                <a:solidFill>
                  <a:srgbClr val="FF2600"/>
                </a:solidFill>
                <a:latin typeface="Microsoft JhengHei UI"/>
                <a:cs typeface="Microsoft JhengHei UI"/>
              </a:rPr>
              <a:t>查询的域名</a:t>
            </a:r>
            <a:endParaRPr sz="2250">
              <a:latin typeface="Microsoft JhengHei UI"/>
              <a:cs typeface="Microsoft JhengHei UI"/>
            </a:endParaRPr>
          </a:p>
          <a:p>
            <a:pPr marL="29209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250" spc="10">
                <a:solidFill>
                  <a:srgbClr val="FF2600"/>
                </a:solidFill>
                <a:latin typeface="Microsoft JhengHei UI"/>
                <a:cs typeface="Microsoft JhengHei UI"/>
              </a:rPr>
              <a:t>由域名查</a:t>
            </a:r>
            <a:r>
              <a:rPr dirty="0" sz="2250">
                <a:solidFill>
                  <a:srgbClr val="FF2600"/>
                </a:solidFill>
                <a:latin typeface="Arial"/>
                <a:cs typeface="Arial"/>
              </a:rPr>
              <a:t>IP</a:t>
            </a:r>
            <a:endParaRPr sz="2250">
              <a:latin typeface="Arial"/>
              <a:cs typeface="Arial"/>
            </a:endParaRPr>
          </a:p>
          <a:p>
            <a:pPr marL="54610">
              <a:lnSpc>
                <a:spcPct val="100000"/>
              </a:lnSpc>
              <a:spcBef>
                <a:spcPts val="505"/>
              </a:spcBef>
            </a:pPr>
            <a:r>
              <a:rPr dirty="0" sz="2250" spc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250" spc="10">
                <a:solidFill>
                  <a:srgbClr val="FF2600"/>
                </a:solidFill>
                <a:latin typeface="Microsoft JhengHei UI"/>
                <a:cs typeface="Microsoft JhengHei UI"/>
              </a:rPr>
              <a:t>为</a:t>
            </a:r>
            <a:r>
              <a:rPr dirty="0" sz="2250">
                <a:solidFill>
                  <a:srgbClr val="FF2600"/>
                </a:solidFill>
                <a:latin typeface="Arial"/>
                <a:cs typeface="Arial"/>
              </a:rPr>
              <a:t>Internet</a:t>
            </a:r>
            <a:r>
              <a:rPr dirty="0" sz="2250" spc="10">
                <a:solidFill>
                  <a:srgbClr val="FF2600"/>
                </a:solidFill>
                <a:latin typeface="Microsoft JhengHei UI"/>
                <a:cs typeface="Microsoft JhengHei UI"/>
              </a:rPr>
              <a:t>数据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2590" y="7712836"/>
            <a:ext cx="10355580" cy="110490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6726555" algn="l"/>
              </a:tabLst>
            </a:pPr>
            <a:r>
              <a:rPr dirty="0" sz="2250" spc="0">
                <a:latin typeface="Arial"/>
                <a:cs typeface="Arial"/>
              </a:rPr>
              <a:t>Answers	#</a:t>
            </a:r>
            <a:r>
              <a:rPr dirty="0" sz="2250" spc="10">
                <a:latin typeface="Microsoft JhengHei UI"/>
                <a:cs typeface="Microsoft JhengHei UI"/>
              </a:rPr>
              <a:t>资源记录区域（回答区域）</a:t>
            </a:r>
            <a:endParaRPr sz="2250">
              <a:latin typeface="Microsoft JhengHei UI"/>
              <a:cs typeface="Microsoft JhengHei UI"/>
            </a:endParaRPr>
          </a:p>
          <a:p>
            <a:pPr marL="668020" marR="2843530" indent="-320040">
              <a:lnSpc>
                <a:spcPts val="2640"/>
              </a:lnSpc>
              <a:spcBef>
                <a:spcPts val="365"/>
              </a:spcBef>
            </a:pPr>
            <a:r>
              <a:rPr dirty="0" sz="2250" spc="-5">
                <a:latin typeface="Arial"/>
                <a:cs typeface="Arial"/>
                <a:hlinkClick r:id="rId2"/>
              </a:rPr>
              <a:t>www.guat.edu.cn: </a:t>
            </a:r>
            <a:r>
              <a:rPr dirty="0" sz="2250" spc="0">
                <a:latin typeface="Arial"/>
                <a:cs typeface="Arial"/>
              </a:rPr>
              <a:t>type A, class IN, addr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202.193.96.150  Name: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  <a:hlinkClick r:id="rId2"/>
              </a:rPr>
              <a:t>www.guat.edu.cn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9631" y="8754922"/>
            <a:ext cx="4142740" cy="124777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600"/>
              </a:spcBef>
            </a:pPr>
            <a:r>
              <a:rPr dirty="0" sz="225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查询类型</a:t>
            </a:r>
            <a:r>
              <a:rPr dirty="0" sz="2250" spc="5">
                <a:latin typeface="Arial"/>
                <a:cs typeface="Arial"/>
              </a:rPr>
              <a:t>A</a:t>
            </a:r>
            <a:r>
              <a:rPr dirty="0" sz="2250" spc="5">
                <a:latin typeface="Microsoft JhengHei UI"/>
                <a:cs typeface="Microsoft JhengHei UI"/>
              </a:rPr>
              <a:t>，</a:t>
            </a:r>
            <a:r>
              <a:rPr dirty="0" sz="2250" spc="10">
                <a:latin typeface="Microsoft JhengHei UI"/>
                <a:cs typeface="Microsoft JhengHei UI"/>
              </a:rPr>
              <a:t>由域名查询</a:t>
            </a:r>
            <a:r>
              <a:rPr dirty="0" sz="2250" spc="0">
                <a:latin typeface="Arial"/>
                <a:cs typeface="Arial"/>
              </a:rPr>
              <a:t>IP</a:t>
            </a:r>
            <a:r>
              <a:rPr dirty="0" sz="2250" spc="10">
                <a:latin typeface="Microsoft JhengHei UI"/>
                <a:cs typeface="Microsoft JhengHei UI"/>
              </a:rPr>
              <a:t>地址</a:t>
            </a:r>
            <a:endParaRPr sz="22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 spc="10">
                <a:latin typeface="Microsoft JhengHei UI"/>
                <a:cs typeface="Microsoft JhengHei UI"/>
              </a:rPr>
              <a:t>查询类</a:t>
            </a:r>
            <a:r>
              <a:rPr dirty="0" sz="2250" spc="0">
                <a:latin typeface="Arial"/>
                <a:cs typeface="Arial"/>
              </a:rPr>
              <a:t>IN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250" spc="5">
                <a:latin typeface="Arial"/>
                <a:cs typeface="Arial"/>
              </a:rPr>
              <a:t>#DNS</a:t>
            </a:r>
            <a:r>
              <a:rPr dirty="0" sz="2250" spc="10">
                <a:latin typeface="Microsoft JhengHei UI"/>
                <a:cs typeface="Microsoft JhengHei UI"/>
              </a:rPr>
              <a:t>记录缓存时间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3212" y="8754922"/>
            <a:ext cx="3386454" cy="1619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780" marR="5080" indent="-5715">
              <a:lnSpc>
                <a:spcPct val="118800"/>
              </a:lnSpc>
              <a:spcBef>
                <a:spcPts val="95"/>
              </a:spcBef>
            </a:pPr>
            <a:r>
              <a:rPr dirty="0" sz="2250" spc="-20">
                <a:latin typeface="Arial"/>
                <a:cs typeface="Arial"/>
              </a:rPr>
              <a:t>Type: </a:t>
            </a:r>
            <a:r>
              <a:rPr dirty="0" sz="2250" spc="5">
                <a:latin typeface="Arial"/>
                <a:cs typeface="Arial"/>
              </a:rPr>
              <a:t>A </a:t>
            </a:r>
            <a:r>
              <a:rPr dirty="0" sz="2250" spc="0">
                <a:latin typeface="Arial"/>
                <a:cs typeface="Arial"/>
              </a:rPr>
              <a:t>(Host Address)</a:t>
            </a:r>
            <a:r>
              <a:rPr dirty="0" sz="2250" spc="-42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(1)  Class: IN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(0x0001)</a:t>
            </a:r>
            <a:endParaRPr sz="2250">
              <a:latin typeface="Arial"/>
              <a:cs typeface="Arial"/>
            </a:endParaRPr>
          </a:p>
          <a:p>
            <a:pPr marL="17780" marR="943610" indent="-5715">
              <a:lnSpc>
                <a:spcPct val="108500"/>
              </a:lnSpc>
              <a:spcBef>
                <a:spcPts val="275"/>
              </a:spcBef>
            </a:pPr>
            <a:r>
              <a:rPr dirty="0" sz="2250" spc="-15">
                <a:latin typeface="Arial"/>
                <a:cs typeface="Arial"/>
              </a:rPr>
              <a:t>Time </a:t>
            </a:r>
            <a:r>
              <a:rPr dirty="0" sz="2250">
                <a:latin typeface="Arial"/>
                <a:cs typeface="Arial"/>
              </a:rPr>
              <a:t>to </a:t>
            </a:r>
            <a:r>
              <a:rPr dirty="0" sz="2250" spc="0">
                <a:latin typeface="Arial"/>
                <a:cs typeface="Arial"/>
              </a:rPr>
              <a:t>live: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67677  Data </a:t>
            </a:r>
            <a:r>
              <a:rPr dirty="0" sz="2250">
                <a:latin typeface="Arial"/>
                <a:cs typeface="Arial"/>
              </a:rPr>
              <a:t>length:</a:t>
            </a:r>
            <a:r>
              <a:rPr dirty="0" sz="2250" spc="-2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2529" y="10373708"/>
            <a:ext cx="7023100" cy="3714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002020" algn="l"/>
              </a:tabLst>
            </a:pPr>
            <a:r>
              <a:rPr dirty="0" sz="2250" spc="5">
                <a:latin typeface="Arial"/>
                <a:cs typeface="Arial"/>
              </a:rPr>
              <a:t>Add</a:t>
            </a:r>
            <a:r>
              <a:rPr dirty="0" sz="2250">
                <a:latin typeface="Arial"/>
                <a:cs typeface="Arial"/>
              </a:rPr>
              <a:t>r</a:t>
            </a:r>
            <a:r>
              <a:rPr dirty="0" sz="2250" spc="0">
                <a:latin typeface="Arial"/>
                <a:cs typeface="Arial"/>
              </a:rPr>
              <a:t>ess:</a:t>
            </a:r>
            <a:r>
              <a:rPr dirty="0" sz="225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  <a:hlinkClick r:id="rId2"/>
              </a:rPr>
              <a:t>ww</a:t>
            </a:r>
            <a:r>
              <a:rPr dirty="0" sz="2250" spc="-120">
                <a:latin typeface="Arial"/>
                <a:cs typeface="Arial"/>
                <a:hlinkClick r:id="rId2"/>
              </a:rPr>
              <a:t>w</a:t>
            </a:r>
            <a:r>
              <a:rPr dirty="0" sz="2250" spc="-5">
                <a:latin typeface="Arial"/>
                <a:cs typeface="Arial"/>
                <a:hlinkClick r:id="rId2"/>
              </a:rPr>
              <a:t>.</a:t>
            </a:r>
            <a:r>
              <a:rPr dirty="0" sz="2250" spc="0">
                <a:latin typeface="Arial"/>
                <a:cs typeface="Arial"/>
                <a:hlinkClick r:id="rId2"/>
              </a:rPr>
              <a:t>gua</a:t>
            </a:r>
            <a:r>
              <a:rPr dirty="0" sz="2250" spc="-5">
                <a:latin typeface="Arial"/>
                <a:cs typeface="Arial"/>
                <a:hlinkClick r:id="rId2"/>
              </a:rPr>
              <a:t>t.</a:t>
            </a:r>
            <a:r>
              <a:rPr dirty="0" sz="2250" spc="0">
                <a:latin typeface="Arial"/>
                <a:cs typeface="Arial"/>
                <a:hlinkClick r:id="rId2"/>
              </a:rPr>
              <a:t>edu</a:t>
            </a:r>
            <a:r>
              <a:rPr dirty="0" sz="2250" spc="-5">
                <a:latin typeface="Arial"/>
                <a:cs typeface="Arial"/>
                <a:hlinkClick r:id="rId2"/>
              </a:rPr>
              <a:t>.</a:t>
            </a:r>
            <a:r>
              <a:rPr dirty="0" sz="2250" spc="0">
                <a:latin typeface="Arial"/>
                <a:cs typeface="Arial"/>
                <a:hlinkClick r:id="rId2"/>
              </a:rPr>
              <a:t>cn</a:t>
            </a:r>
            <a:r>
              <a:rPr dirty="0" sz="2250" spc="0">
                <a:latin typeface="Arial"/>
                <a:cs typeface="Arial"/>
                <a:hlinkClick r:id="rId2"/>
              </a:rPr>
              <a:t> </a:t>
            </a:r>
            <a:r>
              <a:rPr dirty="0" sz="2250">
                <a:latin typeface="Arial"/>
                <a:cs typeface="Arial"/>
              </a:rPr>
              <a:t>(</a:t>
            </a:r>
            <a:r>
              <a:rPr dirty="0" sz="2250" spc="0">
                <a:latin typeface="Arial"/>
                <a:cs typeface="Arial"/>
              </a:rPr>
              <a:t>202</a:t>
            </a:r>
            <a:r>
              <a:rPr dirty="0" sz="2250" spc="-5">
                <a:latin typeface="Arial"/>
                <a:cs typeface="Arial"/>
              </a:rPr>
              <a:t>.</a:t>
            </a:r>
            <a:r>
              <a:rPr dirty="0" sz="2250" spc="0">
                <a:latin typeface="Arial"/>
                <a:cs typeface="Arial"/>
              </a:rPr>
              <a:t>193</a:t>
            </a:r>
            <a:r>
              <a:rPr dirty="0" sz="2250" spc="-5">
                <a:latin typeface="Arial"/>
                <a:cs typeface="Arial"/>
              </a:rPr>
              <a:t>.</a:t>
            </a:r>
            <a:r>
              <a:rPr dirty="0" sz="2250" spc="0">
                <a:latin typeface="Arial"/>
                <a:cs typeface="Arial"/>
              </a:rPr>
              <a:t>96</a:t>
            </a:r>
            <a:r>
              <a:rPr dirty="0" sz="2250" spc="-5">
                <a:latin typeface="Arial"/>
                <a:cs typeface="Arial"/>
              </a:rPr>
              <a:t>.</a:t>
            </a:r>
            <a:r>
              <a:rPr dirty="0" sz="2250" spc="0">
                <a:latin typeface="Arial"/>
                <a:cs typeface="Arial"/>
              </a:rPr>
              <a:t>150)</a:t>
            </a:r>
            <a:r>
              <a:rPr dirty="0" sz="2250">
                <a:latin typeface="Arial"/>
                <a:cs typeface="Arial"/>
              </a:rPr>
              <a:t>	</a:t>
            </a:r>
            <a:r>
              <a:rPr dirty="0" sz="2250" spc="0">
                <a:latin typeface="Arial"/>
                <a:cs typeface="Arial"/>
              </a:rPr>
              <a:t>#</a:t>
            </a:r>
            <a:r>
              <a:rPr dirty="0" sz="2250">
                <a:latin typeface="Arial"/>
                <a:cs typeface="Arial"/>
              </a:rPr>
              <a:t>IP</a:t>
            </a:r>
            <a:r>
              <a:rPr dirty="0" sz="2250" spc="10">
                <a:latin typeface="Microsoft JhengHei UI"/>
                <a:cs typeface="Microsoft JhengHei UI"/>
              </a:rPr>
              <a:t>地址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22882" y="2125578"/>
            <a:ext cx="6785833" cy="1197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568270" y="6301096"/>
            <a:ext cx="6744546" cy="8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626775" y="8313720"/>
            <a:ext cx="6638831" cy="2472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247601" y="715916"/>
            <a:ext cx="36093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</a:t>
            </a:r>
            <a:r>
              <a:rPr dirty="0" spc="0">
                <a:latin typeface="Arial"/>
                <a:cs typeface="Arial"/>
              </a:rPr>
              <a:t>S</a:t>
            </a:r>
            <a:r>
              <a:rPr dirty="0" spc="10"/>
              <a:t>回答实例</a:t>
            </a:r>
          </a:p>
        </p:txBody>
      </p:sp>
      <p:sp>
        <p:nvSpPr>
          <p:cNvPr id="17" name="object 17"/>
          <p:cNvSpPr/>
          <p:nvPr/>
        </p:nvSpPr>
        <p:spPr>
          <a:xfrm>
            <a:off x="728471" y="5789493"/>
            <a:ext cx="18647410" cy="0"/>
          </a:xfrm>
          <a:custGeom>
            <a:avLst/>
            <a:gdLst/>
            <a:ahLst/>
            <a:cxnLst/>
            <a:rect l="l" t="t" r="r" b="b"/>
            <a:pathLst>
              <a:path w="18647410" h="0">
                <a:moveTo>
                  <a:pt x="0" y="0"/>
                </a:moveTo>
                <a:lnTo>
                  <a:pt x="18647159" y="0"/>
                </a:lnTo>
              </a:path>
            </a:pathLst>
          </a:custGeom>
          <a:ln w="31412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8470" y="7724328"/>
            <a:ext cx="18647410" cy="0"/>
          </a:xfrm>
          <a:custGeom>
            <a:avLst/>
            <a:gdLst/>
            <a:ahLst/>
            <a:cxnLst/>
            <a:rect l="l" t="t" r="r" b="b"/>
            <a:pathLst>
              <a:path w="18647410" h="0">
                <a:moveTo>
                  <a:pt x="0" y="0"/>
                </a:moveTo>
                <a:lnTo>
                  <a:pt x="18647159" y="0"/>
                </a:lnTo>
              </a:path>
            </a:pathLst>
          </a:custGeom>
          <a:ln w="31412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818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023360"/>
          </a:xfrm>
          <a:custGeom>
            <a:avLst/>
            <a:gdLst/>
            <a:ahLst/>
            <a:cxnLst/>
            <a:rect l="l" t="t" r="r" b="b"/>
            <a:pathLst>
              <a:path w="12963525" h="40233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64656"/>
                </a:lnTo>
                <a:lnTo>
                  <a:pt x="197" y="3816025"/>
                </a:lnTo>
                <a:lnTo>
                  <a:pt x="1581" y="3857453"/>
                </a:lnTo>
                <a:lnTo>
                  <a:pt x="12649" y="3916161"/>
                </a:lnTo>
                <a:lnTo>
                  <a:pt x="49226" y="3973575"/>
                </a:lnTo>
                <a:lnTo>
                  <a:pt x="106640" y="4010152"/>
                </a:lnTo>
                <a:lnTo>
                  <a:pt x="165348" y="4021220"/>
                </a:lnTo>
                <a:lnTo>
                  <a:pt x="206776" y="4022604"/>
                </a:lnTo>
                <a:lnTo>
                  <a:pt x="258146" y="4022802"/>
                </a:lnTo>
                <a:lnTo>
                  <a:pt x="12705299" y="4022802"/>
                </a:lnTo>
                <a:lnTo>
                  <a:pt x="12756671" y="4022604"/>
                </a:lnTo>
                <a:lnTo>
                  <a:pt x="12798099" y="4021220"/>
                </a:lnTo>
                <a:lnTo>
                  <a:pt x="12856802" y="4010152"/>
                </a:lnTo>
                <a:lnTo>
                  <a:pt x="12914218" y="3973575"/>
                </a:lnTo>
                <a:lnTo>
                  <a:pt x="12950799" y="3916161"/>
                </a:lnTo>
                <a:lnTo>
                  <a:pt x="12961867" y="3857453"/>
                </a:lnTo>
                <a:lnTo>
                  <a:pt x="12963250" y="3816025"/>
                </a:lnTo>
                <a:lnTo>
                  <a:pt x="12963448" y="376465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023360"/>
          </a:xfrm>
          <a:custGeom>
            <a:avLst/>
            <a:gdLst/>
            <a:ahLst/>
            <a:cxnLst/>
            <a:rect l="l" t="t" r="r" b="b"/>
            <a:pathLst>
              <a:path w="12963525" h="40233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64656"/>
                </a:lnTo>
                <a:lnTo>
                  <a:pt x="12963250" y="3816025"/>
                </a:lnTo>
                <a:lnTo>
                  <a:pt x="12961867" y="3857453"/>
                </a:lnTo>
                <a:lnTo>
                  <a:pt x="12950799" y="3916161"/>
                </a:lnTo>
                <a:lnTo>
                  <a:pt x="12914218" y="3973575"/>
                </a:lnTo>
                <a:lnTo>
                  <a:pt x="12856802" y="4010152"/>
                </a:lnTo>
                <a:lnTo>
                  <a:pt x="12798099" y="4021220"/>
                </a:lnTo>
                <a:lnTo>
                  <a:pt x="12756671" y="4022604"/>
                </a:lnTo>
                <a:lnTo>
                  <a:pt x="12705299" y="4022802"/>
                </a:lnTo>
                <a:lnTo>
                  <a:pt x="258145" y="4022802"/>
                </a:lnTo>
                <a:lnTo>
                  <a:pt x="206775" y="4022604"/>
                </a:lnTo>
                <a:lnTo>
                  <a:pt x="165348" y="4021220"/>
                </a:lnTo>
                <a:lnTo>
                  <a:pt x="106640" y="4010152"/>
                </a:lnTo>
                <a:lnTo>
                  <a:pt x="49226" y="3973575"/>
                </a:lnTo>
                <a:lnTo>
                  <a:pt x="12650" y="3916161"/>
                </a:lnTo>
                <a:lnTo>
                  <a:pt x="1581" y="3857453"/>
                </a:lnTo>
                <a:lnTo>
                  <a:pt x="197" y="3816025"/>
                </a:lnTo>
                <a:lnTo>
                  <a:pt x="0" y="376465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30028" y="715916"/>
            <a:ext cx="78441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10"/>
              <a:t>查询类型实例：域名查</a:t>
            </a:r>
            <a:r>
              <a:rPr dirty="0">
                <a:latin typeface="Arial"/>
                <a:cs typeface="Arial"/>
              </a:rPr>
              <a:t>IP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3005" y="2671904"/>
            <a:ext cx="9742170" cy="1362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36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 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  <a:hlinkClick r:id="rId4"/>
              </a:rPr>
              <a:t>www.baidu.com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215"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3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3005" y="3996651"/>
            <a:ext cx="4017645" cy="16008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 名 </a:t>
            </a:r>
            <a:r>
              <a:rPr dirty="0" sz="2850" spc="0">
                <a:latin typeface="Arial"/>
                <a:cs typeface="Arial"/>
              </a:rPr>
              <a:t>: </a:t>
            </a:r>
            <a:r>
              <a:rPr dirty="0" sz="2850" spc="0">
                <a:latin typeface="Arial"/>
                <a:cs typeface="Arial"/>
                <a:hlinkClick r:id="rId4"/>
              </a:rPr>
              <a:t>www.baidu.com. 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5"/>
              </a:rPr>
              <a:t>www.a.shifen.com.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5"/>
              </a:rPr>
              <a:t>www.a.shifen.com.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49710" y="3996651"/>
            <a:ext cx="4547235" cy="16008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别名是</a:t>
            </a:r>
            <a:r>
              <a:rPr dirty="0" sz="2850" spc="0">
                <a:latin typeface="Microsoft JhengHei UI"/>
                <a:cs typeface="Microsoft JhengHei UI"/>
              </a:rPr>
              <a:t>：</a:t>
            </a:r>
            <a:r>
              <a:rPr dirty="0" sz="2850" spc="0">
                <a:latin typeface="Arial"/>
                <a:cs typeface="Arial"/>
                <a:hlinkClick r:id="rId5"/>
              </a:rPr>
              <a:t>www.a.shifen.com.</a:t>
            </a:r>
            <a:endParaRPr sz="2850">
              <a:latin typeface="Arial"/>
              <a:cs typeface="Arial"/>
            </a:endParaRPr>
          </a:p>
          <a:p>
            <a:pPr marL="93980" marR="288290">
              <a:lnSpc>
                <a:spcPct val="120900"/>
              </a:lnSpc>
            </a:pPr>
            <a:r>
              <a:rPr dirty="0" sz="2850" spc="5">
                <a:latin typeface="Arial"/>
                <a:cs typeface="Arial"/>
              </a:rPr>
              <a:t>IP</a:t>
            </a:r>
            <a:r>
              <a:rPr dirty="0" sz="2850" spc="30">
                <a:latin typeface="Microsoft JhengHei UI"/>
                <a:cs typeface="Microsoft JhengHei UI"/>
              </a:rPr>
              <a:t>地址是</a:t>
            </a:r>
            <a:r>
              <a:rPr dirty="0" sz="2850" spc="5">
                <a:latin typeface="Microsoft JhengHei UI"/>
                <a:cs typeface="Microsoft JhengHei UI"/>
              </a:rPr>
              <a:t>：</a:t>
            </a:r>
            <a:r>
              <a:rPr dirty="0" sz="2850" spc="5">
                <a:latin typeface="Arial"/>
                <a:cs typeface="Arial"/>
              </a:rPr>
              <a:t>14.215.177.39  </a:t>
            </a:r>
            <a:r>
              <a:rPr dirty="0" sz="2850">
                <a:latin typeface="Arial"/>
                <a:cs typeface="Arial"/>
              </a:rPr>
              <a:t>I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地址是：</a:t>
            </a:r>
            <a:r>
              <a:rPr dirty="0" sz="2850" spc="10">
                <a:latin typeface="Arial"/>
                <a:cs typeface="Arial"/>
              </a:rPr>
              <a:t>14.215.177.38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925570" cy="3995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两种⼯作模式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5">
                <a:latin typeface="Arial"/>
                <a:cs typeface="Arial"/>
              </a:rPr>
              <a:t>Clien</a:t>
            </a:r>
            <a:r>
              <a:rPr dirty="0" sz="3600">
                <a:latin typeface="Arial"/>
                <a:cs typeface="Arial"/>
              </a:rPr>
              <a:t>t/</a:t>
            </a:r>
            <a:r>
              <a:rPr dirty="0" sz="3600" spc="10">
                <a:latin typeface="Arial"/>
                <a:cs typeface="Arial"/>
              </a:rPr>
              <a:t>Se</a:t>
            </a:r>
            <a:r>
              <a:rPr dirty="0" sz="3600" spc="0">
                <a:latin typeface="Arial"/>
                <a:cs typeface="Arial"/>
              </a:rPr>
              <a:t>rv</a:t>
            </a:r>
            <a:r>
              <a:rPr dirty="0" sz="3600" spc="5">
                <a:latin typeface="Arial"/>
                <a:cs typeface="Arial"/>
              </a:rPr>
              <a:t>er</a:t>
            </a:r>
            <a:endParaRPr sz="3600">
              <a:latin typeface="Arial"/>
              <a:cs typeface="Arial"/>
            </a:endParaRPr>
          </a:p>
          <a:p>
            <a:pPr lvl="2" marL="1249045" indent="-503555">
              <a:lnSpc>
                <a:spcPct val="100000"/>
              </a:lnSpc>
              <a:spcBef>
                <a:spcPts val="2005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P2P</a:t>
            </a:r>
            <a:r>
              <a:rPr dirty="0" sz="3600" spc="25">
                <a:latin typeface="Microsoft JhengHei UI"/>
                <a:cs typeface="Microsoft JhengHei UI"/>
              </a:rPr>
              <a:t>模式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428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633470"/>
          </a:xfrm>
          <a:custGeom>
            <a:avLst/>
            <a:gdLst/>
            <a:ahLst/>
            <a:cxnLst/>
            <a:rect l="l" t="t" r="r" b="b"/>
            <a:pathLst>
              <a:path w="12963525" h="36334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374965"/>
                </a:lnTo>
                <a:lnTo>
                  <a:pt x="197" y="3426335"/>
                </a:lnTo>
                <a:lnTo>
                  <a:pt x="1581" y="3467762"/>
                </a:lnTo>
                <a:lnTo>
                  <a:pt x="12649" y="3526470"/>
                </a:lnTo>
                <a:lnTo>
                  <a:pt x="49226" y="3583884"/>
                </a:lnTo>
                <a:lnTo>
                  <a:pt x="106640" y="3620460"/>
                </a:lnTo>
                <a:lnTo>
                  <a:pt x="165348" y="3631530"/>
                </a:lnTo>
                <a:lnTo>
                  <a:pt x="206776" y="3632913"/>
                </a:lnTo>
                <a:lnTo>
                  <a:pt x="258146" y="3633111"/>
                </a:lnTo>
                <a:lnTo>
                  <a:pt x="12705299" y="3633111"/>
                </a:lnTo>
                <a:lnTo>
                  <a:pt x="12756671" y="3632913"/>
                </a:lnTo>
                <a:lnTo>
                  <a:pt x="12798099" y="3631530"/>
                </a:lnTo>
                <a:lnTo>
                  <a:pt x="12856802" y="3620460"/>
                </a:lnTo>
                <a:lnTo>
                  <a:pt x="12914218" y="3583884"/>
                </a:lnTo>
                <a:lnTo>
                  <a:pt x="12950799" y="3526470"/>
                </a:lnTo>
                <a:lnTo>
                  <a:pt x="12961867" y="3467762"/>
                </a:lnTo>
                <a:lnTo>
                  <a:pt x="12963250" y="3426335"/>
                </a:lnTo>
                <a:lnTo>
                  <a:pt x="12963448" y="33749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633470"/>
          </a:xfrm>
          <a:custGeom>
            <a:avLst/>
            <a:gdLst/>
            <a:ahLst/>
            <a:cxnLst/>
            <a:rect l="l" t="t" r="r" b="b"/>
            <a:pathLst>
              <a:path w="12963525" h="36334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374965"/>
                </a:lnTo>
                <a:lnTo>
                  <a:pt x="12963250" y="3426335"/>
                </a:lnTo>
                <a:lnTo>
                  <a:pt x="12961867" y="3467762"/>
                </a:lnTo>
                <a:lnTo>
                  <a:pt x="12950799" y="3526470"/>
                </a:lnTo>
                <a:lnTo>
                  <a:pt x="12914218" y="3583884"/>
                </a:lnTo>
                <a:lnTo>
                  <a:pt x="12856802" y="3620460"/>
                </a:lnTo>
                <a:lnTo>
                  <a:pt x="12798099" y="3631530"/>
                </a:lnTo>
                <a:lnTo>
                  <a:pt x="12756671" y="3632913"/>
                </a:lnTo>
                <a:lnTo>
                  <a:pt x="12705299" y="3633111"/>
                </a:lnTo>
                <a:lnTo>
                  <a:pt x="258145" y="3633111"/>
                </a:lnTo>
                <a:lnTo>
                  <a:pt x="206775" y="3632913"/>
                </a:lnTo>
                <a:lnTo>
                  <a:pt x="165348" y="3631530"/>
                </a:lnTo>
                <a:lnTo>
                  <a:pt x="106640" y="3620460"/>
                </a:lnTo>
                <a:lnTo>
                  <a:pt x="49226" y="3583884"/>
                </a:lnTo>
                <a:lnTo>
                  <a:pt x="12650" y="3526470"/>
                </a:lnTo>
                <a:lnTo>
                  <a:pt x="1581" y="3467762"/>
                </a:lnTo>
                <a:lnTo>
                  <a:pt x="197" y="3426335"/>
                </a:lnTo>
                <a:lnTo>
                  <a:pt x="0" y="337496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598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379623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40832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3026" y="478691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93495" y="2414712"/>
            <a:ext cx="4725035" cy="284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859155">
              <a:lnSpc>
                <a:spcPct val="139900"/>
              </a:lnSpc>
              <a:spcBef>
                <a:spcPts val="100"/>
              </a:spcBef>
            </a:pPr>
            <a:r>
              <a:rPr dirty="0" sz="3300" spc="55">
                <a:latin typeface="Microsoft JhengHei UI"/>
                <a:cs typeface="Microsoft JhengHei UI"/>
              </a:rPr>
              <a:t>为什么需要应⽤层？ 应⽤层协议的定义。 基本的应⽤层协议。</a:t>
            </a:r>
            <a:endParaRPr sz="330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50">
                <a:latin typeface="Microsoft JhengHei UI"/>
                <a:cs typeface="Microsoft JhengHei UI"/>
              </a:rPr>
              <a:t>应⽤层的两种⼯作模式。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3851" y="715916"/>
            <a:ext cx="78765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10"/>
              <a:t>查询类型实例：邮件交换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4371" y="2436407"/>
            <a:ext cx="9191625" cy="1362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36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 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60"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MX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3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4371" y="3761152"/>
            <a:ext cx="275526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3674" y="3761152"/>
            <a:ext cx="603313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655955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邮件交换记录</a:t>
            </a:r>
            <a:r>
              <a:rPr dirty="0" sz="2850" spc="10">
                <a:latin typeface="Microsoft JhengHei UI"/>
                <a:cs typeface="Microsoft JhengHei UI"/>
              </a:rPr>
              <a:t>：</a:t>
            </a:r>
            <a:r>
              <a:rPr dirty="0" sz="2850" spc="10">
                <a:latin typeface="Arial"/>
                <a:cs typeface="Arial"/>
              </a:rPr>
              <a:t>mx1.baidu.com.  </a:t>
            </a:r>
            <a:r>
              <a:rPr dirty="0" sz="2850" spc="30">
                <a:latin typeface="Microsoft JhengHei UI"/>
                <a:cs typeface="Microsoft JhengHei UI"/>
              </a:rPr>
              <a:t>邮件交换记录</a:t>
            </a:r>
            <a:r>
              <a:rPr dirty="0" sz="2850" spc="10">
                <a:latin typeface="Microsoft JhengHei UI"/>
                <a:cs typeface="Microsoft JhengHei UI"/>
              </a:rPr>
              <a:t>：</a:t>
            </a:r>
            <a:r>
              <a:rPr dirty="0" sz="2850" spc="10">
                <a:latin typeface="Arial"/>
                <a:cs typeface="Arial"/>
              </a:rPr>
              <a:t>jpmx.baidu.com.  </a:t>
            </a:r>
            <a:r>
              <a:rPr dirty="0" sz="2850" spc="30">
                <a:latin typeface="Microsoft JhengHei UI"/>
                <a:cs typeface="Microsoft JhengHei UI"/>
              </a:rPr>
              <a:t>邮件交换记录：</a:t>
            </a:r>
            <a:r>
              <a:rPr dirty="0" sz="2850" spc="10">
                <a:latin typeface="Arial"/>
                <a:cs typeface="Arial"/>
              </a:rPr>
              <a:t>mx</a:t>
            </a:r>
            <a:r>
              <a:rPr dirty="0" sz="2850" spc="10">
                <a:latin typeface="Arial"/>
                <a:cs typeface="Arial"/>
              </a:rPr>
              <a:t>50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baidu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co</a:t>
            </a:r>
            <a:r>
              <a:rPr dirty="0" sz="2850" spc="5">
                <a:latin typeface="Arial"/>
                <a:cs typeface="Arial"/>
              </a:rPr>
              <a:t>m.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20900"/>
              </a:lnSpc>
            </a:pPr>
            <a:r>
              <a:rPr dirty="0" sz="2850" spc="30">
                <a:latin typeface="Microsoft JhengHei UI"/>
                <a:cs typeface="Microsoft JhengHei UI"/>
              </a:rPr>
              <a:t>邮件交换记录：</a:t>
            </a:r>
            <a:r>
              <a:rPr dirty="0" sz="2850" spc="10">
                <a:latin typeface="Arial"/>
                <a:cs typeface="Arial"/>
              </a:rPr>
              <a:t>mx.m</a:t>
            </a:r>
            <a:r>
              <a:rPr dirty="0" sz="2850" spc="5">
                <a:latin typeface="Arial"/>
                <a:cs typeface="Arial"/>
              </a:rPr>
              <a:t>aillb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baidu</a:t>
            </a:r>
            <a:r>
              <a:rPr dirty="0" sz="2850">
                <a:latin typeface="Arial"/>
                <a:cs typeface="Arial"/>
              </a:rPr>
              <a:t>.</a:t>
            </a:r>
            <a:r>
              <a:rPr dirty="0" sz="2850" spc="10">
                <a:latin typeface="Arial"/>
                <a:cs typeface="Arial"/>
              </a:rPr>
              <a:t>co</a:t>
            </a:r>
            <a:r>
              <a:rPr dirty="0" sz="2850" spc="5"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邮件交换记录</a:t>
            </a:r>
            <a:r>
              <a:rPr dirty="0" sz="2850" spc="10">
                <a:latin typeface="Microsoft JhengHei UI"/>
                <a:cs typeface="Microsoft JhengHei UI"/>
              </a:rPr>
              <a:t>：</a:t>
            </a:r>
            <a:r>
              <a:rPr dirty="0" sz="2850" spc="10">
                <a:latin typeface="Arial"/>
                <a:cs typeface="Arial"/>
              </a:rPr>
              <a:t>mx.n.shifen.com.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73112" y="715916"/>
            <a:ext cx="159581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10"/>
              <a:t>查询类型实例：起始授权机构</a:t>
            </a:r>
            <a:r>
              <a:rPr dirty="0" spc="114"/>
              <a:t> </a:t>
            </a:r>
            <a:r>
              <a:rPr dirty="0" spc="0">
                <a:latin typeface="Arial"/>
                <a:cs typeface="Arial"/>
              </a:rPr>
              <a:t>SOA</a:t>
            </a:r>
            <a:r>
              <a:rPr dirty="0" spc="0"/>
              <a:t>（</a:t>
            </a:r>
            <a:r>
              <a:rPr dirty="0" spc="0">
                <a:latin typeface="Arial"/>
                <a:cs typeface="Arial"/>
              </a:rPr>
              <a:t>Start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of</a:t>
            </a:r>
            <a:r>
              <a:rPr dirty="0" spc="-254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Authority</a:t>
            </a:r>
            <a:r>
              <a:rPr dirty="0" spc="0"/>
              <a:t>）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1204" y="2581073"/>
            <a:ext cx="9314180" cy="18161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36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SOA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3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2850" spc="25">
                <a:latin typeface="Arial"/>
                <a:cs typeface="Arial"/>
              </a:rPr>
              <a:t>DNS </a:t>
            </a:r>
            <a:r>
              <a:rPr dirty="0" sz="2850" spc="15">
                <a:latin typeface="Arial"/>
                <a:cs typeface="Arial"/>
              </a:rPr>
              <a:t>SOA </a:t>
            </a:r>
            <a:r>
              <a:rPr dirty="0" sz="2850" spc="10">
                <a:latin typeface="Arial"/>
                <a:cs typeface="Arial"/>
              </a:rPr>
              <a:t>Resource</a:t>
            </a:r>
            <a:r>
              <a:rPr dirty="0" sz="2850" spc="-18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Record: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8539" y="4324653"/>
            <a:ext cx="1491615" cy="1075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查询域名 查询类型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80529" y="4324653"/>
            <a:ext cx="2134235" cy="107569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7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SOA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8539" y="5374778"/>
            <a:ext cx="3188970" cy="107569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136715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查询类	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IN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044064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⽣存期	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7200</a:t>
            </a:r>
            <a:endParaRPr sz="2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48539" y="6510190"/>
            <a:ext cx="55365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721610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主域名服务器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7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dns.baidu.com.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8539" y="6949967"/>
            <a:ext cx="4655185" cy="265112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机构邮箱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sa.baidu.com.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序列号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2012144030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刷新时间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8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300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重试时间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8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300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过期时间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2592000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48539" y="9660566"/>
            <a:ext cx="31889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044064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最⼩⽣存期	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7200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8575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7780020"/>
          </a:xfrm>
          <a:custGeom>
            <a:avLst/>
            <a:gdLst/>
            <a:ahLst/>
            <a:cxnLst/>
            <a:rect l="l" t="t" r="r" b="b"/>
            <a:pathLst>
              <a:path w="12963525" h="77800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521796"/>
                </a:lnTo>
                <a:lnTo>
                  <a:pt x="197" y="7573165"/>
                </a:lnTo>
                <a:lnTo>
                  <a:pt x="1581" y="7614593"/>
                </a:lnTo>
                <a:lnTo>
                  <a:pt x="12649" y="7673301"/>
                </a:lnTo>
                <a:lnTo>
                  <a:pt x="49226" y="7730715"/>
                </a:lnTo>
                <a:lnTo>
                  <a:pt x="106640" y="7767291"/>
                </a:lnTo>
                <a:lnTo>
                  <a:pt x="165348" y="7778360"/>
                </a:lnTo>
                <a:lnTo>
                  <a:pt x="206776" y="7779744"/>
                </a:lnTo>
                <a:lnTo>
                  <a:pt x="258146" y="7779942"/>
                </a:lnTo>
                <a:lnTo>
                  <a:pt x="12705299" y="7779942"/>
                </a:lnTo>
                <a:lnTo>
                  <a:pt x="12756671" y="7779744"/>
                </a:lnTo>
                <a:lnTo>
                  <a:pt x="12798099" y="7778360"/>
                </a:lnTo>
                <a:lnTo>
                  <a:pt x="12856802" y="7767291"/>
                </a:lnTo>
                <a:lnTo>
                  <a:pt x="12914218" y="7730715"/>
                </a:lnTo>
                <a:lnTo>
                  <a:pt x="12950799" y="7673301"/>
                </a:lnTo>
                <a:lnTo>
                  <a:pt x="12961867" y="7614593"/>
                </a:lnTo>
                <a:lnTo>
                  <a:pt x="12963250" y="7573165"/>
                </a:lnTo>
                <a:lnTo>
                  <a:pt x="12963448" y="75217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7780020"/>
          </a:xfrm>
          <a:custGeom>
            <a:avLst/>
            <a:gdLst/>
            <a:ahLst/>
            <a:cxnLst/>
            <a:rect l="l" t="t" r="r" b="b"/>
            <a:pathLst>
              <a:path w="12963525" h="77800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521796"/>
                </a:lnTo>
                <a:lnTo>
                  <a:pt x="12963250" y="7573165"/>
                </a:lnTo>
                <a:lnTo>
                  <a:pt x="12961867" y="7614593"/>
                </a:lnTo>
                <a:lnTo>
                  <a:pt x="12950799" y="7673301"/>
                </a:lnTo>
                <a:lnTo>
                  <a:pt x="12914218" y="7730715"/>
                </a:lnTo>
                <a:lnTo>
                  <a:pt x="12856802" y="7767291"/>
                </a:lnTo>
                <a:lnTo>
                  <a:pt x="12798099" y="7778360"/>
                </a:lnTo>
                <a:lnTo>
                  <a:pt x="12756671" y="7779744"/>
                </a:lnTo>
                <a:lnTo>
                  <a:pt x="12705299" y="7779942"/>
                </a:lnTo>
                <a:lnTo>
                  <a:pt x="258145" y="7779942"/>
                </a:lnTo>
                <a:lnTo>
                  <a:pt x="206775" y="7779744"/>
                </a:lnTo>
                <a:lnTo>
                  <a:pt x="165348" y="7778360"/>
                </a:lnTo>
                <a:lnTo>
                  <a:pt x="106640" y="7767291"/>
                </a:lnTo>
                <a:lnTo>
                  <a:pt x="49226" y="7730715"/>
                </a:lnTo>
                <a:lnTo>
                  <a:pt x="12650" y="7673301"/>
                </a:lnTo>
                <a:lnTo>
                  <a:pt x="1581" y="7614593"/>
                </a:lnTo>
                <a:lnTo>
                  <a:pt x="197" y="7573165"/>
                </a:lnTo>
                <a:lnTo>
                  <a:pt x="0" y="75217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13243" y="715916"/>
            <a:ext cx="92779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查询类型实例：开始授权</a:t>
            </a:r>
            <a:r>
              <a:rPr dirty="0" spc="90"/>
              <a:t> </a:t>
            </a:r>
            <a:r>
              <a:rPr dirty="0" spc="5">
                <a:latin typeface="Arial"/>
                <a:cs typeface="Arial"/>
              </a:rPr>
              <a:t>SOA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5381" y="2587384"/>
            <a:ext cx="5220335" cy="13843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(base) </a:t>
            </a:r>
            <a:r>
              <a:rPr dirty="0" sz="2850" spc="5">
                <a:latin typeface="Arial"/>
                <a:cs typeface="Arial"/>
              </a:rPr>
              <a:t>Mac-mini:/etc </a:t>
            </a:r>
            <a:r>
              <a:rPr dirty="0" sz="2850" spc="10">
                <a:latin typeface="Arial"/>
                <a:cs typeface="Arial"/>
              </a:rPr>
              <a:t>$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nslookup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850" spc="15">
                <a:latin typeface="Arial"/>
                <a:cs typeface="Arial"/>
              </a:rPr>
              <a:t>&gt; </a:t>
            </a:r>
            <a:r>
              <a:rPr dirty="0" sz="2850" spc="10">
                <a:latin typeface="Arial"/>
                <a:cs typeface="Arial"/>
              </a:rPr>
              <a:t>set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type=SOA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850" spc="15">
                <a:latin typeface="Arial"/>
                <a:cs typeface="Arial"/>
              </a:rPr>
              <a:t>&gt;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5381" y="3965942"/>
            <a:ext cx="1471930" cy="92519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3620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Server:  </a:t>
            </a:r>
            <a:r>
              <a:rPr dirty="0" sz="2850" spc="15">
                <a:latin typeface="Arial"/>
                <a:cs typeface="Arial"/>
              </a:rPr>
              <a:t>Add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10">
                <a:latin typeface="Arial"/>
                <a:cs typeface="Arial"/>
              </a:rPr>
              <a:t>ess: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17453" y="3965942"/>
            <a:ext cx="6038215" cy="9251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240e:9:2000:100:202:103:225:68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850" spc="10">
                <a:latin typeface="Arial"/>
                <a:cs typeface="Arial"/>
              </a:rPr>
              <a:t>240e:9:2000:100:202:103:225:68#53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5381" y="5344503"/>
            <a:ext cx="4808220" cy="4141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10870">
              <a:lnSpc>
                <a:spcPts val="3620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Non-authoritative </a:t>
            </a:r>
            <a:r>
              <a:rPr dirty="0" sz="2850" spc="10">
                <a:latin typeface="Arial"/>
                <a:cs typeface="Arial"/>
              </a:rPr>
              <a:t>answer:  baidu.com</a:t>
            </a:r>
            <a:endParaRPr sz="285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40"/>
              </a:spcBef>
            </a:pPr>
            <a:r>
              <a:rPr dirty="0" sz="2850" spc="5">
                <a:latin typeface="Arial"/>
                <a:cs typeface="Arial"/>
              </a:rPr>
              <a:t>origin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dns.baidu.com</a:t>
            </a:r>
            <a:endParaRPr sz="2850">
              <a:latin typeface="Arial"/>
              <a:cs typeface="Arial"/>
            </a:endParaRPr>
          </a:p>
          <a:p>
            <a:pPr marL="689610" marR="5080">
              <a:lnSpc>
                <a:spcPct val="105800"/>
              </a:lnSpc>
            </a:pPr>
            <a:r>
              <a:rPr dirty="0" sz="2850" spc="10">
                <a:latin typeface="Arial"/>
                <a:cs typeface="Arial"/>
              </a:rPr>
              <a:t>mail addr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sa.baidu.com  </a:t>
            </a:r>
            <a:r>
              <a:rPr dirty="0" sz="2850" spc="5">
                <a:latin typeface="Arial"/>
                <a:cs typeface="Arial"/>
              </a:rPr>
              <a:t>serial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2012144051</a:t>
            </a:r>
            <a:endParaRPr sz="285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200"/>
              </a:spcBef>
            </a:pPr>
            <a:r>
              <a:rPr dirty="0" sz="2850" spc="5">
                <a:latin typeface="Arial"/>
                <a:cs typeface="Arial"/>
              </a:rPr>
              <a:t>refresh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300</a:t>
            </a:r>
            <a:endParaRPr sz="285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195"/>
              </a:spcBef>
            </a:pPr>
            <a:r>
              <a:rPr dirty="0" sz="2850" spc="5">
                <a:latin typeface="Arial"/>
                <a:cs typeface="Arial"/>
              </a:rPr>
              <a:t>retry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300</a:t>
            </a:r>
            <a:endParaRPr sz="285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200"/>
              </a:spcBef>
            </a:pPr>
            <a:r>
              <a:rPr dirty="0" sz="2850" spc="10">
                <a:latin typeface="Arial"/>
                <a:cs typeface="Arial"/>
              </a:rPr>
              <a:t>expire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2592000</a:t>
            </a:r>
            <a:endParaRPr sz="285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200"/>
              </a:spcBef>
            </a:pPr>
            <a:r>
              <a:rPr dirty="0" sz="2850" spc="10">
                <a:latin typeface="Arial"/>
                <a:cs typeface="Arial"/>
              </a:rPr>
              <a:t>minimum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7200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85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061710"/>
          </a:xfrm>
          <a:custGeom>
            <a:avLst/>
            <a:gdLst/>
            <a:ahLst/>
            <a:cxnLst/>
            <a:rect l="l" t="t" r="r" b="b"/>
            <a:pathLst>
              <a:path w="12963525" h="60617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803074"/>
                </a:lnTo>
                <a:lnTo>
                  <a:pt x="197" y="5854444"/>
                </a:lnTo>
                <a:lnTo>
                  <a:pt x="1581" y="5895871"/>
                </a:lnTo>
                <a:lnTo>
                  <a:pt x="12649" y="5954579"/>
                </a:lnTo>
                <a:lnTo>
                  <a:pt x="49226" y="6011994"/>
                </a:lnTo>
                <a:lnTo>
                  <a:pt x="106640" y="6048570"/>
                </a:lnTo>
                <a:lnTo>
                  <a:pt x="165348" y="6059639"/>
                </a:lnTo>
                <a:lnTo>
                  <a:pt x="206776" y="6061023"/>
                </a:lnTo>
                <a:lnTo>
                  <a:pt x="258146" y="6061220"/>
                </a:lnTo>
                <a:lnTo>
                  <a:pt x="12705299" y="6061220"/>
                </a:lnTo>
                <a:lnTo>
                  <a:pt x="12756671" y="6061023"/>
                </a:lnTo>
                <a:lnTo>
                  <a:pt x="12798099" y="6059639"/>
                </a:lnTo>
                <a:lnTo>
                  <a:pt x="12856802" y="6048570"/>
                </a:lnTo>
                <a:lnTo>
                  <a:pt x="12914218" y="6011994"/>
                </a:lnTo>
                <a:lnTo>
                  <a:pt x="12950799" y="5954579"/>
                </a:lnTo>
                <a:lnTo>
                  <a:pt x="12961867" y="5895871"/>
                </a:lnTo>
                <a:lnTo>
                  <a:pt x="12963250" y="5854444"/>
                </a:lnTo>
                <a:lnTo>
                  <a:pt x="12963448" y="580307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061710"/>
          </a:xfrm>
          <a:custGeom>
            <a:avLst/>
            <a:gdLst/>
            <a:ahLst/>
            <a:cxnLst/>
            <a:rect l="l" t="t" r="r" b="b"/>
            <a:pathLst>
              <a:path w="12963525" h="60617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803074"/>
                </a:lnTo>
                <a:lnTo>
                  <a:pt x="12963250" y="5854444"/>
                </a:lnTo>
                <a:lnTo>
                  <a:pt x="12961867" y="5895871"/>
                </a:lnTo>
                <a:lnTo>
                  <a:pt x="12950799" y="5954579"/>
                </a:lnTo>
                <a:lnTo>
                  <a:pt x="12914218" y="6011994"/>
                </a:lnTo>
                <a:lnTo>
                  <a:pt x="12856802" y="6048570"/>
                </a:lnTo>
                <a:lnTo>
                  <a:pt x="12798099" y="6059639"/>
                </a:lnTo>
                <a:lnTo>
                  <a:pt x="12756671" y="6061023"/>
                </a:lnTo>
                <a:lnTo>
                  <a:pt x="12705299" y="6061220"/>
                </a:lnTo>
                <a:lnTo>
                  <a:pt x="258145" y="6061220"/>
                </a:lnTo>
                <a:lnTo>
                  <a:pt x="206775" y="6061023"/>
                </a:lnTo>
                <a:lnTo>
                  <a:pt x="165348" y="6059639"/>
                </a:lnTo>
                <a:lnTo>
                  <a:pt x="106640" y="6048570"/>
                </a:lnTo>
                <a:lnTo>
                  <a:pt x="49226" y="6011994"/>
                </a:lnTo>
                <a:lnTo>
                  <a:pt x="12650" y="5954579"/>
                </a:lnTo>
                <a:lnTo>
                  <a:pt x="1581" y="5895871"/>
                </a:lnTo>
                <a:lnTo>
                  <a:pt x="197" y="5854444"/>
                </a:lnTo>
                <a:lnTo>
                  <a:pt x="0" y="580307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00221" y="715916"/>
            <a:ext cx="67036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10"/>
              <a:t>查询类型实例：别名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7415" y="2747215"/>
            <a:ext cx="107391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  <a:hlinkClick r:id="rId4"/>
              </a:rPr>
              <a:t>www.baidu.com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CNAME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7415" y="3644172"/>
            <a:ext cx="80835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程序随机选择了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-5">
                <a:latin typeface="Arial"/>
                <a:cs typeface="Arial"/>
              </a:rPr>
              <a:t>119.29.29.29 </a:t>
            </a:r>
            <a:r>
              <a:rPr dirty="0" sz="2850" spc="30">
                <a:latin typeface="Microsoft JhengHei UI"/>
                <a:cs typeface="Microsoft JhengHei UI"/>
              </a:rPr>
              <a:t>作为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25">
                <a:latin typeface="Arial"/>
                <a:cs typeface="Arial"/>
              </a:rPr>
              <a:t>DNS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服务器。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7415" y="4502786"/>
            <a:ext cx="1858010" cy="16008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查询域名： 查询类型： </a:t>
            </a:r>
            <a:r>
              <a:rPr dirty="0" sz="2850" spc="30">
                <a:latin typeface="Microsoft JhengHei UI"/>
                <a:cs typeface="Microsoft JhengHei UI"/>
              </a:rPr>
              <a:t>查询类：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35997" y="4502786"/>
            <a:ext cx="2856865" cy="16008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6860" marR="5080">
              <a:lnSpc>
                <a:spcPct val="120900"/>
              </a:lnSpc>
              <a:spcBef>
                <a:spcPts val="90"/>
              </a:spcBef>
            </a:pPr>
            <a:r>
              <a:rPr dirty="0" sz="2850" spc="25">
                <a:latin typeface="Arial"/>
                <a:cs typeface="Arial"/>
                <a:hlinkClick r:id="rId4"/>
              </a:rPr>
              <a:t>ww</a:t>
            </a:r>
            <a:r>
              <a:rPr dirty="0" sz="2850" spc="-135">
                <a:latin typeface="Arial"/>
                <a:cs typeface="Arial"/>
                <a:hlinkClick r:id="rId4"/>
              </a:rPr>
              <a:t>w</a:t>
            </a:r>
            <a:r>
              <a:rPr dirty="0" sz="2850">
                <a:latin typeface="Arial"/>
                <a:cs typeface="Arial"/>
                <a:hlinkClick r:id="rId4"/>
              </a:rPr>
              <a:t>.</a:t>
            </a:r>
            <a:r>
              <a:rPr dirty="0" sz="2850" spc="10">
                <a:latin typeface="Arial"/>
                <a:cs typeface="Arial"/>
                <a:hlinkClick r:id="rId4"/>
              </a:rPr>
              <a:t>baidu</a:t>
            </a:r>
            <a:r>
              <a:rPr dirty="0" sz="2850">
                <a:latin typeface="Arial"/>
                <a:cs typeface="Arial"/>
                <a:hlinkClick r:id="rId4"/>
              </a:rPr>
              <a:t>.</a:t>
            </a:r>
            <a:r>
              <a:rPr dirty="0" sz="2850" spc="10">
                <a:latin typeface="Arial"/>
                <a:cs typeface="Arial"/>
                <a:hlinkClick r:id="rId4"/>
              </a:rPr>
              <a:t>com 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CNAME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10">
                <a:latin typeface="Arial"/>
                <a:cs typeface="Arial"/>
              </a:rPr>
              <a:t>IN</a:t>
            </a:r>
            <a:endParaRPr sz="2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57415" y="6508798"/>
            <a:ext cx="3630929" cy="105156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7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  <a:hlinkClick r:id="rId4"/>
              </a:rPr>
              <a:t>www.baidu.com.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84120" y="7095168"/>
            <a:ext cx="418020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别名</a:t>
            </a:r>
            <a:r>
              <a:rPr dirty="0" sz="2850" spc="0">
                <a:latin typeface="Microsoft JhengHei UI"/>
                <a:cs typeface="Microsoft JhengHei UI"/>
              </a:rPr>
              <a:t>：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  <a:hlinkClick r:id="rId5"/>
              </a:rPr>
              <a:t>www.a.shifen.com</a:t>
            </a:r>
            <a:r>
              <a:rPr dirty="0" sz="2850" spc="0">
                <a:latin typeface="Arial"/>
                <a:cs typeface="Arial"/>
                <a:hlinkClick r:id="rId5"/>
              </a:rPr>
              <a:t>.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352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557009"/>
          </a:xfrm>
          <a:custGeom>
            <a:avLst/>
            <a:gdLst/>
            <a:ahLst/>
            <a:cxnLst/>
            <a:rect l="l" t="t" r="r" b="b"/>
            <a:pathLst>
              <a:path w="12963525" h="65570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98275"/>
                </a:lnTo>
                <a:lnTo>
                  <a:pt x="197" y="6349644"/>
                </a:lnTo>
                <a:lnTo>
                  <a:pt x="1581" y="6391072"/>
                </a:lnTo>
                <a:lnTo>
                  <a:pt x="12649" y="6449780"/>
                </a:lnTo>
                <a:lnTo>
                  <a:pt x="49226" y="6507193"/>
                </a:lnTo>
                <a:lnTo>
                  <a:pt x="106640" y="6543770"/>
                </a:lnTo>
                <a:lnTo>
                  <a:pt x="165348" y="6554839"/>
                </a:lnTo>
                <a:lnTo>
                  <a:pt x="206776" y="6556222"/>
                </a:lnTo>
                <a:lnTo>
                  <a:pt x="258146" y="6556420"/>
                </a:lnTo>
                <a:lnTo>
                  <a:pt x="12705299" y="6556420"/>
                </a:lnTo>
                <a:lnTo>
                  <a:pt x="12756671" y="6556222"/>
                </a:lnTo>
                <a:lnTo>
                  <a:pt x="12798099" y="6554839"/>
                </a:lnTo>
                <a:lnTo>
                  <a:pt x="12856802" y="6543770"/>
                </a:lnTo>
                <a:lnTo>
                  <a:pt x="12914218" y="6507193"/>
                </a:lnTo>
                <a:lnTo>
                  <a:pt x="12950799" y="6449780"/>
                </a:lnTo>
                <a:lnTo>
                  <a:pt x="12961867" y="6391072"/>
                </a:lnTo>
                <a:lnTo>
                  <a:pt x="12963250" y="6349644"/>
                </a:lnTo>
                <a:lnTo>
                  <a:pt x="12963448" y="629827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557009"/>
          </a:xfrm>
          <a:custGeom>
            <a:avLst/>
            <a:gdLst/>
            <a:ahLst/>
            <a:cxnLst/>
            <a:rect l="l" t="t" r="r" b="b"/>
            <a:pathLst>
              <a:path w="12963525" h="65570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98275"/>
                </a:lnTo>
                <a:lnTo>
                  <a:pt x="12963250" y="6349644"/>
                </a:lnTo>
                <a:lnTo>
                  <a:pt x="12961867" y="6391072"/>
                </a:lnTo>
                <a:lnTo>
                  <a:pt x="12950799" y="6449780"/>
                </a:lnTo>
                <a:lnTo>
                  <a:pt x="12914218" y="6507193"/>
                </a:lnTo>
                <a:lnTo>
                  <a:pt x="12856802" y="6543770"/>
                </a:lnTo>
                <a:lnTo>
                  <a:pt x="12798099" y="6554839"/>
                </a:lnTo>
                <a:lnTo>
                  <a:pt x="12756671" y="6556222"/>
                </a:lnTo>
                <a:lnTo>
                  <a:pt x="12705299" y="6556420"/>
                </a:lnTo>
                <a:lnTo>
                  <a:pt x="258145" y="6556420"/>
                </a:lnTo>
                <a:lnTo>
                  <a:pt x="206775" y="6556222"/>
                </a:lnTo>
                <a:lnTo>
                  <a:pt x="165348" y="6554839"/>
                </a:lnTo>
                <a:lnTo>
                  <a:pt x="106640" y="6543770"/>
                </a:lnTo>
                <a:lnTo>
                  <a:pt x="49226" y="6507193"/>
                </a:lnTo>
                <a:lnTo>
                  <a:pt x="12650" y="6449780"/>
                </a:lnTo>
                <a:lnTo>
                  <a:pt x="1581" y="6391072"/>
                </a:lnTo>
                <a:lnTo>
                  <a:pt x="197" y="6349644"/>
                </a:lnTo>
                <a:lnTo>
                  <a:pt x="0" y="629827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46026" y="715916"/>
            <a:ext cx="92125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查询类型实例</a:t>
            </a:r>
            <a:r>
              <a:rPr dirty="0" spc="5"/>
              <a:t>：</a:t>
            </a:r>
            <a:r>
              <a:rPr dirty="0" spc="5">
                <a:latin typeface="Arial"/>
                <a:cs typeface="Arial"/>
              </a:rPr>
              <a:t>PTR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10"/>
              <a:t>反向查询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78523" y="2490731"/>
            <a:ext cx="5226050" cy="317690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575"/>
              </a:spcBef>
            </a:pPr>
            <a:r>
              <a:rPr dirty="0" sz="3050" spc="-5">
                <a:latin typeface="Arial"/>
                <a:cs typeface="Arial"/>
              </a:rPr>
              <a:t>(base) Mac-mini:~ </a:t>
            </a:r>
            <a:r>
              <a:rPr dirty="0" sz="3050">
                <a:latin typeface="Arial"/>
                <a:cs typeface="Arial"/>
              </a:rPr>
              <a:t>$</a:t>
            </a:r>
            <a:r>
              <a:rPr dirty="0" sz="3050" spc="-25">
                <a:latin typeface="Arial"/>
                <a:cs typeface="Arial"/>
              </a:rPr>
              <a:t> </a:t>
            </a:r>
            <a:r>
              <a:rPr dirty="0" sz="3050">
                <a:latin typeface="Arial"/>
                <a:cs typeface="Arial"/>
              </a:rPr>
              <a:t>nslookup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>
                <a:latin typeface="Arial"/>
                <a:cs typeface="Arial"/>
              </a:rPr>
              <a:t>&gt; </a:t>
            </a:r>
            <a:r>
              <a:rPr dirty="0" sz="3050" spc="-5">
                <a:latin typeface="Arial"/>
                <a:cs typeface="Arial"/>
              </a:rPr>
              <a:t>server 8.8.8.8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 spc="-5">
                <a:latin typeface="Arial"/>
                <a:cs typeface="Arial"/>
              </a:rPr>
              <a:t>Default server: 8.8.8.8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 spc="-5">
                <a:latin typeface="Arial"/>
                <a:cs typeface="Arial"/>
              </a:rPr>
              <a:t>Address: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8.8.8.8#53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>
                <a:latin typeface="Arial"/>
                <a:cs typeface="Arial"/>
              </a:rPr>
              <a:t>&gt;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set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type=PTR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>
                <a:latin typeface="Arial"/>
                <a:cs typeface="Arial"/>
              </a:rPr>
              <a:t>&gt;</a:t>
            </a:r>
            <a:r>
              <a:rPr dirty="0" sz="3050" spc="-5">
                <a:latin typeface="Arial"/>
                <a:cs typeface="Arial"/>
              </a:rPr>
              <a:t> 8.8.8.8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8523" y="5641919"/>
            <a:ext cx="1554480" cy="1076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999"/>
              </a:lnSpc>
              <a:spcBef>
                <a:spcPts val="100"/>
              </a:spcBef>
            </a:pPr>
            <a:r>
              <a:rPr dirty="0" sz="3050" spc="-5">
                <a:latin typeface="Arial"/>
                <a:cs typeface="Arial"/>
              </a:rPr>
              <a:t>Server:  </a:t>
            </a:r>
            <a:r>
              <a:rPr dirty="0" sz="3050">
                <a:latin typeface="Arial"/>
                <a:cs typeface="Arial"/>
              </a:rPr>
              <a:t>Add</a:t>
            </a:r>
            <a:r>
              <a:rPr dirty="0" sz="3050" spc="-5">
                <a:latin typeface="Arial"/>
                <a:cs typeface="Arial"/>
              </a:rPr>
              <a:t>r</a:t>
            </a:r>
            <a:r>
              <a:rPr dirty="0" sz="3050">
                <a:latin typeface="Arial"/>
                <a:cs typeface="Arial"/>
              </a:rPr>
              <a:t>ess: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0603" y="5641919"/>
            <a:ext cx="1856739" cy="10763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3050" spc="-5">
                <a:latin typeface="Arial"/>
                <a:cs typeface="Arial"/>
              </a:rPr>
              <a:t>8.8.8.8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 spc="-5">
                <a:latin typeface="Arial"/>
                <a:cs typeface="Arial"/>
              </a:rPr>
              <a:t>8.8.8.8#53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8523" y="7217512"/>
            <a:ext cx="6826884" cy="10763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3050" spc="-5">
                <a:latin typeface="Arial"/>
                <a:cs typeface="Arial"/>
              </a:rPr>
              <a:t>Non-authoritative answer: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8.8.8.8.in-addr.arpaname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3050" spc="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dns.google.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62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832985"/>
          </a:xfrm>
          <a:custGeom>
            <a:avLst/>
            <a:gdLst/>
            <a:ahLst/>
            <a:cxnLst/>
            <a:rect l="l" t="t" r="r" b="b"/>
            <a:pathLst>
              <a:path w="12963525" h="48329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74835"/>
                </a:lnTo>
                <a:lnTo>
                  <a:pt x="197" y="4626205"/>
                </a:lnTo>
                <a:lnTo>
                  <a:pt x="1581" y="4667632"/>
                </a:lnTo>
                <a:lnTo>
                  <a:pt x="12649" y="4726340"/>
                </a:lnTo>
                <a:lnTo>
                  <a:pt x="49226" y="4783754"/>
                </a:lnTo>
                <a:lnTo>
                  <a:pt x="106640" y="4820330"/>
                </a:lnTo>
                <a:lnTo>
                  <a:pt x="165348" y="4831400"/>
                </a:lnTo>
                <a:lnTo>
                  <a:pt x="206776" y="4832783"/>
                </a:lnTo>
                <a:lnTo>
                  <a:pt x="258146" y="4832981"/>
                </a:lnTo>
                <a:lnTo>
                  <a:pt x="12705299" y="4832981"/>
                </a:lnTo>
                <a:lnTo>
                  <a:pt x="12756671" y="4832783"/>
                </a:lnTo>
                <a:lnTo>
                  <a:pt x="12798099" y="4831400"/>
                </a:lnTo>
                <a:lnTo>
                  <a:pt x="12856802" y="4820330"/>
                </a:lnTo>
                <a:lnTo>
                  <a:pt x="12914218" y="4783754"/>
                </a:lnTo>
                <a:lnTo>
                  <a:pt x="12950799" y="4726340"/>
                </a:lnTo>
                <a:lnTo>
                  <a:pt x="12961867" y="4667632"/>
                </a:lnTo>
                <a:lnTo>
                  <a:pt x="12963250" y="4626205"/>
                </a:lnTo>
                <a:lnTo>
                  <a:pt x="12963448" y="457483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832985"/>
          </a:xfrm>
          <a:custGeom>
            <a:avLst/>
            <a:gdLst/>
            <a:ahLst/>
            <a:cxnLst/>
            <a:rect l="l" t="t" r="r" b="b"/>
            <a:pathLst>
              <a:path w="12963525" h="48329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74835"/>
                </a:lnTo>
                <a:lnTo>
                  <a:pt x="12963250" y="4626205"/>
                </a:lnTo>
                <a:lnTo>
                  <a:pt x="12961867" y="4667632"/>
                </a:lnTo>
                <a:lnTo>
                  <a:pt x="12950799" y="4726340"/>
                </a:lnTo>
                <a:lnTo>
                  <a:pt x="12914218" y="4783754"/>
                </a:lnTo>
                <a:lnTo>
                  <a:pt x="12856802" y="4820330"/>
                </a:lnTo>
                <a:lnTo>
                  <a:pt x="12798099" y="4831400"/>
                </a:lnTo>
                <a:lnTo>
                  <a:pt x="12756671" y="4832783"/>
                </a:lnTo>
                <a:lnTo>
                  <a:pt x="12705299" y="4832981"/>
                </a:lnTo>
                <a:lnTo>
                  <a:pt x="258145" y="4832981"/>
                </a:lnTo>
                <a:lnTo>
                  <a:pt x="206775" y="4832783"/>
                </a:lnTo>
                <a:lnTo>
                  <a:pt x="165348" y="4831400"/>
                </a:lnTo>
                <a:lnTo>
                  <a:pt x="106640" y="4820330"/>
                </a:lnTo>
                <a:lnTo>
                  <a:pt x="49226" y="4783754"/>
                </a:lnTo>
                <a:lnTo>
                  <a:pt x="12650" y="4726340"/>
                </a:lnTo>
                <a:lnTo>
                  <a:pt x="1581" y="4667632"/>
                </a:lnTo>
                <a:lnTo>
                  <a:pt x="197" y="4626205"/>
                </a:lnTo>
                <a:lnTo>
                  <a:pt x="0" y="457483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46098" y="715916"/>
            <a:ext cx="64122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baidu.com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"/>
              <a:t>的域名服务器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90637" y="2551931"/>
            <a:ext cx="9150985" cy="13627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14300">
              <a:lnSpc>
                <a:spcPts val="336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Mac-mini$ python dns_resolution.py </a:t>
            </a:r>
            <a:r>
              <a:rPr dirty="0" sz="2850" spc="5">
                <a:latin typeface="Arial"/>
                <a:cs typeface="Arial"/>
              </a:rPr>
              <a:t>-d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baidu.com </a:t>
            </a:r>
            <a:r>
              <a:rPr dirty="0" sz="2850" spc="0">
                <a:latin typeface="Arial"/>
                <a:cs typeface="Arial"/>
              </a:rPr>
              <a:t>-t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NS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30">
                <a:latin typeface="Arial"/>
                <a:cs typeface="Arial"/>
              </a:rPr>
              <a:t>……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⾮权威回答：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0637" y="3876677"/>
            <a:ext cx="275526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  </a:t>
            </a:r>
            <a:r>
              <a:rPr dirty="0" sz="2850" spc="30">
                <a:latin typeface="Microsoft JhengHei UI"/>
                <a:cs typeface="Microsoft JhengHei UI"/>
              </a:rPr>
              <a:t>域名</a:t>
            </a:r>
            <a:r>
              <a:rPr dirty="0" sz="2850" spc="0">
                <a:latin typeface="Arial"/>
                <a:cs typeface="Arial"/>
              </a:rPr>
              <a:t>:</a:t>
            </a:r>
            <a:r>
              <a:rPr dirty="0" sz="2850" spc="-8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baidu.com.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49041" y="3876677"/>
            <a:ext cx="5076825" cy="2651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dns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ns2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ns3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ns4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 </a:t>
            </a:r>
            <a:r>
              <a:rPr dirty="0" sz="2850" spc="30">
                <a:latin typeface="Microsoft JhengHei UI"/>
                <a:cs typeface="Microsoft JhengHei UI"/>
              </a:rPr>
              <a:t>的域名服务器：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ns7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baidu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co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3406" y="715916"/>
            <a:ext cx="61175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DNS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10"/>
              <a:t>查询过程（同步）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08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288915"/>
          </a:xfrm>
          <a:custGeom>
            <a:avLst/>
            <a:gdLst/>
            <a:ahLst/>
            <a:cxnLst/>
            <a:rect l="l" t="t" r="r" b="b"/>
            <a:pathLst>
              <a:path w="12963525" h="52889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30715"/>
                </a:lnTo>
                <a:lnTo>
                  <a:pt x="197" y="5082085"/>
                </a:lnTo>
                <a:lnTo>
                  <a:pt x="1581" y="5123513"/>
                </a:lnTo>
                <a:lnTo>
                  <a:pt x="12649" y="5182221"/>
                </a:lnTo>
                <a:lnTo>
                  <a:pt x="49226" y="5239634"/>
                </a:lnTo>
                <a:lnTo>
                  <a:pt x="106640" y="5276211"/>
                </a:lnTo>
                <a:lnTo>
                  <a:pt x="165348" y="5287280"/>
                </a:lnTo>
                <a:lnTo>
                  <a:pt x="206776" y="5288664"/>
                </a:lnTo>
                <a:lnTo>
                  <a:pt x="258146" y="5288861"/>
                </a:lnTo>
                <a:lnTo>
                  <a:pt x="12705299" y="5288861"/>
                </a:lnTo>
                <a:lnTo>
                  <a:pt x="12756671" y="5288664"/>
                </a:lnTo>
                <a:lnTo>
                  <a:pt x="12798099" y="5287280"/>
                </a:lnTo>
                <a:lnTo>
                  <a:pt x="12856802" y="5276211"/>
                </a:lnTo>
                <a:lnTo>
                  <a:pt x="12914218" y="5239634"/>
                </a:lnTo>
                <a:lnTo>
                  <a:pt x="12950799" y="5182221"/>
                </a:lnTo>
                <a:lnTo>
                  <a:pt x="12961867" y="5123513"/>
                </a:lnTo>
                <a:lnTo>
                  <a:pt x="12963250" y="5082085"/>
                </a:lnTo>
                <a:lnTo>
                  <a:pt x="12963448" y="50307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288915"/>
          </a:xfrm>
          <a:custGeom>
            <a:avLst/>
            <a:gdLst/>
            <a:ahLst/>
            <a:cxnLst/>
            <a:rect l="l" t="t" r="r" b="b"/>
            <a:pathLst>
              <a:path w="12963525" h="52889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30715"/>
                </a:lnTo>
                <a:lnTo>
                  <a:pt x="12963250" y="5082085"/>
                </a:lnTo>
                <a:lnTo>
                  <a:pt x="12961867" y="5123513"/>
                </a:lnTo>
                <a:lnTo>
                  <a:pt x="12950799" y="5182221"/>
                </a:lnTo>
                <a:lnTo>
                  <a:pt x="12914218" y="5239634"/>
                </a:lnTo>
                <a:lnTo>
                  <a:pt x="12856802" y="5276211"/>
                </a:lnTo>
                <a:lnTo>
                  <a:pt x="12798099" y="5287280"/>
                </a:lnTo>
                <a:lnTo>
                  <a:pt x="12756671" y="5288664"/>
                </a:lnTo>
                <a:lnTo>
                  <a:pt x="12705299" y="5288861"/>
                </a:lnTo>
                <a:lnTo>
                  <a:pt x="258145" y="5288861"/>
                </a:lnTo>
                <a:lnTo>
                  <a:pt x="206775" y="5288664"/>
                </a:lnTo>
                <a:lnTo>
                  <a:pt x="165348" y="5287280"/>
                </a:lnTo>
                <a:lnTo>
                  <a:pt x="106640" y="5276211"/>
                </a:lnTo>
                <a:lnTo>
                  <a:pt x="49226" y="5239634"/>
                </a:lnTo>
                <a:lnTo>
                  <a:pt x="12650" y="5182221"/>
                </a:lnTo>
                <a:lnTo>
                  <a:pt x="1581" y="5123513"/>
                </a:lnTo>
                <a:lnTo>
                  <a:pt x="197" y="5082085"/>
                </a:lnTo>
                <a:lnTo>
                  <a:pt x="0" y="50307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490368"/>
            <a:ext cx="35471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8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客户查询过程：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066738"/>
            <a:ext cx="22644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35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本地查询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426673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484310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541947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598385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656022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3494525"/>
            <a:ext cx="9540875" cy="3472179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21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缓存中查询；</a:t>
            </a:r>
            <a:endParaRPr sz="2850">
              <a:latin typeface="Microsoft JhengHei UI"/>
              <a:cs typeface="Microsoft JhengHei UI"/>
            </a:endParaRPr>
          </a:p>
          <a:p>
            <a:pPr marL="110489" marR="5080" indent="278130">
              <a:lnSpc>
                <a:spcPct val="132700"/>
              </a:lnSpc>
            </a:pPr>
            <a:r>
              <a:rPr dirty="0" sz="2850" spc="50">
                <a:latin typeface="Arial"/>
                <a:cs typeface="Arial"/>
              </a:rPr>
              <a:t>hosts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⽂件中查询（操作系统已经读</a:t>
            </a:r>
            <a:r>
              <a:rPr dirty="0" sz="2850" spc="30">
                <a:latin typeface="Microsoft JhengHei UI"/>
                <a:cs typeface="Microsoft JhengHei UI"/>
              </a:rPr>
              <a:t>到</a:t>
            </a:r>
            <a:r>
              <a:rPr dirty="0" sz="2850" spc="21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缓存中）。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向本地域名服务器递归查询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85">
                <a:latin typeface="Microsoft JhengHei UI"/>
                <a:cs typeface="Microsoft JhengHei UI"/>
              </a:rPr>
              <a:t>授权直接回答；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19"/>
              </a:spcBef>
            </a:pPr>
            <a:r>
              <a:rPr dirty="0" sz="2850" spc="50">
                <a:latin typeface="Arial"/>
                <a:cs typeface="Arial"/>
              </a:rPr>
              <a:t>DNS</a:t>
            </a:r>
            <a:r>
              <a:rPr dirty="0" sz="2850" spc="6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缓存回答；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本地域名服务器向根发起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迭代查询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solidFill>
                  <a:srgbClr val="FF2600"/>
                </a:solidFill>
                <a:latin typeface="Arial"/>
                <a:cs typeface="Arial"/>
              </a:rPr>
              <a:t>DN</a:t>
            </a:r>
            <a:r>
              <a:rPr dirty="0" sz="3200" spc="-15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1231" y="715916"/>
            <a:ext cx="47821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验证</a:t>
            </a:r>
            <a:r>
              <a:rPr dirty="0" spc="5">
                <a:latin typeface="Arial"/>
                <a:cs typeface="Arial"/>
              </a:rPr>
              <a:t>DN</a:t>
            </a:r>
            <a:r>
              <a:rPr dirty="0" spc="0">
                <a:latin typeface="Arial"/>
                <a:cs typeface="Arial"/>
              </a:rPr>
              <a:t>S</a:t>
            </a:r>
            <a:r>
              <a:rPr dirty="0" spc="10"/>
              <a:t>查询过程</a:t>
            </a:r>
          </a:p>
        </p:txBody>
      </p:sp>
      <p:sp>
        <p:nvSpPr>
          <p:cNvPr id="3" name="object 3"/>
          <p:cNvSpPr/>
          <p:nvPr/>
        </p:nvSpPr>
        <p:spPr>
          <a:xfrm>
            <a:off x="8276435" y="1746679"/>
            <a:ext cx="11454164" cy="4822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74328" y="2123631"/>
            <a:ext cx="10658475" cy="4027170"/>
          </a:xfrm>
          <a:custGeom>
            <a:avLst/>
            <a:gdLst/>
            <a:ahLst/>
            <a:cxnLst/>
            <a:rect l="l" t="t" r="r" b="b"/>
            <a:pathLst>
              <a:path w="10658475" h="4027170">
                <a:moveTo>
                  <a:pt x="10400232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768563"/>
                </a:lnTo>
                <a:lnTo>
                  <a:pt x="197" y="3819933"/>
                </a:lnTo>
                <a:lnTo>
                  <a:pt x="1581" y="3861360"/>
                </a:lnTo>
                <a:lnTo>
                  <a:pt x="12649" y="3920069"/>
                </a:lnTo>
                <a:lnTo>
                  <a:pt x="49226" y="3977482"/>
                </a:lnTo>
                <a:lnTo>
                  <a:pt x="106639" y="4014058"/>
                </a:lnTo>
                <a:lnTo>
                  <a:pt x="165348" y="4025128"/>
                </a:lnTo>
                <a:lnTo>
                  <a:pt x="206775" y="4026512"/>
                </a:lnTo>
                <a:lnTo>
                  <a:pt x="258145" y="4026709"/>
                </a:lnTo>
                <a:lnTo>
                  <a:pt x="10400232" y="4026709"/>
                </a:lnTo>
                <a:lnTo>
                  <a:pt x="10451598" y="4026512"/>
                </a:lnTo>
                <a:lnTo>
                  <a:pt x="10493025" y="4025128"/>
                </a:lnTo>
                <a:lnTo>
                  <a:pt x="10551735" y="4014058"/>
                </a:lnTo>
                <a:lnTo>
                  <a:pt x="10609145" y="3977482"/>
                </a:lnTo>
                <a:lnTo>
                  <a:pt x="10645721" y="3920069"/>
                </a:lnTo>
                <a:lnTo>
                  <a:pt x="10656789" y="3861360"/>
                </a:lnTo>
                <a:lnTo>
                  <a:pt x="10658173" y="3819933"/>
                </a:lnTo>
                <a:lnTo>
                  <a:pt x="10658370" y="3768563"/>
                </a:lnTo>
                <a:lnTo>
                  <a:pt x="10658370" y="258145"/>
                </a:lnTo>
                <a:lnTo>
                  <a:pt x="10658173" y="206775"/>
                </a:lnTo>
                <a:lnTo>
                  <a:pt x="10656789" y="165348"/>
                </a:lnTo>
                <a:lnTo>
                  <a:pt x="10645721" y="106639"/>
                </a:lnTo>
                <a:lnTo>
                  <a:pt x="10609145" y="49226"/>
                </a:lnTo>
                <a:lnTo>
                  <a:pt x="10551735" y="12649"/>
                </a:lnTo>
                <a:lnTo>
                  <a:pt x="10493025" y="1581"/>
                </a:lnTo>
                <a:lnTo>
                  <a:pt x="10451598" y="197"/>
                </a:lnTo>
                <a:lnTo>
                  <a:pt x="10400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74328" y="2123631"/>
            <a:ext cx="10658475" cy="4027170"/>
          </a:xfrm>
          <a:custGeom>
            <a:avLst/>
            <a:gdLst/>
            <a:ahLst/>
            <a:cxnLst/>
            <a:rect l="l" t="t" r="r" b="b"/>
            <a:pathLst>
              <a:path w="10658475" h="4027170">
                <a:moveTo>
                  <a:pt x="258145" y="0"/>
                </a:moveTo>
                <a:lnTo>
                  <a:pt x="10400226" y="0"/>
                </a:lnTo>
                <a:lnTo>
                  <a:pt x="10451598" y="197"/>
                </a:lnTo>
                <a:lnTo>
                  <a:pt x="10493024" y="1581"/>
                </a:lnTo>
                <a:lnTo>
                  <a:pt x="10551731" y="12650"/>
                </a:lnTo>
                <a:lnTo>
                  <a:pt x="10609145" y="49226"/>
                </a:lnTo>
                <a:lnTo>
                  <a:pt x="10645717" y="106640"/>
                </a:lnTo>
                <a:lnTo>
                  <a:pt x="10656794" y="165348"/>
                </a:lnTo>
                <a:lnTo>
                  <a:pt x="10658179" y="206775"/>
                </a:lnTo>
                <a:lnTo>
                  <a:pt x="10658377" y="258145"/>
                </a:lnTo>
                <a:lnTo>
                  <a:pt x="10658377" y="3768563"/>
                </a:lnTo>
                <a:lnTo>
                  <a:pt x="10658179" y="3819933"/>
                </a:lnTo>
                <a:lnTo>
                  <a:pt x="10656794" y="3861360"/>
                </a:lnTo>
                <a:lnTo>
                  <a:pt x="10645717" y="3920069"/>
                </a:lnTo>
                <a:lnTo>
                  <a:pt x="10609145" y="3977483"/>
                </a:lnTo>
                <a:lnTo>
                  <a:pt x="10551731" y="4014059"/>
                </a:lnTo>
                <a:lnTo>
                  <a:pt x="10493024" y="4025128"/>
                </a:lnTo>
                <a:lnTo>
                  <a:pt x="10451598" y="4026512"/>
                </a:lnTo>
                <a:lnTo>
                  <a:pt x="10400226" y="4026709"/>
                </a:lnTo>
                <a:lnTo>
                  <a:pt x="258145" y="4026709"/>
                </a:lnTo>
                <a:lnTo>
                  <a:pt x="206775" y="4026512"/>
                </a:lnTo>
                <a:lnTo>
                  <a:pt x="165348" y="4025128"/>
                </a:lnTo>
                <a:lnTo>
                  <a:pt x="106640" y="4014059"/>
                </a:lnTo>
                <a:lnTo>
                  <a:pt x="49226" y="3977483"/>
                </a:lnTo>
                <a:lnTo>
                  <a:pt x="12650" y="3920069"/>
                </a:lnTo>
                <a:lnTo>
                  <a:pt x="1581" y="3861360"/>
                </a:lnTo>
                <a:lnTo>
                  <a:pt x="197" y="3819933"/>
                </a:lnTo>
                <a:lnTo>
                  <a:pt x="0" y="37685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206703" y="2491173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6703" y="298520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83364" y="2326306"/>
            <a:ext cx="9213850" cy="10140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95"/>
              </a:spcBef>
            </a:pPr>
            <a:r>
              <a:rPr dirty="0" sz="2450" spc="50">
                <a:latin typeface="Arial"/>
                <a:cs typeface="Arial"/>
              </a:rPr>
              <a:t>Windows7</a:t>
            </a:r>
            <a:r>
              <a:rPr dirty="0" sz="2450" spc="55">
                <a:latin typeface="Microsoft JhengHei UI"/>
                <a:cs typeface="Microsoft JhengHei UI"/>
              </a:rPr>
              <a:t>中编辑</a:t>
            </a:r>
            <a:r>
              <a:rPr dirty="0" sz="2450" spc="50">
                <a:latin typeface="Arial"/>
                <a:cs typeface="Arial"/>
              </a:rPr>
              <a:t>C:\Windows\System32\drivers\etc\hosts</a:t>
            </a:r>
            <a:r>
              <a:rPr dirty="0" sz="2450" spc="55">
                <a:latin typeface="Microsoft JhengHei UI"/>
                <a:cs typeface="Microsoft JhengHei UI"/>
              </a:rPr>
              <a:t>⽂件。 清除</a:t>
            </a:r>
            <a:r>
              <a:rPr dirty="0" sz="2450" spc="50">
                <a:latin typeface="Arial"/>
                <a:cs typeface="Arial"/>
              </a:rPr>
              <a:t>DNS</a:t>
            </a:r>
            <a:r>
              <a:rPr dirty="0" sz="2450" spc="55">
                <a:latin typeface="Microsoft JhengHei UI"/>
                <a:cs typeface="Microsoft JhengHei UI"/>
              </a:rPr>
              <a:t>缓存：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4126" y="347923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0787" y="3431448"/>
            <a:ext cx="63677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40">
                <a:latin typeface="Arial"/>
                <a:cs typeface="Arial"/>
              </a:rPr>
              <a:t>C:\Users\Administrator&gt;ipconfig</a:t>
            </a:r>
            <a:r>
              <a:rPr dirty="0" sz="2450" spc="250">
                <a:latin typeface="Arial"/>
                <a:cs typeface="Arial"/>
              </a:rPr>
              <a:t> </a:t>
            </a:r>
            <a:r>
              <a:rPr dirty="0" sz="2450" spc="55">
                <a:latin typeface="Arial"/>
                <a:cs typeface="Arial"/>
              </a:rPr>
              <a:t>/flushdns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06703" y="397326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3364" y="3925479"/>
            <a:ext cx="3333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5">
                <a:latin typeface="Arial"/>
                <a:cs typeface="Arial"/>
              </a:rPr>
              <a:t>ping</a:t>
            </a:r>
            <a:r>
              <a:rPr dirty="0" sz="2450" spc="75">
                <a:latin typeface="Arial"/>
                <a:cs typeface="Arial"/>
              </a:rPr>
              <a:t> </a:t>
            </a:r>
            <a:r>
              <a:rPr dirty="0" sz="2450" spc="40">
                <a:latin typeface="Arial"/>
                <a:cs typeface="Arial"/>
                <a:hlinkClick r:id="rId3"/>
              </a:rPr>
              <a:t>www.baidu.com</a:t>
            </a:r>
            <a:r>
              <a:rPr dirty="0" sz="2450" spc="40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4126" y="4467299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70787" y="4419511"/>
            <a:ext cx="22625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latin typeface="Microsoft JhengHei UI"/>
                <a:cs typeface="Microsoft JhengHei UI"/>
              </a:rPr>
              <a:t>通，</a:t>
            </a:r>
            <a:r>
              <a:rPr dirty="0" sz="2450" spc="55">
                <a:solidFill>
                  <a:srgbClr val="FF2600"/>
                </a:solidFill>
                <a:latin typeface="Microsoft JhengHei UI"/>
                <a:cs typeface="Microsoft JhengHei UI"/>
              </a:rPr>
              <a:t>注意结果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06703" y="495105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3364" y="4903266"/>
            <a:ext cx="4316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latin typeface="Microsoft JhengHei UI"/>
                <a:cs typeface="Microsoft JhengHei UI"/>
              </a:rPr>
              <a:t>浏览器访</a:t>
            </a:r>
            <a:r>
              <a:rPr dirty="0" sz="2450" spc="15">
                <a:latin typeface="Microsoft JhengHei UI"/>
                <a:cs typeface="Microsoft JhengHei UI"/>
              </a:rPr>
              <a:t>问</a:t>
            </a:r>
            <a:r>
              <a:rPr dirty="0" sz="2450" spc="180">
                <a:latin typeface="Microsoft JhengHei UI"/>
                <a:cs typeface="Microsoft JhengHei UI"/>
              </a:rPr>
              <a:t> </a:t>
            </a:r>
            <a:r>
              <a:rPr dirty="0" sz="2450" spc="35">
                <a:latin typeface="Arial"/>
                <a:cs typeface="Arial"/>
                <a:hlinkClick r:id="rId3"/>
              </a:rPr>
              <a:t>www.baidu.com</a:t>
            </a:r>
            <a:r>
              <a:rPr dirty="0" sz="2450" spc="35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94126" y="5445085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70787" y="5397297"/>
            <a:ext cx="16217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solidFill>
                  <a:srgbClr val="FF2600"/>
                </a:solidFill>
                <a:latin typeface="Microsoft JhengHei UI"/>
                <a:cs typeface="Microsoft JhengHei UI"/>
              </a:rPr>
              <a:t>⽆法访问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89661" y="6688612"/>
            <a:ext cx="10856339" cy="3818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21585" y="7099594"/>
            <a:ext cx="9992529" cy="2954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21585" y="7099594"/>
            <a:ext cx="9992995" cy="2954655"/>
          </a:xfrm>
          <a:custGeom>
            <a:avLst/>
            <a:gdLst/>
            <a:ahLst/>
            <a:cxnLst/>
            <a:rect l="l" t="t" r="r" b="b"/>
            <a:pathLst>
              <a:path w="9992994" h="2954654">
                <a:moveTo>
                  <a:pt x="0" y="0"/>
                </a:moveTo>
                <a:lnTo>
                  <a:pt x="0" y="2954425"/>
                </a:lnTo>
                <a:lnTo>
                  <a:pt x="9992496" y="2954425"/>
                </a:lnTo>
                <a:lnTo>
                  <a:pt x="9992496" y="0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2062" y="1715267"/>
            <a:ext cx="7421894" cy="48853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33986" y="2126230"/>
            <a:ext cx="6558145" cy="4021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3986" y="2126249"/>
            <a:ext cx="6558280" cy="4022090"/>
          </a:xfrm>
          <a:custGeom>
            <a:avLst/>
            <a:gdLst/>
            <a:ahLst/>
            <a:cxnLst/>
            <a:rect l="l" t="t" r="r" b="b"/>
            <a:pathLst>
              <a:path w="6558280" h="4022090">
                <a:moveTo>
                  <a:pt x="0" y="0"/>
                </a:moveTo>
                <a:lnTo>
                  <a:pt x="0" y="4021474"/>
                </a:lnTo>
                <a:lnTo>
                  <a:pt x="6558046" y="4021474"/>
                </a:lnTo>
                <a:lnTo>
                  <a:pt x="6558046" y="0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9935" y="6200736"/>
            <a:ext cx="7426148" cy="5088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1859" y="6611718"/>
            <a:ext cx="6562395" cy="4224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1859" y="6611718"/>
            <a:ext cx="6562725" cy="4225290"/>
          </a:xfrm>
          <a:custGeom>
            <a:avLst/>
            <a:gdLst/>
            <a:ahLst/>
            <a:cxnLst/>
            <a:rect l="l" t="t" r="r" b="b"/>
            <a:pathLst>
              <a:path w="6562725" h="4225290">
                <a:moveTo>
                  <a:pt x="0" y="0"/>
                </a:moveTo>
                <a:lnTo>
                  <a:pt x="0" y="4224675"/>
                </a:lnTo>
                <a:lnTo>
                  <a:pt x="6562300" y="4224675"/>
                </a:lnTo>
                <a:lnTo>
                  <a:pt x="6562300" y="0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775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979420"/>
          </a:xfrm>
          <a:custGeom>
            <a:avLst/>
            <a:gdLst/>
            <a:ahLst/>
            <a:cxnLst/>
            <a:rect l="l" t="t" r="r" b="b"/>
            <a:pathLst>
              <a:path w="12963525" h="29794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721184"/>
                </a:lnTo>
                <a:lnTo>
                  <a:pt x="197" y="2772553"/>
                </a:lnTo>
                <a:lnTo>
                  <a:pt x="1581" y="2813981"/>
                </a:lnTo>
                <a:lnTo>
                  <a:pt x="12649" y="2872689"/>
                </a:lnTo>
                <a:lnTo>
                  <a:pt x="49226" y="2930103"/>
                </a:lnTo>
                <a:lnTo>
                  <a:pt x="106640" y="2966680"/>
                </a:lnTo>
                <a:lnTo>
                  <a:pt x="165348" y="2977748"/>
                </a:lnTo>
                <a:lnTo>
                  <a:pt x="206776" y="2979132"/>
                </a:lnTo>
                <a:lnTo>
                  <a:pt x="258146" y="2979330"/>
                </a:lnTo>
                <a:lnTo>
                  <a:pt x="12705299" y="2979330"/>
                </a:lnTo>
                <a:lnTo>
                  <a:pt x="12756671" y="2979132"/>
                </a:lnTo>
                <a:lnTo>
                  <a:pt x="12798099" y="2977748"/>
                </a:lnTo>
                <a:lnTo>
                  <a:pt x="12856802" y="2966680"/>
                </a:lnTo>
                <a:lnTo>
                  <a:pt x="12914218" y="2930103"/>
                </a:lnTo>
                <a:lnTo>
                  <a:pt x="12950799" y="2872689"/>
                </a:lnTo>
                <a:lnTo>
                  <a:pt x="12961867" y="2813981"/>
                </a:lnTo>
                <a:lnTo>
                  <a:pt x="12963250" y="2772553"/>
                </a:lnTo>
                <a:lnTo>
                  <a:pt x="12963448" y="272118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979420"/>
          </a:xfrm>
          <a:custGeom>
            <a:avLst/>
            <a:gdLst/>
            <a:ahLst/>
            <a:cxnLst/>
            <a:rect l="l" t="t" r="r" b="b"/>
            <a:pathLst>
              <a:path w="12963525" h="29794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721184"/>
                </a:lnTo>
                <a:lnTo>
                  <a:pt x="12963250" y="2772553"/>
                </a:lnTo>
                <a:lnTo>
                  <a:pt x="12961867" y="2813981"/>
                </a:lnTo>
                <a:lnTo>
                  <a:pt x="12950799" y="2872689"/>
                </a:lnTo>
                <a:lnTo>
                  <a:pt x="12914218" y="2930103"/>
                </a:lnTo>
                <a:lnTo>
                  <a:pt x="12856802" y="2966680"/>
                </a:lnTo>
                <a:lnTo>
                  <a:pt x="12798099" y="2977748"/>
                </a:lnTo>
                <a:lnTo>
                  <a:pt x="12756671" y="2979132"/>
                </a:lnTo>
                <a:lnTo>
                  <a:pt x="12705299" y="2979330"/>
                </a:lnTo>
                <a:lnTo>
                  <a:pt x="258145" y="2979330"/>
                </a:lnTo>
                <a:lnTo>
                  <a:pt x="206775" y="2979132"/>
                </a:lnTo>
                <a:lnTo>
                  <a:pt x="165348" y="2977748"/>
                </a:lnTo>
                <a:lnTo>
                  <a:pt x="106640" y="2966680"/>
                </a:lnTo>
                <a:lnTo>
                  <a:pt x="49226" y="2930103"/>
                </a:lnTo>
                <a:lnTo>
                  <a:pt x="12650" y="2872689"/>
                </a:lnTo>
                <a:lnTo>
                  <a:pt x="1581" y="2813981"/>
                </a:lnTo>
                <a:lnTo>
                  <a:pt x="197" y="2772553"/>
                </a:lnTo>
                <a:lnTo>
                  <a:pt x="0" y="272118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598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39332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411067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01010"/>
            <a:ext cx="6061710" cy="217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50">
                <a:latin typeface="Arial"/>
                <a:cs typeface="Arial"/>
              </a:rPr>
              <a:t>DNS</a:t>
            </a:r>
            <a:r>
              <a:rPr dirty="0" sz="3300" spc="50">
                <a:latin typeface="Microsoft JhengHei UI"/>
                <a:cs typeface="Microsoft JhengHei UI"/>
              </a:rPr>
              <a:t>报⽂结构（语法、语义）。 </a:t>
            </a:r>
            <a:r>
              <a:rPr dirty="0" sz="3300" spc="50">
                <a:latin typeface="Arial"/>
                <a:cs typeface="Arial"/>
              </a:rPr>
              <a:t>DNS</a:t>
            </a:r>
            <a:r>
              <a:rPr dirty="0" sz="3300" spc="50">
                <a:latin typeface="Microsoft JhengHei UI"/>
                <a:cs typeface="Microsoft JhengHei UI"/>
              </a:rPr>
              <a:t>实例分析。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50">
                <a:latin typeface="Arial"/>
                <a:cs typeface="Arial"/>
              </a:rPr>
              <a:t>DNS</a:t>
            </a:r>
            <a:r>
              <a:rPr dirty="0" sz="3300" spc="50">
                <a:latin typeface="Microsoft JhengHei UI"/>
                <a:cs typeface="Microsoft JhengHei UI"/>
              </a:rPr>
              <a:t>查询过程（同步）。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3481"/>
            <a:ext cx="3313429" cy="739584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540"/>
              </a:spcBef>
              <a:buSzPct val="143750"/>
              <a:buFont typeface="Arial"/>
              <a:buChar char="•"/>
              <a:tabLst>
                <a:tab pos="456565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应⽤层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报⽂格式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会话标识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标志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数量字段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查询问题区域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查询类型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80"/>
              </a:spcBef>
              <a:buSzPct val="143750"/>
              <a:buFont typeface="Arial"/>
              <a:buChar char="•"/>
              <a:tabLst>
                <a:tab pos="822960" algn="l"/>
              </a:tabLst>
            </a:pPr>
            <a:r>
              <a:rPr dirty="0" sz="3200" spc="-10">
                <a:latin typeface="Microsoft JhengHei UI"/>
                <a:cs typeface="Microsoft JhengHei UI"/>
              </a:rPr>
              <a:t>回答区域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07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查询实例</a:t>
            </a:r>
            <a:endParaRPr sz="3200">
              <a:latin typeface="Microsoft JhengHei UI"/>
              <a:cs typeface="Microsoft JhengHei UI"/>
            </a:endParaRPr>
          </a:p>
          <a:p>
            <a:pPr lvl="1" marL="822325" indent="-443230">
              <a:lnSpc>
                <a:spcPct val="100000"/>
              </a:lnSpc>
              <a:spcBef>
                <a:spcPts val="2185"/>
              </a:spcBef>
              <a:buSzPct val="143750"/>
              <a:buChar char="•"/>
              <a:tabLst>
                <a:tab pos="822960" algn="l"/>
              </a:tabLst>
            </a:pPr>
            <a:r>
              <a:rPr dirty="0" sz="3200" spc="-10">
                <a:latin typeface="Arial"/>
                <a:cs typeface="Arial"/>
              </a:rPr>
              <a:t>DN</a:t>
            </a:r>
            <a:r>
              <a:rPr dirty="0" sz="3200" spc="-15">
                <a:latin typeface="Arial"/>
                <a:cs typeface="Arial"/>
              </a:rPr>
              <a:t>S</a:t>
            </a:r>
            <a:r>
              <a:rPr dirty="0" sz="3200" spc="-10">
                <a:latin typeface="Microsoft JhengHei UI"/>
                <a:cs typeface="Microsoft JhengHei UI"/>
              </a:rPr>
              <a:t>查询过程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240" y="715916"/>
            <a:ext cx="422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为什么需要</a:t>
            </a:r>
            <a:r>
              <a:rPr dirty="0" spc="50"/>
              <a:t> </a:t>
            </a:r>
            <a:r>
              <a:rPr dirty="0" spc="0">
                <a:latin typeface="Arial"/>
                <a:cs typeface="Arial"/>
              </a:rPr>
              <a:t>FTP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771836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889312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453924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5571400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6122" y="2587269"/>
            <a:ext cx="11092180" cy="39547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95"/>
              </a:spcBef>
            </a:pP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⽂件传送协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议</a:t>
            </a:r>
            <a:r>
              <a:rPr dirty="0" sz="2800" spc="2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5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800" spc="10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50">
                <a:latin typeface="Arial"/>
                <a:cs typeface="Arial"/>
              </a:rPr>
              <a:t>(File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 spc="35">
                <a:latin typeface="Arial"/>
                <a:cs typeface="Arial"/>
              </a:rPr>
              <a:t>Transfer</a:t>
            </a:r>
            <a:r>
              <a:rPr dirty="0" sz="2800" spc="150">
                <a:latin typeface="Arial"/>
                <a:cs typeface="Arial"/>
              </a:rPr>
              <a:t> </a:t>
            </a:r>
            <a:r>
              <a:rPr dirty="0" sz="2800" spc="50">
                <a:latin typeface="Arial"/>
                <a:cs typeface="Arial"/>
              </a:rPr>
              <a:t>Protocol)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是互联⽹上使⽤最⼴泛的 协议；</a:t>
            </a:r>
            <a:endParaRPr sz="28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2800" spc="50">
                <a:latin typeface="Arial"/>
                <a:cs typeface="Arial"/>
              </a:rPr>
              <a:t>FTP</a:t>
            </a:r>
            <a:r>
              <a:rPr dirty="0" sz="2800" spc="75">
                <a:latin typeface="Arial"/>
                <a:cs typeface="Arial"/>
              </a:rPr>
              <a:t> </a:t>
            </a:r>
            <a:r>
              <a:rPr dirty="0" sz="2800" spc="75">
                <a:latin typeface="Microsoft JhengHei UI"/>
                <a:cs typeface="Microsoft JhengHei UI"/>
              </a:rPr>
              <a:t>实现的是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通过⽹络实现异构</a:t>
            </a:r>
            <a:r>
              <a:rPr dirty="0" sz="2800" spc="75">
                <a:latin typeface="Microsoft JhengHei UI"/>
                <a:cs typeface="Microsoft JhengHei UI"/>
              </a:rPr>
              <a:t>计算机间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⽂件的</a:t>
            </a:r>
            <a:r>
              <a:rPr dirty="0" sz="2800" spc="5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拷⻉</a:t>
            </a:r>
            <a:r>
              <a:rPr dirty="0" sz="2800" spc="35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dirty="0" sz="2800" spc="35">
                <a:latin typeface="Microsoft JhengHei UI"/>
                <a:cs typeface="Microsoft JhengHei UI"/>
              </a:rPr>
              <a:t>；</a:t>
            </a:r>
            <a:endParaRPr sz="2800">
              <a:latin typeface="Microsoft JhengHei UI"/>
              <a:cs typeface="Microsoft JhengHei UI"/>
            </a:endParaRPr>
          </a:p>
          <a:p>
            <a:pPr marL="12700" marR="20955">
              <a:lnSpc>
                <a:spcPct val="132300"/>
              </a:lnSpc>
            </a:pPr>
            <a:r>
              <a:rPr dirty="0" sz="2800" spc="50">
                <a:latin typeface="Arial"/>
                <a:cs typeface="Arial"/>
              </a:rPr>
              <a:t>FTP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屏蔽</a:t>
            </a:r>
            <a:r>
              <a:rPr dirty="0" sz="2800" spc="75">
                <a:latin typeface="Microsoft JhengHei UI"/>
                <a:cs typeface="Microsoft JhengHei UI"/>
              </a:rPr>
              <a:t>了计算机系统的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细节</a:t>
            </a:r>
            <a:r>
              <a:rPr dirty="0" sz="2800" spc="75">
                <a:latin typeface="Microsoft JhengHei UI"/>
                <a:cs typeface="Microsoft JhengHei UI"/>
              </a:rPr>
              <a:t>，适合在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异构⽹络</a:t>
            </a:r>
            <a:r>
              <a:rPr dirty="0" sz="2800" spc="75">
                <a:latin typeface="Microsoft JhengHei UI"/>
                <a:cs typeface="Microsoft JhengHei UI"/>
              </a:rPr>
              <a:t>中任意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计算机</a:t>
            </a:r>
            <a:r>
              <a:rPr dirty="0" sz="2800" spc="75">
                <a:latin typeface="Microsoft JhengHei UI"/>
                <a:cs typeface="Microsoft JhengHei UI"/>
              </a:rPr>
              <a:t>之间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传 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送⽂件</a:t>
            </a:r>
            <a:r>
              <a:rPr dirty="0" sz="2800" spc="25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  <a:p>
            <a:pPr marL="12700" marR="13970">
              <a:lnSpc>
                <a:spcPts val="4450"/>
              </a:lnSpc>
              <a:spcBef>
                <a:spcPts val="235"/>
              </a:spcBef>
            </a:pPr>
            <a:r>
              <a:rPr dirty="0" sz="2800" spc="50">
                <a:latin typeface="Arial"/>
                <a:cs typeface="Arial"/>
              </a:rPr>
              <a:t>FTP</a:t>
            </a:r>
            <a:r>
              <a:rPr dirty="0" sz="2800" spc="190"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提供交互式的访问</a:t>
            </a:r>
            <a:r>
              <a:rPr dirty="0" sz="2800" spc="75">
                <a:latin typeface="Microsoft JhengHei UI"/>
                <a:cs typeface="Microsoft JhengHei UI"/>
              </a:rPr>
              <a:t>，允许客户指明⽂件的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类型与格式</a:t>
            </a:r>
            <a:r>
              <a:rPr dirty="0" sz="2800" spc="75">
                <a:latin typeface="Microsoft JhengHei UI"/>
                <a:cs typeface="Microsoft JhengHei UI"/>
              </a:rPr>
              <a:t>，并允许⽂ 件具有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存取权限</a:t>
            </a:r>
            <a:r>
              <a:rPr dirty="0" sz="2800" spc="25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00687" y="715916"/>
            <a:ext cx="53028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为什么需要域名系统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361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566659"/>
          </a:xfrm>
          <a:custGeom>
            <a:avLst/>
            <a:gdLst/>
            <a:ahLst/>
            <a:cxnLst/>
            <a:rect l="l" t="t" r="r" b="b"/>
            <a:pathLst>
              <a:path w="12963525" h="75666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07946"/>
                </a:lnTo>
                <a:lnTo>
                  <a:pt x="197" y="7359315"/>
                </a:lnTo>
                <a:lnTo>
                  <a:pt x="1581" y="7400743"/>
                </a:lnTo>
                <a:lnTo>
                  <a:pt x="12649" y="7459451"/>
                </a:lnTo>
                <a:lnTo>
                  <a:pt x="49226" y="7516865"/>
                </a:lnTo>
                <a:lnTo>
                  <a:pt x="106640" y="7553442"/>
                </a:lnTo>
                <a:lnTo>
                  <a:pt x="165348" y="7564510"/>
                </a:lnTo>
                <a:lnTo>
                  <a:pt x="206776" y="7565894"/>
                </a:lnTo>
                <a:lnTo>
                  <a:pt x="258146" y="7566092"/>
                </a:lnTo>
                <a:lnTo>
                  <a:pt x="12705299" y="7566092"/>
                </a:lnTo>
                <a:lnTo>
                  <a:pt x="12756671" y="7565894"/>
                </a:lnTo>
                <a:lnTo>
                  <a:pt x="12798099" y="7564510"/>
                </a:lnTo>
                <a:lnTo>
                  <a:pt x="12856802" y="7553442"/>
                </a:lnTo>
                <a:lnTo>
                  <a:pt x="12914218" y="7516865"/>
                </a:lnTo>
                <a:lnTo>
                  <a:pt x="12950799" y="7459451"/>
                </a:lnTo>
                <a:lnTo>
                  <a:pt x="12961867" y="7400743"/>
                </a:lnTo>
                <a:lnTo>
                  <a:pt x="12963250" y="7359315"/>
                </a:lnTo>
                <a:lnTo>
                  <a:pt x="12963448" y="730794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566659"/>
          </a:xfrm>
          <a:custGeom>
            <a:avLst/>
            <a:gdLst/>
            <a:ahLst/>
            <a:cxnLst/>
            <a:rect l="l" t="t" r="r" b="b"/>
            <a:pathLst>
              <a:path w="12963525" h="75666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07946"/>
                </a:lnTo>
                <a:lnTo>
                  <a:pt x="12963250" y="7359315"/>
                </a:lnTo>
                <a:lnTo>
                  <a:pt x="12961867" y="7400743"/>
                </a:lnTo>
                <a:lnTo>
                  <a:pt x="12950799" y="7459451"/>
                </a:lnTo>
                <a:lnTo>
                  <a:pt x="12914218" y="7516865"/>
                </a:lnTo>
                <a:lnTo>
                  <a:pt x="12856802" y="7553442"/>
                </a:lnTo>
                <a:lnTo>
                  <a:pt x="12798099" y="7564510"/>
                </a:lnTo>
                <a:lnTo>
                  <a:pt x="12756671" y="7565894"/>
                </a:lnTo>
                <a:lnTo>
                  <a:pt x="12705299" y="7566092"/>
                </a:lnTo>
                <a:lnTo>
                  <a:pt x="258145" y="7566092"/>
                </a:lnTo>
                <a:lnTo>
                  <a:pt x="206775" y="7565894"/>
                </a:lnTo>
                <a:lnTo>
                  <a:pt x="165348" y="7564510"/>
                </a:lnTo>
                <a:lnTo>
                  <a:pt x="106640" y="7553442"/>
                </a:lnTo>
                <a:lnTo>
                  <a:pt x="49226" y="7516865"/>
                </a:lnTo>
                <a:lnTo>
                  <a:pt x="12650" y="7459451"/>
                </a:lnTo>
                <a:lnTo>
                  <a:pt x="1581" y="7400743"/>
                </a:lnTo>
                <a:lnTo>
                  <a:pt x="197" y="7359315"/>
                </a:lnTo>
                <a:lnTo>
                  <a:pt x="0" y="730794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612611"/>
            <a:ext cx="67468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互联⽹上的两台主机间的通信基本前提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391522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3040397"/>
            <a:ext cx="8252459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14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双⽅需要知道对⽅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190">
                <a:latin typeface="Microsoft JhengHei UI"/>
                <a:cs typeface="Microsoft JhengHei UI"/>
              </a:rPr>
              <a:t> </a:t>
            </a:r>
            <a:r>
              <a:rPr dirty="0" sz="2850" spc="35">
                <a:latin typeface="Arial"/>
                <a:cs typeface="Arial"/>
              </a:rPr>
              <a:t>IP</a:t>
            </a:r>
            <a:r>
              <a:rPr dirty="0" sz="2850" spc="6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地址；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双⽅需要知道对⽅通信的应⽤进程（端⼝号）。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453090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9687" y="4471665"/>
            <a:ext cx="45040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现实中找某个⼈也是如此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576228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4911443"/>
            <a:ext cx="3766820" cy="12573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这个⼈在哪⾥？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这个⼈叫什么名字？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3026" y="63779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63026" y="823702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9687" y="6130830"/>
            <a:ext cx="10691495" cy="25126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4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点分⼗进制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35">
                <a:latin typeface="Arial"/>
                <a:cs typeface="Arial"/>
              </a:rPr>
              <a:t>IP</a:t>
            </a:r>
            <a:r>
              <a:rPr dirty="0" sz="2850" spc="9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地址不容易记住⽽使⽤域名，类似⼈们的身份证 号码不易记住⽽使⽤姓名。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数字</a:t>
            </a:r>
            <a:r>
              <a:rPr dirty="0" sz="2850" spc="80">
                <a:latin typeface="Microsoft JhengHei UI"/>
                <a:cs typeface="Microsoft JhengHei UI"/>
              </a:rPr>
              <a:t>适合于机器，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名字</a:t>
            </a:r>
            <a:r>
              <a:rPr dirty="0" sz="2850" spc="80">
                <a:latin typeface="Microsoft JhengHei UI"/>
                <a:cs typeface="Microsoft JhengHei UI"/>
              </a:rPr>
              <a:t>适合于⼈类。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保密单位使⽤信箱作为通信地址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解决办法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50448" y="8793471"/>
            <a:ext cx="63836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35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给互联⽹的主机取⼀个唯⼀的名字。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9907" y="715916"/>
            <a:ext cx="30448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的特点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09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297045"/>
          </a:xfrm>
          <a:custGeom>
            <a:avLst/>
            <a:gdLst/>
            <a:ahLst/>
            <a:cxnLst/>
            <a:rect l="l" t="t" r="r" b="b"/>
            <a:pathLst>
              <a:path w="12963525" h="42970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038487"/>
                </a:lnTo>
                <a:lnTo>
                  <a:pt x="197" y="4089857"/>
                </a:lnTo>
                <a:lnTo>
                  <a:pt x="1581" y="4131284"/>
                </a:lnTo>
                <a:lnTo>
                  <a:pt x="12649" y="4189992"/>
                </a:lnTo>
                <a:lnTo>
                  <a:pt x="49226" y="4247406"/>
                </a:lnTo>
                <a:lnTo>
                  <a:pt x="106640" y="4283982"/>
                </a:lnTo>
                <a:lnTo>
                  <a:pt x="165348" y="4295051"/>
                </a:lnTo>
                <a:lnTo>
                  <a:pt x="206776" y="4296434"/>
                </a:lnTo>
                <a:lnTo>
                  <a:pt x="258146" y="4296632"/>
                </a:lnTo>
                <a:lnTo>
                  <a:pt x="12705299" y="4296632"/>
                </a:lnTo>
                <a:lnTo>
                  <a:pt x="12756671" y="4296434"/>
                </a:lnTo>
                <a:lnTo>
                  <a:pt x="12798099" y="4295051"/>
                </a:lnTo>
                <a:lnTo>
                  <a:pt x="12856802" y="4283982"/>
                </a:lnTo>
                <a:lnTo>
                  <a:pt x="12914218" y="4247406"/>
                </a:lnTo>
                <a:lnTo>
                  <a:pt x="12950799" y="4189992"/>
                </a:lnTo>
                <a:lnTo>
                  <a:pt x="12961867" y="4131284"/>
                </a:lnTo>
                <a:lnTo>
                  <a:pt x="12963250" y="4089857"/>
                </a:lnTo>
                <a:lnTo>
                  <a:pt x="12963448" y="40384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297045"/>
          </a:xfrm>
          <a:custGeom>
            <a:avLst/>
            <a:gdLst/>
            <a:ahLst/>
            <a:cxnLst/>
            <a:rect l="l" t="t" r="r" b="b"/>
            <a:pathLst>
              <a:path w="12963525" h="42970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038487"/>
                </a:lnTo>
                <a:lnTo>
                  <a:pt x="12963250" y="4089857"/>
                </a:lnTo>
                <a:lnTo>
                  <a:pt x="12961867" y="4131284"/>
                </a:lnTo>
                <a:lnTo>
                  <a:pt x="12950799" y="4189992"/>
                </a:lnTo>
                <a:lnTo>
                  <a:pt x="12914218" y="4247406"/>
                </a:lnTo>
                <a:lnTo>
                  <a:pt x="12856802" y="4283982"/>
                </a:lnTo>
                <a:lnTo>
                  <a:pt x="12798099" y="4295051"/>
                </a:lnTo>
                <a:lnTo>
                  <a:pt x="12756671" y="4296434"/>
                </a:lnTo>
                <a:lnTo>
                  <a:pt x="12705299" y="4296632"/>
                </a:lnTo>
                <a:lnTo>
                  <a:pt x="258145" y="4296632"/>
                </a:lnTo>
                <a:lnTo>
                  <a:pt x="206775" y="4296434"/>
                </a:lnTo>
                <a:lnTo>
                  <a:pt x="165348" y="4295051"/>
                </a:lnTo>
                <a:lnTo>
                  <a:pt x="106640" y="4283982"/>
                </a:lnTo>
                <a:lnTo>
                  <a:pt x="49226" y="4247406"/>
                </a:lnTo>
                <a:lnTo>
                  <a:pt x="12650" y="4189992"/>
                </a:lnTo>
                <a:lnTo>
                  <a:pt x="1581" y="4131284"/>
                </a:lnTo>
                <a:lnTo>
                  <a:pt x="197" y="4089857"/>
                </a:lnTo>
                <a:lnTo>
                  <a:pt x="0" y="40384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17728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4206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50363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6994" y="565203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3654" y="2302468"/>
            <a:ext cx="10935335" cy="375602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采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⽤</a:t>
            </a:r>
            <a:r>
              <a:rPr dirty="0" sz="28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C/S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模式</a:t>
            </a:r>
            <a:r>
              <a:rPr dirty="0" sz="2850" spc="80">
                <a:latin typeface="Microsoft JhengHei UI"/>
                <a:cs typeface="Microsoft JhengHei UI"/>
              </a:rPr>
              <a:t>，可为多个客户提供服务；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dirty="0" sz="2850" spc="50">
                <a:latin typeface="Arial"/>
                <a:cs typeface="Arial"/>
              </a:rPr>
              <a:t>FTP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的服务器进程由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两⼤部分组成</a:t>
            </a:r>
            <a:r>
              <a:rPr dirty="0" sz="2850" spc="80">
                <a:latin typeface="Microsoft JhengHei UI"/>
                <a:cs typeface="Microsoft JhengHei UI"/>
              </a:rPr>
              <a:t>：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⼀个主进程</a:t>
            </a:r>
            <a:r>
              <a:rPr dirty="0" sz="2850" spc="80">
                <a:latin typeface="Microsoft JhengHei UI"/>
                <a:cs typeface="Microsoft JhengHei UI"/>
              </a:rPr>
              <a:t>，负责接受新的请 求；另外有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若⼲个从属进程</a:t>
            </a:r>
            <a:r>
              <a:rPr dirty="0" sz="2850" spc="80">
                <a:latin typeface="Microsoft JhengHei UI"/>
                <a:cs typeface="Microsoft JhengHei UI"/>
              </a:rPr>
              <a:t>，负责处理单个请求；</a:t>
            </a:r>
            <a:endParaRPr sz="2850">
              <a:latin typeface="Microsoft JhengHei UI"/>
              <a:cs typeface="Microsoft JhengHei UI"/>
            </a:endParaRPr>
          </a:p>
          <a:p>
            <a:pPr marL="12700" marR="3071495">
              <a:lnSpc>
                <a:spcPts val="4850"/>
              </a:lnSpc>
              <a:spcBef>
                <a:spcPts val="3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消除了不同操作系统下的⽂件系统的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不兼容性</a:t>
            </a:r>
            <a:r>
              <a:rPr dirty="0" sz="2850" spc="30">
                <a:latin typeface="Microsoft JhengHei UI"/>
                <a:cs typeface="Microsoft JhengHei UI"/>
              </a:rPr>
              <a:t>；  </a:t>
            </a:r>
            <a:r>
              <a:rPr dirty="0" sz="2850" spc="80">
                <a:latin typeface="Microsoft JhengHei UI"/>
                <a:cs typeface="Microsoft JhengHei UI"/>
              </a:rPr>
              <a:t>实现了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⽂件传送的基本服务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使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140">
                <a:latin typeface="Microsoft JhengHei UI"/>
                <a:cs typeface="Microsoft JhengHei UI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可靠传输协议。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4771" y="7680797"/>
            <a:ext cx="8445201" cy="3376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82669" y="8057749"/>
            <a:ext cx="7649845" cy="2580640"/>
          </a:xfrm>
          <a:custGeom>
            <a:avLst/>
            <a:gdLst/>
            <a:ahLst/>
            <a:cxnLst/>
            <a:rect l="l" t="t" r="r" b="b"/>
            <a:pathLst>
              <a:path w="7649844" h="2580640">
                <a:moveTo>
                  <a:pt x="7298217" y="0"/>
                </a:moveTo>
                <a:lnTo>
                  <a:pt x="351193" y="0"/>
                </a:lnTo>
                <a:lnTo>
                  <a:pt x="281303" y="268"/>
                </a:lnTo>
                <a:lnTo>
                  <a:pt x="224943" y="2151"/>
                </a:lnTo>
                <a:lnTo>
                  <a:pt x="180178" y="7260"/>
                </a:lnTo>
                <a:lnTo>
                  <a:pt x="103067" y="37957"/>
                </a:lnTo>
                <a:lnTo>
                  <a:pt x="66967" y="66970"/>
                </a:lnTo>
                <a:lnTo>
                  <a:pt x="37953" y="103070"/>
                </a:lnTo>
                <a:lnTo>
                  <a:pt x="17203" y="145079"/>
                </a:lnTo>
                <a:lnTo>
                  <a:pt x="2150" y="224948"/>
                </a:lnTo>
                <a:lnTo>
                  <a:pt x="268" y="281308"/>
                </a:lnTo>
                <a:lnTo>
                  <a:pt x="0" y="351194"/>
                </a:lnTo>
                <a:lnTo>
                  <a:pt x="0" y="2229160"/>
                </a:lnTo>
                <a:lnTo>
                  <a:pt x="268" y="2299046"/>
                </a:lnTo>
                <a:lnTo>
                  <a:pt x="2150" y="2355406"/>
                </a:lnTo>
                <a:lnTo>
                  <a:pt x="7257" y="2400172"/>
                </a:lnTo>
                <a:lnTo>
                  <a:pt x="37953" y="2477284"/>
                </a:lnTo>
                <a:lnTo>
                  <a:pt x="66967" y="2513384"/>
                </a:lnTo>
                <a:lnTo>
                  <a:pt x="103067" y="2542397"/>
                </a:lnTo>
                <a:lnTo>
                  <a:pt x="145074" y="2563145"/>
                </a:lnTo>
                <a:lnTo>
                  <a:pt x="224943" y="2578203"/>
                </a:lnTo>
                <a:lnTo>
                  <a:pt x="281303" y="2580086"/>
                </a:lnTo>
                <a:lnTo>
                  <a:pt x="351193" y="2580355"/>
                </a:lnTo>
                <a:lnTo>
                  <a:pt x="7298217" y="2580355"/>
                </a:lnTo>
                <a:lnTo>
                  <a:pt x="7368102" y="2580086"/>
                </a:lnTo>
                <a:lnTo>
                  <a:pt x="7424462" y="2578203"/>
                </a:lnTo>
                <a:lnTo>
                  <a:pt x="7469227" y="2573094"/>
                </a:lnTo>
                <a:lnTo>
                  <a:pt x="7546338" y="2542397"/>
                </a:lnTo>
                <a:lnTo>
                  <a:pt x="7582440" y="2513384"/>
                </a:lnTo>
                <a:lnTo>
                  <a:pt x="7611452" y="2477284"/>
                </a:lnTo>
                <a:lnTo>
                  <a:pt x="7632196" y="2435276"/>
                </a:lnTo>
                <a:lnTo>
                  <a:pt x="7647259" y="2355406"/>
                </a:lnTo>
                <a:lnTo>
                  <a:pt x="7649142" y="2299046"/>
                </a:lnTo>
                <a:lnTo>
                  <a:pt x="7649411" y="2229160"/>
                </a:lnTo>
                <a:lnTo>
                  <a:pt x="7649411" y="351194"/>
                </a:lnTo>
                <a:lnTo>
                  <a:pt x="7649142" y="281308"/>
                </a:lnTo>
                <a:lnTo>
                  <a:pt x="7647259" y="224948"/>
                </a:lnTo>
                <a:lnTo>
                  <a:pt x="7642148" y="180183"/>
                </a:lnTo>
                <a:lnTo>
                  <a:pt x="7611452" y="103070"/>
                </a:lnTo>
                <a:lnTo>
                  <a:pt x="7582440" y="66970"/>
                </a:lnTo>
                <a:lnTo>
                  <a:pt x="7546338" y="37957"/>
                </a:lnTo>
                <a:lnTo>
                  <a:pt x="7504326" y="17209"/>
                </a:lnTo>
                <a:lnTo>
                  <a:pt x="7424462" y="2151"/>
                </a:lnTo>
                <a:lnTo>
                  <a:pt x="7368102" y="268"/>
                </a:lnTo>
                <a:lnTo>
                  <a:pt x="7298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82669" y="8057749"/>
            <a:ext cx="7649845" cy="2580640"/>
          </a:xfrm>
          <a:custGeom>
            <a:avLst/>
            <a:gdLst/>
            <a:ahLst/>
            <a:cxnLst/>
            <a:rect l="l" t="t" r="r" b="b"/>
            <a:pathLst>
              <a:path w="7649844" h="2580640">
                <a:moveTo>
                  <a:pt x="351194" y="0"/>
                </a:moveTo>
                <a:lnTo>
                  <a:pt x="7298219" y="0"/>
                </a:lnTo>
                <a:lnTo>
                  <a:pt x="7368105" y="268"/>
                </a:lnTo>
                <a:lnTo>
                  <a:pt x="7424465" y="2151"/>
                </a:lnTo>
                <a:lnTo>
                  <a:pt x="7469230" y="7260"/>
                </a:lnTo>
                <a:lnTo>
                  <a:pt x="7546343" y="37957"/>
                </a:lnTo>
                <a:lnTo>
                  <a:pt x="7582443" y="66970"/>
                </a:lnTo>
                <a:lnTo>
                  <a:pt x="7611456" y="103070"/>
                </a:lnTo>
                <a:lnTo>
                  <a:pt x="7632204" y="145079"/>
                </a:lnTo>
                <a:lnTo>
                  <a:pt x="7647262" y="224948"/>
                </a:lnTo>
                <a:lnTo>
                  <a:pt x="7649145" y="281308"/>
                </a:lnTo>
                <a:lnTo>
                  <a:pt x="7649414" y="351194"/>
                </a:lnTo>
                <a:lnTo>
                  <a:pt x="7649414" y="2229160"/>
                </a:lnTo>
                <a:lnTo>
                  <a:pt x="7649145" y="2299046"/>
                </a:lnTo>
                <a:lnTo>
                  <a:pt x="7647262" y="2355406"/>
                </a:lnTo>
                <a:lnTo>
                  <a:pt x="7642153" y="2400171"/>
                </a:lnTo>
                <a:lnTo>
                  <a:pt x="7611456" y="2477284"/>
                </a:lnTo>
                <a:lnTo>
                  <a:pt x="7582443" y="2513384"/>
                </a:lnTo>
                <a:lnTo>
                  <a:pt x="7546343" y="2542397"/>
                </a:lnTo>
                <a:lnTo>
                  <a:pt x="7504334" y="2563144"/>
                </a:lnTo>
                <a:lnTo>
                  <a:pt x="7424465" y="2578203"/>
                </a:lnTo>
                <a:lnTo>
                  <a:pt x="7368105" y="2580086"/>
                </a:lnTo>
                <a:lnTo>
                  <a:pt x="7298219" y="2580354"/>
                </a:lnTo>
                <a:lnTo>
                  <a:pt x="351194" y="2580354"/>
                </a:lnTo>
                <a:lnTo>
                  <a:pt x="281308" y="2580086"/>
                </a:lnTo>
                <a:lnTo>
                  <a:pt x="224948" y="2578203"/>
                </a:lnTo>
                <a:lnTo>
                  <a:pt x="180183" y="2573094"/>
                </a:lnTo>
                <a:lnTo>
                  <a:pt x="103070" y="2542397"/>
                </a:lnTo>
                <a:lnTo>
                  <a:pt x="66970" y="2513384"/>
                </a:lnTo>
                <a:lnTo>
                  <a:pt x="37957" y="2477284"/>
                </a:lnTo>
                <a:lnTo>
                  <a:pt x="17210" y="2435275"/>
                </a:lnTo>
                <a:lnTo>
                  <a:pt x="2151" y="2355406"/>
                </a:lnTo>
                <a:lnTo>
                  <a:pt x="268" y="2299046"/>
                </a:lnTo>
                <a:lnTo>
                  <a:pt x="0" y="2229160"/>
                </a:lnTo>
                <a:lnTo>
                  <a:pt x="0" y="351194"/>
                </a:lnTo>
                <a:lnTo>
                  <a:pt x="268" y="281308"/>
                </a:lnTo>
                <a:lnTo>
                  <a:pt x="2151" y="224948"/>
                </a:lnTo>
                <a:lnTo>
                  <a:pt x="7260" y="180183"/>
                </a:lnTo>
                <a:lnTo>
                  <a:pt x="37957" y="103070"/>
                </a:lnTo>
                <a:lnTo>
                  <a:pt x="66970" y="66970"/>
                </a:lnTo>
                <a:lnTo>
                  <a:pt x="103070" y="37957"/>
                </a:lnTo>
                <a:lnTo>
                  <a:pt x="145079" y="17210"/>
                </a:lnTo>
                <a:lnTo>
                  <a:pt x="224948" y="2151"/>
                </a:lnTo>
                <a:lnTo>
                  <a:pt x="281308" y="268"/>
                </a:lnTo>
                <a:lnTo>
                  <a:pt x="351194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7066" y="2186731"/>
            <a:ext cx="9014189" cy="6559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4960" y="2563683"/>
            <a:ext cx="8218805" cy="5763895"/>
          </a:xfrm>
          <a:custGeom>
            <a:avLst/>
            <a:gdLst/>
            <a:ahLst/>
            <a:cxnLst/>
            <a:rect l="l" t="t" r="r" b="b"/>
            <a:pathLst>
              <a:path w="8218805" h="5763895">
                <a:moveTo>
                  <a:pt x="7867206" y="0"/>
                </a:moveTo>
                <a:lnTo>
                  <a:pt x="351194" y="0"/>
                </a:lnTo>
                <a:lnTo>
                  <a:pt x="281308" y="268"/>
                </a:lnTo>
                <a:lnTo>
                  <a:pt x="224948" y="2151"/>
                </a:lnTo>
                <a:lnTo>
                  <a:pt x="180183" y="7260"/>
                </a:lnTo>
                <a:lnTo>
                  <a:pt x="103070" y="37957"/>
                </a:lnTo>
                <a:lnTo>
                  <a:pt x="66970" y="66970"/>
                </a:lnTo>
                <a:lnTo>
                  <a:pt x="37957" y="103070"/>
                </a:lnTo>
                <a:lnTo>
                  <a:pt x="17209" y="145078"/>
                </a:lnTo>
                <a:lnTo>
                  <a:pt x="2151" y="224948"/>
                </a:lnTo>
                <a:lnTo>
                  <a:pt x="268" y="281308"/>
                </a:lnTo>
                <a:lnTo>
                  <a:pt x="0" y="351194"/>
                </a:lnTo>
                <a:lnTo>
                  <a:pt x="0" y="5412487"/>
                </a:lnTo>
                <a:lnTo>
                  <a:pt x="268" y="5482374"/>
                </a:lnTo>
                <a:lnTo>
                  <a:pt x="2151" y="5538734"/>
                </a:lnTo>
                <a:lnTo>
                  <a:pt x="7260" y="5583499"/>
                </a:lnTo>
                <a:lnTo>
                  <a:pt x="37957" y="5660612"/>
                </a:lnTo>
                <a:lnTo>
                  <a:pt x="66970" y="5696712"/>
                </a:lnTo>
                <a:lnTo>
                  <a:pt x="103070" y="5725724"/>
                </a:lnTo>
                <a:lnTo>
                  <a:pt x="145079" y="5746472"/>
                </a:lnTo>
                <a:lnTo>
                  <a:pt x="224948" y="5761531"/>
                </a:lnTo>
                <a:lnTo>
                  <a:pt x="281308" y="5763414"/>
                </a:lnTo>
                <a:lnTo>
                  <a:pt x="351194" y="5763683"/>
                </a:lnTo>
                <a:lnTo>
                  <a:pt x="7867206" y="5763683"/>
                </a:lnTo>
                <a:lnTo>
                  <a:pt x="7937093" y="5763414"/>
                </a:lnTo>
                <a:lnTo>
                  <a:pt x="7993453" y="5761531"/>
                </a:lnTo>
                <a:lnTo>
                  <a:pt x="8038218" y="5756422"/>
                </a:lnTo>
                <a:lnTo>
                  <a:pt x="8115331" y="5725724"/>
                </a:lnTo>
                <a:lnTo>
                  <a:pt x="8151431" y="5696712"/>
                </a:lnTo>
                <a:lnTo>
                  <a:pt x="8180444" y="5660612"/>
                </a:lnTo>
                <a:lnTo>
                  <a:pt x="8201192" y="5618603"/>
                </a:lnTo>
                <a:lnTo>
                  <a:pt x="8216250" y="5538734"/>
                </a:lnTo>
                <a:lnTo>
                  <a:pt x="8218133" y="5482374"/>
                </a:lnTo>
                <a:lnTo>
                  <a:pt x="8218402" y="5412487"/>
                </a:lnTo>
                <a:lnTo>
                  <a:pt x="8218402" y="351194"/>
                </a:lnTo>
                <a:lnTo>
                  <a:pt x="8218133" y="281308"/>
                </a:lnTo>
                <a:lnTo>
                  <a:pt x="8216250" y="224948"/>
                </a:lnTo>
                <a:lnTo>
                  <a:pt x="8211141" y="180182"/>
                </a:lnTo>
                <a:lnTo>
                  <a:pt x="8180444" y="103070"/>
                </a:lnTo>
                <a:lnTo>
                  <a:pt x="8151431" y="66970"/>
                </a:lnTo>
                <a:lnTo>
                  <a:pt x="8115331" y="37957"/>
                </a:lnTo>
                <a:lnTo>
                  <a:pt x="8073322" y="17209"/>
                </a:lnTo>
                <a:lnTo>
                  <a:pt x="7993453" y="2151"/>
                </a:lnTo>
                <a:lnTo>
                  <a:pt x="7937093" y="268"/>
                </a:lnTo>
                <a:lnTo>
                  <a:pt x="78672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4960" y="2563683"/>
            <a:ext cx="8218805" cy="5763895"/>
          </a:xfrm>
          <a:custGeom>
            <a:avLst/>
            <a:gdLst/>
            <a:ahLst/>
            <a:cxnLst/>
            <a:rect l="l" t="t" r="r" b="b"/>
            <a:pathLst>
              <a:path w="8218805" h="5763895">
                <a:moveTo>
                  <a:pt x="351194" y="0"/>
                </a:moveTo>
                <a:lnTo>
                  <a:pt x="7867207" y="0"/>
                </a:lnTo>
                <a:lnTo>
                  <a:pt x="7937093" y="268"/>
                </a:lnTo>
                <a:lnTo>
                  <a:pt x="7993453" y="2151"/>
                </a:lnTo>
                <a:lnTo>
                  <a:pt x="8038218" y="7260"/>
                </a:lnTo>
                <a:lnTo>
                  <a:pt x="8115331" y="37957"/>
                </a:lnTo>
                <a:lnTo>
                  <a:pt x="8151431" y="66970"/>
                </a:lnTo>
                <a:lnTo>
                  <a:pt x="8180444" y="103070"/>
                </a:lnTo>
                <a:lnTo>
                  <a:pt x="8201192" y="145079"/>
                </a:lnTo>
                <a:lnTo>
                  <a:pt x="8216250" y="224948"/>
                </a:lnTo>
                <a:lnTo>
                  <a:pt x="8218133" y="281308"/>
                </a:lnTo>
                <a:lnTo>
                  <a:pt x="8218402" y="351194"/>
                </a:lnTo>
                <a:lnTo>
                  <a:pt x="8218402" y="5412488"/>
                </a:lnTo>
                <a:lnTo>
                  <a:pt x="8218133" y="5482374"/>
                </a:lnTo>
                <a:lnTo>
                  <a:pt x="8216250" y="5538734"/>
                </a:lnTo>
                <a:lnTo>
                  <a:pt x="8211141" y="5583499"/>
                </a:lnTo>
                <a:lnTo>
                  <a:pt x="8180444" y="5660612"/>
                </a:lnTo>
                <a:lnTo>
                  <a:pt x="8151431" y="5696712"/>
                </a:lnTo>
                <a:lnTo>
                  <a:pt x="8115331" y="5725725"/>
                </a:lnTo>
                <a:lnTo>
                  <a:pt x="8073322" y="5746473"/>
                </a:lnTo>
                <a:lnTo>
                  <a:pt x="7993453" y="5761531"/>
                </a:lnTo>
                <a:lnTo>
                  <a:pt x="7937093" y="5763414"/>
                </a:lnTo>
                <a:lnTo>
                  <a:pt x="7867207" y="5763683"/>
                </a:lnTo>
                <a:lnTo>
                  <a:pt x="351194" y="5763683"/>
                </a:lnTo>
                <a:lnTo>
                  <a:pt x="281308" y="5763414"/>
                </a:lnTo>
                <a:lnTo>
                  <a:pt x="224948" y="5761531"/>
                </a:lnTo>
                <a:lnTo>
                  <a:pt x="180183" y="5756422"/>
                </a:lnTo>
                <a:lnTo>
                  <a:pt x="103070" y="5725725"/>
                </a:lnTo>
                <a:lnTo>
                  <a:pt x="66970" y="5696712"/>
                </a:lnTo>
                <a:lnTo>
                  <a:pt x="37957" y="5660612"/>
                </a:lnTo>
                <a:lnTo>
                  <a:pt x="17210" y="5618603"/>
                </a:lnTo>
                <a:lnTo>
                  <a:pt x="2151" y="5538734"/>
                </a:lnTo>
                <a:lnTo>
                  <a:pt x="268" y="5482374"/>
                </a:lnTo>
                <a:lnTo>
                  <a:pt x="0" y="5412488"/>
                </a:lnTo>
                <a:lnTo>
                  <a:pt x="0" y="351194"/>
                </a:lnTo>
                <a:lnTo>
                  <a:pt x="268" y="281308"/>
                </a:lnTo>
                <a:lnTo>
                  <a:pt x="2151" y="224948"/>
                </a:lnTo>
                <a:lnTo>
                  <a:pt x="7260" y="180183"/>
                </a:lnTo>
                <a:lnTo>
                  <a:pt x="37957" y="103070"/>
                </a:lnTo>
                <a:lnTo>
                  <a:pt x="66970" y="66970"/>
                </a:lnTo>
                <a:lnTo>
                  <a:pt x="103070" y="37957"/>
                </a:lnTo>
                <a:lnTo>
                  <a:pt x="145079" y="17210"/>
                </a:lnTo>
                <a:lnTo>
                  <a:pt x="224948" y="2151"/>
                </a:lnTo>
                <a:lnTo>
                  <a:pt x="281308" y="268"/>
                </a:lnTo>
                <a:lnTo>
                  <a:pt x="351194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21897" y="309892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1897" y="36752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1897" y="42516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2367" y="2903089"/>
            <a:ext cx="6918959" cy="17551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客户端</a:t>
            </a:r>
            <a:r>
              <a:rPr dirty="0" sz="2850" spc="30">
                <a:latin typeface="Microsoft JhengHei UI"/>
                <a:cs typeface="Microsoft JhengHei UI"/>
              </a:rPr>
              <a:t>使⽤任意分配的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端⼝号（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&gt;102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3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15">
                <a:latin typeface="Microsoft JhengHei UI"/>
                <a:cs typeface="Microsoft JhengHei UI"/>
              </a:rPr>
              <a:t>。 </a:t>
            </a:r>
            <a:r>
              <a:rPr dirty="0" sz="2850" spc="30">
                <a:latin typeface="Microsoft JhengHei UI"/>
                <a:cs typeface="Microsoft JhengHei UI"/>
              </a:rPr>
              <a:t>服务器端⽤熟知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端⼝号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21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传输控制信息</a:t>
            </a:r>
            <a:r>
              <a:rPr dirty="0" sz="2850" spc="30">
                <a:latin typeface="Microsoft JhengHei UI"/>
                <a:cs typeface="Microsoft JhengHei UI"/>
              </a:rPr>
              <a:t>。 服务器端⽤熟知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端⼝号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20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传输数据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1897" y="52875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1897" y="6428308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52367" y="5091721"/>
            <a:ext cx="7030084" cy="2871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服务器主程序</a:t>
            </a:r>
            <a:r>
              <a:rPr dirty="0" sz="2850" spc="30">
                <a:latin typeface="Microsoft JhengHei UI"/>
                <a:cs typeface="Microsoft JhengHei UI"/>
              </a:rPr>
              <a:t>打开</a:t>
            </a:r>
            <a:r>
              <a:rPr dirty="0" sz="2850" spc="10">
                <a:latin typeface="Arial"/>
                <a:cs typeface="Arial"/>
              </a:rPr>
              <a:t>2</a:t>
            </a:r>
            <a:r>
              <a:rPr dirty="0" sz="2850" spc="5"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号端⼝，等待客户进程 </a:t>
            </a:r>
            <a:r>
              <a:rPr dirty="0" sz="2850" spc="30">
                <a:latin typeface="Microsoft JhengHei UI"/>
                <a:cs typeface="Microsoft JhengHei UI"/>
              </a:rPr>
              <a:t>发送连接请求。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启动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从属进程</a:t>
            </a:r>
            <a:r>
              <a:rPr dirty="0" sz="2850" spc="30">
                <a:latin typeface="Microsoft JhengHei UI"/>
                <a:cs typeface="Microsoft JhengHei UI"/>
              </a:rPr>
              <a:t>处理客户进程请求。</a:t>
            </a:r>
            <a:endParaRPr sz="2850">
              <a:latin typeface="Microsoft JhengHei UI"/>
              <a:cs typeface="Microsoft JhengHei UI"/>
            </a:endParaRPr>
          </a:p>
          <a:p>
            <a:pPr marL="12700" marR="412115">
              <a:lnSpc>
                <a:spcPct val="129900"/>
              </a:lnSpc>
            </a:pPr>
            <a:r>
              <a:rPr dirty="0" sz="2850" spc="25">
                <a:latin typeface="Microsoft JhengHei UI"/>
                <a:cs typeface="Microsoft JhengHei UI"/>
              </a:rPr>
              <a:t>回到等待状态，继续接受其他客户进程请 </a:t>
            </a:r>
            <a:r>
              <a:rPr dirty="0" sz="2850" spc="30">
                <a:latin typeface="Microsoft JhengHei UI"/>
                <a:cs typeface="Microsoft JhengHei UI"/>
              </a:rPr>
              <a:t>求。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7537" y="9033665"/>
            <a:ext cx="7093584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5">
                <a:latin typeface="Microsoft JhengHei UI"/>
                <a:cs typeface="Microsoft JhengHei UI"/>
              </a:rPr>
              <a:t>主进程与从属进程的处理</a:t>
            </a:r>
            <a:r>
              <a:rPr dirty="0" sz="3700" spc="5">
                <a:solidFill>
                  <a:srgbClr val="FF2600"/>
                </a:solidFill>
                <a:latin typeface="Microsoft JhengHei UI"/>
                <a:cs typeface="Microsoft JhengHei UI"/>
              </a:rPr>
              <a:t>并发进⾏</a:t>
            </a:r>
            <a:endParaRPr sz="37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69134" y="4449250"/>
            <a:ext cx="200787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49225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117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控制进程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19569" y="4449250"/>
            <a:ext cx="200787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49225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117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控制进程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89734" y="6218117"/>
            <a:ext cx="200787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49225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117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数据传输进程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69134" y="6227366"/>
            <a:ext cx="200787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49225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117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数据传输进程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69134" y="2680384"/>
            <a:ext cx="200787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49225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1175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⽤户界⾯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29532" y="3911924"/>
            <a:ext cx="13931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：</a:t>
            </a:r>
            <a:r>
              <a:rPr dirty="0" sz="2050" spc="0">
                <a:latin typeface="Arial"/>
                <a:cs typeface="Arial"/>
              </a:rPr>
              <a:t>1505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29532" y="5685366"/>
            <a:ext cx="13931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：</a:t>
            </a:r>
            <a:r>
              <a:rPr dirty="0" sz="2050" spc="0">
                <a:latin typeface="Arial"/>
                <a:cs typeface="Arial"/>
              </a:rPr>
              <a:t>1506</a:t>
            </a:r>
            <a:endParaRPr sz="2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106390" y="3911924"/>
            <a:ext cx="110236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：</a:t>
            </a:r>
            <a:r>
              <a:rPr dirty="0" sz="2050" spc="0">
                <a:latin typeface="Arial"/>
                <a:cs typeface="Arial"/>
              </a:rPr>
              <a:t>21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06390" y="5685366"/>
            <a:ext cx="110236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：</a:t>
            </a:r>
            <a:r>
              <a:rPr dirty="0" sz="2050" spc="0">
                <a:latin typeface="Arial"/>
                <a:cs typeface="Arial"/>
              </a:rPr>
              <a:t>20</a:t>
            </a:r>
            <a:endParaRPr sz="2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48626" y="2697526"/>
            <a:ext cx="14509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FT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连接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86876" y="9159922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86876" y="8411695"/>
            <a:ext cx="6320155" cy="171894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使⽤两个不同端⼝号的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好处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使协议更加简单和更容易实现；</a:t>
            </a:r>
            <a:endParaRPr sz="28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在传输⽂件时还可以利⽤控制连接。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553772" y="715916"/>
            <a:ext cx="69970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FTP</a:t>
            </a:r>
            <a:r>
              <a:rPr dirty="0" spc="10"/>
              <a:t>的两个连接和⼯作过程</a:t>
            </a:r>
          </a:p>
        </p:txBody>
      </p:sp>
      <p:sp>
        <p:nvSpPr>
          <p:cNvPr id="30" name="object 30"/>
          <p:cNvSpPr/>
          <p:nvPr/>
        </p:nvSpPr>
        <p:spPr>
          <a:xfrm>
            <a:off x="10339211" y="6051401"/>
            <a:ext cx="724444" cy="964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472860" y="6051401"/>
            <a:ext cx="724444" cy="964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39263" y="2690899"/>
            <a:ext cx="724347" cy="609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836187" y="5458563"/>
            <a:ext cx="1270" cy="536575"/>
          </a:xfrm>
          <a:custGeom>
            <a:avLst/>
            <a:gdLst/>
            <a:ahLst/>
            <a:cxnLst/>
            <a:rect l="l" t="t" r="r" b="b"/>
            <a:pathLst>
              <a:path w="1269" h="536575">
                <a:moveTo>
                  <a:pt x="422" y="-10470"/>
                </a:moveTo>
                <a:lnTo>
                  <a:pt x="422" y="546860"/>
                </a:lnTo>
              </a:path>
            </a:pathLst>
          </a:custGeom>
          <a:ln w="217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785982" y="5393644"/>
            <a:ext cx="100520" cy="100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786714" y="5959273"/>
            <a:ext cx="100520" cy="100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573010" y="5145041"/>
            <a:ext cx="0" cy="1017905"/>
          </a:xfrm>
          <a:custGeom>
            <a:avLst/>
            <a:gdLst/>
            <a:ahLst/>
            <a:cxnLst/>
            <a:rect l="l" t="t" r="r" b="b"/>
            <a:pathLst>
              <a:path w="0" h="1017904">
                <a:moveTo>
                  <a:pt x="0" y="1017405"/>
                </a:moveTo>
                <a:lnTo>
                  <a:pt x="0" y="1017405"/>
                </a:ln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522749" y="5080121"/>
            <a:ext cx="100520" cy="100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522749" y="6126845"/>
            <a:ext cx="100520" cy="100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73010" y="3376174"/>
            <a:ext cx="0" cy="1008380"/>
          </a:xfrm>
          <a:custGeom>
            <a:avLst/>
            <a:gdLst/>
            <a:ahLst/>
            <a:cxnLst/>
            <a:rect l="l" t="t" r="r" b="b"/>
            <a:pathLst>
              <a:path w="0" h="1008379">
                <a:moveTo>
                  <a:pt x="0" y="1008156"/>
                </a:moveTo>
                <a:lnTo>
                  <a:pt x="0" y="1008156"/>
                </a:ln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22749" y="3311255"/>
            <a:ext cx="100520" cy="100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522749" y="4348730"/>
            <a:ext cx="100520" cy="100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641815" y="6536529"/>
            <a:ext cx="1183640" cy="3810"/>
          </a:xfrm>
          <a:custGeom>
            <a:avLst/>
            <a:gdLst/>
            <a:ahLst/>
            <a:cxnLst/>
            <a:rect l="l" t="t" r="r" b="b"/>
            <a:pathLst>
              <a:path w="1183640" h="3809">
                <a:moveTo>
                  <a:pt x="-10470" y="1647"/>
                </a:moveTo>
                <a:lnTo>
                  <a:pt x="1193478" y="1647"/>
                </a:lnTo>
              </a:path>
            </a:pathLst>
          </a:custGeom>
          <a:ln w="242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789078" y="64863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25266" y="50190"/>
                </a:lnTo>
                <a:lnTo>
                  <a:pt x="282" y="100519"/>
                </a:lnTo>
                <a:lnTo>
                  <a:pt x="100656" y="499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576895" y="648946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373" y="0"/>
                </a:moveTo>
                <a:lnTo>
                  <a:pt x="0" y="50539"/>
                </a:lnTo>
                <a:lnTo>
                  <a:pt x="100656" y="100519"/>
                </a:lnTo>
                <a:lnTo>
                  <a:pt x="75390" y="50329"/>
                </a:lnTo>
                <a:lnTo>
                  <a:pt x="100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641815" y="4764686"/>
            <a:ext cx="1113155" cy="0"/>
          </a:xfrm>
          <a:custGeom>
            <a:avLst/>
            <a:gdLst/>
            <a:ahLst/>
            <a:cxnLst/>
            <a:rect l="l" t="t" r="r" b="b"/>
            <a:pathLst>
              <a:path w="1113155" h="0">
                <a:moveTo>
                  <a:pt x="0" y="0"/>
                </a:moveTo>
                <a:lnTo>
                  <a:pt x="10470" y="0"/>
                </a:lnTo>
                <a:lnTo>
                  <a:pt x="1102371" y="0"/>
                </a:lnTo>
                <a:lnTo>
                  <a:pt x="111284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719048" y="471442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576895" y="471442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114791" y="6534563"/>
            <a:ext cx="389890" cy="2540"/>
          </a:xfrm>
          <a:custGeom>
            <a:avLst/>
            <a:gdLst/>
            <a:ahLst/>
            <a:cxnLst/>
            <a:rect l="l" t="t" r="r" b="b"/>
            <a:pathLst>
              <a:path w="389890" h="2540">
                <a:moveTo>
                  <a:pt x="-10470" y="1100"/>
                </a:moveTo>
                <a:lnTo>
                  <a:pt x="399901" y="1100"/>
                </a:lnTo>
              </a:path>
            </a:pathLst>
          </a:custGeom>
          <a:ln w="23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468331" y="648630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75" y="0"/>
                </a:moveTo>
                <a:lnTo>
                  <a:pt x="25412" y="50401"/>
                </a:lnTo>
                <a:lnTo>
                  <a:pt x="0" y="100518"/>
                </a:lnTo>
                <a:lnTo>
                  <a:pt x="100803" y="50827"/>
                </a:lnTo>
                <a:lnTo>
                  <a:pt x="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049872" y="648450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803" y="0"/>
                </a:moveTo>
                <a:lnTo>
                  <a:pt x="0" y="49691"/>
                </a:lnTo>
                <a:lnTo>
                  <a:pt x="100227" y="100518"/>
                </a:lnTo>
                <a:lnTo>
                  <a:pt x="75390" y="50116"/>
                </a:lnTo>
                <a:lnTo>
                  <a:pt x="100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128582" y="2995819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 h="0">
                <a:moveTo>
                  <a:pt x="0" y="0"/>
                </a:moveTo>
                <a:lnTo>
                  <a:pt x="10470" y="0"/>
                </a:lnTo>
                <a:lnTo>
                  <a:pt x="365168" y="0"/>
                </a:lnTo>
                <a:lnTo>
                  <a:pt x="37563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468613" y="29455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063663" y="29455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962415" y="6532521"/>
            <a:ext cx="462915" cy="635"/>
          </a:xfrm>
          <a:custGeom>
            <a:avLst/>
            <a:gdLst/>
            <a:ahLst/>
            <a:cxnLst/>
            <a:rect l="l" t="t" r="r" b="b"/>
            <a:pathLst>
              <a:path w="462915" h="634">
                <a:moveTo>
                  <a:pt x="-10470" y="155"/>
                </a:moveTo>
                <a:lnTo>
                  <a:pt x="473348" y="155"/>
                </a:lnTo>
              </a:path>
            </a:pathLst>
          </a:custGeom>
          <a:ln w="21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389648" y="648228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25172" y="50243"/>
                </a:lnTo>
                <a:lnTo>
                  <a:pt x="73" y="100520"/>
                </a:lnTo>
                <a:lnTo>
                  <a:pt x="100562" y="501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897495" y="64825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478" y="0"/>
                </a:moveTo>
                <a:lnTo>
                  <a:pt x="0" y="50327"/>
                </a:lnTo>
                <a:lnTo>
                  <a:pt x="100551" y="100520"/>
                </a:lnTo>
                <a:lnTo>
                  <a:pt x="75390" y="50277"/>
                </a:lnTo>
                <a:lnTo>
                  <a:pt x="100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7438947" y="4135828"/>
            <a:ext cx="792480" cy="1257935"/>
          </a:xfrm>
          <a:custGeom>
            <a:avLst/>
            <a:gdLst/>
            <a:ahLst/>
            <a:cxnLst/>
            <a:rect l="l" t="t" r="r" b="b"/>
            <a:pathLst>
              <a:path w="792480" h="1257935">
                <a:moveTo>
                  <a:pt x="748949" y="0"/>
                </a:moveTo>
                <a:lnTo>
                  <a:pt x="43337" y="0"/>
                </a:lnTo>
                <a:lnTo>
                  <a:pt x="34703" y="33"/>
                </a:lnTo>
                <a:lnTo>
                  <a:pt x="863" y="22251"/>
                </a:lnTo>
                <a:lnTo>
                  <a:pt x="0" y="34740"/>
                </a:lnTo>
                <a:lnTo>
                  <a:pt x="0" y="1222973"/>
                </a:lnTo>
                <a:lnTo>
                  <a:pt x="22216" y="1256817"/>
                </a:lnTo>
                <a:lnTo>
                  <a:pt x="43337" y="1257714"/>
                </a:lnTo>
                <a:lnTo>
                  <a:pt x="748949" y="1257714"/>
                </a:lnTo>
                <a:lnTo>
                  <a:pt x="787523" y="1247136"/>
                </a:lnTo>
                <a:lnTo>
                  <a:pt x="792286" y="1222973"/>
                </a:lnTo>
                <a:lnTo>
                  <a:pt x="792286" y="34740"/>
                </a:lnTo>
                <a:lnTo>
                  <a:pt x="770070" y="896"/>
                </a:lnTo>
                <a:lnTo>
                  <a:pt x="748949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7569108" y="4304873"/>
            <a:ext cx="334010" cy="0"/>
          </a:xfrm>
          <a:custGeom>
            <a:avLst/>
            <a:gdLst/>
            <a:ahLst/>
            <a:cxnLst/>
            <a:rect l="l" t="t" r="r" b="b"/>
            <a:pathLst>
              <a:path w="334009" h="0">
                <a:moveTo>
                  <a:pt x="0" y="0"/>
                </a:moveTo>
                <a:lnTo>
                  <a:pt x="333923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569108" y="4431224"/>
            <a:ext cx="334010" cy="0"/>
          </a:xfrm>
          <a:custGeom>
            <a:avLst/>
            <a:gdLst/>
            <a:ahLst/>
            <a:cxnLst/>
            <a:rect l="l" t="t" r="r" b="b"/>
            <a:pathLst>
              <a:path w="334009" h="0">
                <a:moveTo>
                  <a:pt x="0" y="0"/>
                </a:moveTo>
                <a:lnTo>
                  <a:pt x="333923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569108" y="4556416"/>
            <a:ext cx="334010" cy="0"/>
          </a:xfrm>
          <a:custGeom>
            <a:avLst/>
            <a:gdLst/>
            <a:ahLst/>
            <a:cxnLst/>
            <a:rect l="l" t="t" r="r" b="b"/>
            <a:pathLst>
              <a:path w="334009" h="0">
                <a:moveTo>
                  <a:pt x="0" y="0"/>
                </a:moveTo>
                <a:lnTo>
                  <a:pt x="333923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962174" y="5064500"/>
            <a:ext cx="167654" cy="167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92710" y="5458472"/>
            <a:ext cx="1942464" cy="694690"/>
          </a:xfrm>
          <a:custGeom>
            <a:avLst/>
            <a:gdLst/>
            <a:ahLst/>
            <a:cxnLst/>
            <a:rect l="l" t="t" r="r" b="b"/>
            <a:pathLst>
              <a:path w="1942465" h="694689">
                <a:moveTo>
                  <a:pt x="1942349" y="0"/>
                </a:moveTo>
                <a:lnTo>
                  <a:pt x="1942349" y="10470"/>
                </a:lnTo>
                <a:lnTo>
                  <a:pt x="1942349" y="144498"/>
                </a:lnTo>
                <a:lnTo>
                  <a:pt x="0" y="144498"/>
                </a:lnTo>
                <a:lnTo>
                  <a:pt x="0" y="683748"/>
                </a:lnTo>
                <a:lnTo>
                  <a:pt x="0" y="69421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42450" y="6117091"/>
            <a:ext cx="100520" cy="1005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784798" y="5393552"/>
            <a:ext cx="100520" cy="1005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891632" y="4764252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 h="0">
                <a:moveTo>
                  <a:pt x="481660" y="0"/>
                </a:moveTo>
                <a:lnTo>
                  <a:pt x="471189" y="0"/>
                </a:ln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826712" y="471399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337692" y="471399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9696" y="715916"/>
            <a:ext cx="40652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</a:t>
            </a:r>
            <a:r>
              <a:rPr dirty="0" spc="5">
                <a:latin typeface="Arial"/>
                <a:cs typeface="Arial"/>
              </a:rPr>
              <a:t>P</a:t>
            </a:r>
            <a:r>
              <a:rPr dirty="0" spc="10"/>
              <a:t>的⼯作⽅式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615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819775"/>
          </a:xfrm>
          <a:custGeom>
            <a:avLst/>
            <a:gdLst/>
            <a:ahLst/>
            <a:cxnLst/>
            <a:rect l="l" t="t" r="r" b="b"/>
            <a:pathLst>
              <a:path w="12963525" h="58197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61073"/>
                </a:lnTo>
                <a:lnTo>
                  <a:pt x="197" y="5612443"/>
                </a:lnTo>
                <a:lnTo>
                  <a:pt x="1581" y="5653870"/>
                </a:lnTo>
                <a:lnTo>
                  <a:pt x="12649" y="5712578"/>
                </a:lnTo>
                <a:lnTo>
                  <a:pt x="49226" y="5769992"/>
                </a:lnTo>
                <a:lnTo>
                  <a:pt x="106640" y="5806568"/>
                </a:lnTo>
                <a:lnTo>
                  <a:pt x="165348" y="5817638"/>
                </a:lnTo>
                <a:lnTo>
                  <a:pt x="206776" y="5819022"/>
                </a:lnTo>
                <a:lnTo>
                  <a:pt x="258146" y="5819219"/>
                </a:lnTo>
                <a:lnTo>
                  <a:pt x="12705299" y="5819219"/>
                </a:lnTo>
                <a:lnTo>
                  <a:pt x="12756671" y="5819022"/>
                </a:lnTo>
                <a:lnTo>
                  <a:pt x="12798099" y="5817638"/>
                </a:lnTo>
                <a:lnTo>
                  <a:pt x="12856802" y="5806568"/>
                </a:lnTo>
                <a:lnTo>
                  <a:pt x="12914218" y="5769992"/>
                </a:lnTo>
                <a:lnTo>
                  <a:pt x="12950799" y="5712578"/>
                </a:lnTo>
                <a:lnTo>
                  <a:pt x="12961867" y="5653870"/>
                </a:lnTo>
                <a:lnTo>
                  <a:pt x="12963250" y="5612443"/>
                </a:lnTo>
                <a:lnTo>
                  <a:pt x="12963448" y="556107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819775"/>
          </a:xfrm>
          <a:custGeom>
            <a:avLst/>
            <a:gdLst/>
            <a:ahLst/>
            <a:cxnLst/>
            <a:rect l="l" t="t" r="r" b="b"/>
            <a:pathLst>
              <a:path w="12963525" h="58197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61073"/>
                </a:lnTo>
                <a:lnTo>
                  <a:pt x="12963250" y="5612443"/>
                </a:lnTo>
                <a:lnTo>
                  <a:pt x="12961867" y="5653870"/>
                </a:lnTo>
                <a:lnTo>
                  <a:pt x="12950799" y="5712578"/>
                </a:lnTo>
                <a:lnTo>
                  <a:pt x="12914218" y="5769992"/>
                </a:lnTo>
                <a:lnTo>
                  <a:pt x="12856802" y="5806568"/>
                </a:lnTo>
                <a:lnTo>
                  <a:pt x="12798099" y="5817638"/>
                </a:lnTo>
                <a:lnTo>
                  <a:pt x="12756671" y="5819022"/>
                </a:lnTo>
                <a:lnTo>
                  <a:pt x="12705299" y="5819219"/>
                </a:lnTo>
                <a:lnTo>
                  <a:pt x="258145" y="5819219"/>
                </a:lnTo>
                <a:lnTo>
                  <a:pt x="206775" y="5819022"/>
                </a:lnTo>
                <a:lnTo>
                  <a:pt x="165348" y="5817638"/>
                </a:lnTo>
                <a:lnTo>
                  <a:pt x="106640" y="5806568"/>
                </a:lnTo>
                <a:lnTo>
                  <a:pt x="49226" y="5769992"/>
                </a:lnTo>
                <a:lnTo>
                  <a:pt x="12650" y="5712578"/>
                </a:lnTo>
                <a:lnTo>
                  <a:pt x="1581" y="5653870"/>
                </a:lnTo>
                <a:lnTo>
                  <a:pt x="197" y="5612443"/>
                </a:lnTo>
                <a:lnTo>
                  <a:pt x="0" y="556107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490368"/>
            <a:ext cx="1887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主动⽅式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311399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484310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2918155"/>
            <a:ext cx="11144885" cy="2331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0050" marR="5080">
              <a:lnSpc>
                <a:spcPct val="1327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客户与服务器</a:t>
            </a:r>
            <a:r>
              <a:rPr dirty="0" sz="2850" spc="60">
                <a:latin typeface="Arial"/>
                <a:cs typeface="Arial"/>
              </a:rPr>
              <a:t>21</a:t>
            </a:r>
            <a:r>
              <a:rPr dirty="0" sz="2850" spc="80">
                <a:latin typeface="Microsoft JhengHei UI"/>
                <a:cs typeface="Microsoft JhengHei UI"/>
              </a:rPr>
              <a:t>号端⼝建⽴连接之后（端⼝号</a:t>
            </a:r>
            <a:r>
              <a:rPr dirty="0" sz="2850" spc="65">
                <a:latin typeface="Arial"/>
                <a:cs typeface="Arial"/>
              </a:rPr>
              <a:t>N&gt;1023</a:t>
            </a:r>
            <a:r>
              <a:rPr dirty="0" sz="2850" spc="65">
                <a:latin typeface="Microsoft JhengHei UI"/>
                <a:cs typeface="Microsoft JhengHei UI"/>
              </a:rPr>
              <a:t>），</a:t>
            </a:r>
            <a:r>
              <a:rPr dirty="0" sz="2850" spc="80">
                <a:latin typeface="Microsoft JhengHei UI"/>
                <a:cs typeface="Microsoft JhengHei UI"/>
              </a:rPr>
              <a:t>然后监 听</a:t>
            </a:r>
            <a:r>
              <a:rPr dirty="0" sz="2850" spc="65">
                <a:latin typeface="Arial"/>
                <a:cs typeface="Arial"/>
              </a:rPr>
              <a:t>N+1</a:t>
            </a:r>
            <a:r>
              <a:rPr dirty="0" sz="2850" spc="80">
                <a:latin typeface="Microsoft JhengHei UI"/>
                <a:cs typeface="Microsoft JhengHei UI"/>
              </a:rPr>
              <a:t>号端⼝，并发送</a:t>
            </a:r>
            <a:r>
              <a:rPr dirty="0" sz="2850" spc="65">
                <a:latin typeface="Arial"/>
                <a:cs typeface="Arial"/>
              </a:rPr>
              <a:t>FTP</a:t>
            </a:r>
            <a:r>
              <a:rPr dirty="0" sz="2850" spc="80">
                <a:latin typeface="Microsoft JhengHei UI"/>
                <a:cs typeface="Microsoft JhengHei UI"/>
              </a:rPr>
              <a:t>命令</a:t>
            </a:r>
            <a:r>
              <a:rPr dirty="0" sz="2850" spc="50">
                <a:latin typeface="Arial"/>
                <a:cs typeface="Arial"/>
              </a:rPr>
              <a:t>“port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60">
                <a:latin typeface="Arial"/>
                <a:cs typeface="Arial"/>
              </a:rPr>
              <a:t>N+1”</a:t>
            </a:r>
            <a:r>
              <a:rPr dirty="0" sz="2850" spc="80">
                <a:latin typeface="Microsoft JhengHei UI"/>
                <a:cs typeface="Microsoft JhengHei UI"/>
              </a:rPr>
              <a:t>到</a:t>
            </a:r>
            <a:r>
              <a:rPr dirty="0" sz="2850" spc="65">
                <a:latin typeface="Arial"/>
                <a:cs typeface="Arial"/>
              </a:rPr>
              <a:t>FTP</a:t>
            </a:r>
            <a:r>
              <a:rPr dirty="0" sz="2850" spc="80">
                <a:latin typeface="Microsoft JhengHei UI"/>
                <a:cs typeface="Microsoft JhengHei UI"/>
              </a:rPr>
              <a:t>服务器，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endParaRPr sz="2850">
              <a:latin typeface="Microsoft JhengHei UI"/>
              <a:cs typeface="Microsoft JhengHei UI"/>
            </a:endParaRPr>
          </a:p>
          <a:p>
            <a:pPr marL="12700" marR="2888615" indent="387350">
              <a:lnSpc>
                <a:spcPct val="132700"/>
              </a:lnSpc>
            </a:pPr>
            <a:r>
              <a:rPr dirty="0" sz="2850" spc="80">
                <a:latin typeface="Microsoft JhengHei UI"/>
                <a:cs typeface="Microsoft JhengHei UI"/>
              </a:rPr>
              <a:t>⽤</a:t>
            </a:r>
            <a:r>
              <a:rPr dirty="0" sz="2850" spc="60">
                <a:latin typeface="Arial"/>
                <a:cs typeface="Arial"/>
              </a:rPr>
              <a:t>20</a:t>
            </a:r>
            <a:r>
              <a:rPr dirty="0" sz="2850" spc="80">
                <a:latin typeface="Microsoft JhengHei UI"/>
                <a:cs typeface="Microsoft JhengHei UI"/>
              </a:rPr>
              <a:t>号数据端⼝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主动向客户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N+1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端⼝建⽴连接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被动⽅式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5211647"/>
            <a:ext cx="11134090" cy="2331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327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客户⽤端⼝</a:t>
            </a:r>
            <a:r>
              <a:rPr dirty="0" sz="2850" spc="65">
                <a:latin typeface="Arial"/>
                <a:cs typeface="Arial"/>
              </a:rPr>
              <a:t>N</a:t>
            </a:r>
            <a:r>
              <a:rPr dirty="0" sz="2850" spc="65">
                <a:latin typeface="Microsoft JhengHei UI"/>
                <a:cs typeface="Microsoft JhengHei UI"/>
              </a:rPr>
              <a:t>（</a:t>
            </a:r>
            <a:r>
              <a:rPr dirty="0" sz="2850" spc="65">
                <a:latin typeface="Arial"/>
                <a:cs typeface="Arial"/>
              </a:rPr>
              <a:t>&gt;1023</a:t>
            </a:r>
            <a:r>
              <a:rPr dirty="0" sz="2850" spc="65">
                <a:latin typeface="Microsoft JhengHei UI"/>
                <a:cs typeface="Microsoft JhengHei UI"/>
              </a:rPr>
              <a:t>）</a:t>
            </a:r>
            <a:r>
              <a:rPr dirty="0" sz="2850" spc="80">
                <a:latin typeface="Microsoft JhengHei UI"/>
                <a:cs typeface="Microsoft JhengHei UI"/>
              </a:rPr>
              <a:t>与服务器</a:t>
            </a:r>
            <a:r>
              <a:rPr dirty="0" sz="2850" spc="60">
                <a:latin typeface="Arial"/>
                <a:cs typeface="Arial"/>
              </a:rPr>
              <a:t>21</a:t>
            </a:r>
            <a:r>
              <a:rPr dirty="0" sz="2850" spc="80">
                <a:latin typeface="Microsoft JhengHei UI"/>
                <a:cs typeface="Microsoft JhengHei UI"/>
              </a:rPr>
              <a:t>号端⼝建⽴连接之后，客户端 打开</a:t>
            </a:r>
            <a:r>
              <a:rPr dirty="0" sz="2850" spc="65">
                <a:latin typeface="Arial"/>
                <a:cs typeface="Arial"/>
              </a:rPr>
              <a:t>N+1</a:t>
            </a:r>
            <a:r>
              <a:rPr dirty="0" sz="2850" spc="80">
                <a:latin typeface="Microsoft JhengHei UI"/>
                <a:cs typeface="Microsoft JhengHei UI"/>
              </a:rPr>
              <a:t>端⼝，发送</a:t>
            </a:r>
            <a:r>
              <a:rPr dirty="0" sz="2850" spc="15">
                <a:latin typeface="Arial"/>
                <a:cs typeface="Arial"/>
              </a:rPr>
              <a:t>PASV</a:t>
            </a:r>
            <a:r>
              <a:rPr dirty="0" sz="2850" spc="80">
                <a:latin typeface="Microsoft JhengHei UI"/>
                <a:cs typeface="Microsoft JhengHei UI"/>
              </a:rPr>
              <a:t>命令给服务器，服务开启端⼝</a:t>
            </a:r>
            <a:r>
              <a:rPr dirty="0" sz="2850" spc="15">
                <a:latin typeface="Arial"/>
                <a:cs typeface="Arial"/>
              </a:rPr>
              <a:t>P</a:t>
            </a:r>
            <a:endParaRPr sz="2850">
              <a:latin typeface="Arial"/>
              <a:cs typeface="Arial"/>
            </a:endParaRPr>
          </a:p>
          <a:p>
            <a:pPr marL="389255" marR="217170">
              <a:lnSpc>
                <a:spcPct val="132700"/>
              </a:lnSpc>
            </a:pPr>
            <a:r>
              <a:rPr dirty="0" sz="2850" spc="75">
                <a:latin typeface="Microsoft JhengHei UI"/>
                <a:cs typeface="Microsoft JhengHei UI"/>
              </a:rPr>
              <a:t>（</a:t>
            </a:r>
            <a:r>
              <a:rPr dirty="0" sz="2850" spc="75">
                <a:latin typeface="Arial"/>
                <a:cs typeface="Arial"/>
              </a:rPr>
              <a:t>&gt;1023</a:t>
            </a:r>
            <a:r>
              <a:rPr dirty="0" sz="2850" spc="75">
                <a:latin typeface="Microsoft JhengHei UI"/>
                <a:cs typeface="Microsoft JhengHei UI"/>
              </a:rPr>
              <a:t>），</a:t>
            </a:r>
            <a:r>
              <a:rPr dirty="0" sz="2850" spc="80">
                <a:latin typeface="Microsoft JhengHei UI"/>
                <a:cs typeface="Microsoft JhengHei UI"/>
              </a:rPr>
              <a:t>并发送</a:t>
            </a:r>
            <a:r>
              <a:rPr dirty="0" sz="2850" spc="50">
                <a:latin typeface="Arial"/>
                <a:cs typeface="Arial"/>
              </a:rPr>
              <a:t>“PORT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60">
                <a:latin typeface="Arial"/>
                <a:cs typeface="Arial"/>
              </a:rPr>
              <a:t>P”</a:t>
            </a:r>
            <a:r>
              <a:rPr dirty="0" sz="2850" spc="80">
                <a:latin typeface="Microsoft JhengHei UI"/>
                <a:cs typeface="Microsoft JhengHei UI"/>
              </a:rPr>
              <a:t>告知客户，然后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r>
              <a:rPr dirty="0" sz="2850" spc="80">
                <a:latin typeface="Microsoft JhengHei UI"/>
                <a:cs typeface="Microsoft JhengHei UI"/>
              </a:rPr>
              <a:t>从端⼝</a:t>
            </a:r>
            <a:r>
              <a:rPr dirty="0" sz="2850" spc="65">
                <a:latin typeface="Arial"/>
                <a:cs typeface="Arial"/>
              </a:rPr>
              <a:t>N+1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和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服务器端⼝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建⽴连接</a:t>
            </a:r>
            <a:r>
              <a:rPr dirty="0" sz="2850" spc="80">
                <a:latin typeface="Microsoft JhengHei UI"/>
                <a:cs typeface="Microsoft JhengHei UI"/>
              </a:rPr>
              <a:t>，⽤来进⾏数据传送。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9885" y="715916"/>
            <a:ext cx="78447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主动⽅式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MAC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OS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ftp</a:t>
            </a:r>
            <a:r>
              <a:rPr dirty="0" spc="10"/>
              <a:t>命令）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007735" marR="5080">
              <a:lnSpc>
                <a:spcPct val="134300"/>
              </a:lnSpc>
              <a:spcBef>
                <a:spcPts val="95"/>
              </a:spcBef>
            </a:pPr>
            <a:r>
              <a:rPr dirty="0" sz="2700" spc="50"/>
              <a:t>Internet Protocol </a:t>
            </a:r>
            <a:r>
              <a:rPr dirty="0" sz="2700" spc="25"/>
              <a:t>Version 4, </a:t>
            </a:r>
            <a:r>
              <a:rPr dirty="0" sz="2700" spc="40"/>
              <a:t>Src: </a:t>
            </a:r>
            <a:r>
              <a:rPr dirty="0" sz="2700" spc="50"/>
              <a:t>172.20.33.167, </a:t>
            </a:r>
            <a:r>
              <a:rPr dirty="0" sz="2700" spc="40"/>
              <a:t>Dst: </a:t>
            </a:r>
            <a:r>
              <a:rPr dirty="0" sz="2700" spc="55"/>
              <a:t>202.XXX.XXX.153  </a:t>
            </a:r>
            <a:r>
              <a:rPr dirty="0" sz="2700" spc="40"/>
              <a:t>Transmission </a:t>
            </a:r>
            <a:r>
              <a:rPr dirty="0" sz="2700" spc="50"/>
              <a:t>Control Protocol, </a:t>
            </a:r>
            <a:r>
              <a:rPr dirty="0" sz="2700" spc="35">
                <a:solidFill>
                  <a:srgbClr val="FF2600"/>
                </a:solidFill>
              </a:rPr>
              <a:t>Src </a:t>
            </a:r>
            <a:r>
              <a:rPr dirty="0" sz="2700" spc="40">
                <a:solidFill>
                  <a:srgbClr val="FF2600"/>
                </a:solidFill>
              </a:rPr>
              <a:t>Port: </a:t>
            </a:r>
            <a:r>
              <a:rPr dirty="0" sz="2700" spc="50">
                <a:solidFill>
                  <a:srgbClr val="FF2600"/>
                </a:solidFill>
              </a:rPr>
              <a:t>50439, </a:t>
            </a:r>
            <a:r>
              <a:rPr dirty="0" sz="2700" spc="35">
                <a:solidFill>
                  <a:srgbClr val="FF2600"/>
                </a:solidFill>
              </a:rPr>
              <a:t>Dst </a:t>
            </a:r>
            <a:r>
              <a:rPr dirty="0" sz="2700" spc="40">
                <a:solidFill>
                  <a:srgbClr val="FF2600"/>
                </a:solidFill>
              </a:rPr>
              <a:t>Port: </a:t>
            </a:r>
            <a:r>
              <a:rPr dirty="0" sz="2700" spc="35">
                <a:solidFill>
                  <a:srgbClr val="FF2600"/>
                </a:solidFill>
              </a:rPr>
              <a:t>21,</a:t>
            </a:r>
            <a:r>
              <a:rPr dirty="0" sz="2700" spc="715">
                <a:solidFill>
                  <a:srgbClr val="FF2600"/>
                </a:solidFill>
              </a:rPr>
              <a:t> </a:t>
            </a:r>
            <a:r>
              <a:rPr dirty="0" sz="2700" spc="65"/>
              <a:t>……</a:t>
            </a:r>
            <a:endParaRPr sz="2700"/>
          </a:p>
          <a:p>
            <a:pPr marL="6007735">
              <a:lnSpc>
                <a:spcPct val="100000"/>
              </a:lnSpc>
              <a:spcBef>
                <a:spcPts val="1110"/>
              </a:spcBef>
            </a:pPr>
            <a:r>
              <a:rPr dirty="0" sz="2700" spc="40"/>
              <a:t>File </a:t>
            </a:r>
            <a:r>
              <a:rPr dirty="0" sz="2700" spc="35"/>
              <a:t>Transfer </a:t>
            </a:r>
            <a:r>
              <a:rPr dirty="0" sz="2700" spc="50"/>
              <a:t>Protocol</a:t>
            </a:r>
            <a:r>
              <a:rPr dirty="0" sz="2700" spc="190"/>
              <a:t> </a:t>
            </a:r>
            <a:r>
              <a:rPr dirty="0" sz="2700" spc="55"/>
              <a:t>(FTP)</a:t>
            </a:r>
            <a:endParaRPr sz="2700"/>
          </a:p>
          <a:p>
            <a:pPr marL="6419215">
              <a:lnSpc>
                <a:spcPct val="100000"/>
              </a:lnSpc>
              <a:spcBef>
                <a:spcPts val="1110"/>
              </a:spcBef>
            </a:pPr>
            <a:r>
              <a:rPr dirty="0" sz="2700" spc="30"/>
              <a:t>PORT</a:t>
            </a:r>
            <a:r>
              <a:rPr dirty="0" sz="2700" spc="55"/>
              <a:t> 172,20,33,167,</a:t>
            </a:r>
            <a:r>
              <a:rPr dirty="0" sz="2700" spc="55">
                <a:solidFill>
                  <a:srgbClr val="FF2600"/>
                </a:solidFill>
              </a:rPr>
              <a:t>197,8</a:t>
            </a:r>
            <a:r>
              <a:rPr dirty="0" sz="2700" spc="55"/>
              <a:t>\r\n</a:t>
            </a:r>
            <a:endParaRPr sz="2700"/>
          </a:p>
          <a:p>
            <a:pPr marL="6830695">
              <a:lnSpc>
                <a:spcPct val="100000"/>
              </a:lnSpc>
              <a:spcBef>
                <a:spcPts val="1110"/>
              </a:spcBef>
            </a:pPr>
            <a:r>
              <a:rPr dirty="0" sz="2700" spc="50"/>
              <a:t>Request </a:t>
            </a:r>
            <a:r>
              <a:rPr dirty="0" sz="2700" spc="50"/>
              <a:t>command:</a:t>
            </a:r>
            <a:r>
              <a:rPr dirty="0" sz="2700" spc="160"/>
              <a:t> </a:t>
            </a:r>
            <a:r>
              <a:rPr dirty="0" sz="2700" spc="30"/>
              <a:t>PORT</a:t>
            </a:r>
            <a:endParaRPr sz="2700"/>
          </a:p>
          <a:p>
            <a:pPr marL="6811645" marR="5094605" indent="18415">
              <a:lnSpc>
                <a:spcPct val="134300"/>
              </a:lnSpc>
            </a:pPr>
            <a:r>
              <a:rPr dirty="0" sz="2700" spc="50"/>
              <a:t>Request </a:t>
            </a:r>
            <a:r>
              <a:rPr dirty="0" sz="2700" spc="40"/>
              <a:t>arg: </a:t>
            </a:r>
            <a:r>
              <a:rPr dirty="0" sz="2700" spc="55"/>
              <a:t>172,20,33,167,</a:t>
            </a:r>
            <a:r>
              <a:rPr dirty="0" sz="2700" spc="55">
                <a:solidFill>
                  <a:srgbClr val="FF2600"/>
                </a:solidFill>
              </a:rPr>
              <a:t>197,8  </a:t>
            </a:r>
            <a:r>
              <a:rPr dirty="0" sz="2700" spc="50"/>
              <a:t>Active </a:t>
            </a:r>
            <a:r>
              <a:rPr dirty="0" sz="2700" spc="25"/>
              <a:t>IP </a:t>
            </a:r>
            <a:r>
              <a:rPr dirty="0" sz="2700" spc="50"/>
              <a:t>address: </a:t>
            </a:r>
            <a:r>
              <a:rPr dirty="0" sz="2700" spc="55"/>
              <a:t>172.20.33.167  </a:t>
            </a:r>
            <a:r>
              <a:rPr dirty="0" sz="2700" spc="50"/>
              <a:t>Active </a:t>
            </a:r>
            <a:r>
              <a:rPr dirty="0" sz="2700" spc="40"/>
              <a:t>port:</a:t>
            </a:r>
            <a:r>
              <a:rPr dirty="0" sz="2700" spc="165"/>
              <a:t> </a:t>
            </a:r>
            <a:r>
              <a:rPr dirty="0" sz="2700" spc="55">
                <a:solidFill>
                  <a:srgbClr val="FF2600"/>
                </a:solidFill>
              </a:rPr>
              <a:t>50440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11901208" y="7594977"/>
            <a:ext cx="7063578" cy="3097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99101" y="7971928"/>
            <a:ext cx="6268085" cy="2301875"/>
          </a:xfrm>
          <a:custGeom>
            <a:avLst/>
            <a:gdLst/>
            <a:ahLst/>
            <a:cxnLst/>
            <a:rect l="l" t="t" r="r" b="b"/>
            <a:pathLst>
              <a:path w="6268084" h="2301875">
                <a:moveTo>
                  <a:pt x="5916605" y="0"/>
                </a:moveTo>
                <a:lnTo>
                  <a:pt x="351203" y="0"/>
                </a:lnTo>
                <a:lnTo>
                  <a:pt x="281314" y="268"/>
                </a:lnTo>
                <a:lnTo>
                  <a:pt x="224953" y="2151"/>
                </a:lnTo>
                <a:lnTo>
                  <a:pt x="180188" y="7260"/>
                </a:lnTo>
                <a:lnTo>
                  <a:pt x="103078" y="37957"/>
                </a:lnTo>
                <a:lnTo>
                  <a:pt x="66978" y="66970"/>
                </a:lnTo>
                <a:lnTo>
                  <a:pt x="37963" y="103070"/>
                </a:lnTo>
                <a:lnTo>
                  <a:pt x="17214" y="145079"/>
                </a:lnTo>
                <a:lnTo>
                  <a:pt x="2151" y="224948"/>
                </a:lnTo>
                <a:lnTo>
                  <a:pt x="268" y="281308"/>
                </a:lnTo>
                <a:lnTo>
                  <a:pt x="0" y="351194"/>
                </a:lnTo>
                <a:lnTo>
                  <a:pt x="0" y="1950114"/>
                </a:lnTo>
                <a:lnTo>
                  <a:pt x="268" y="2020000"/>
                </a:lnTo>
                <a:lnTo>
                  <a:pt x="2151" y="2076360"/>
                </a:lnTo>
                <a:lnTo>
                  <a:pt x="7262" y="2121126"/>
                </a:lnTo>
                <a:lnTo>
                  <a:pt x="37963" y="2198238"/>
                </a:lnTo>
                <a:lnTo>
                  <a:pt x="66978" y="2234338"/>
                </a:lnTo>
                <a:lnTo>
                  <a:pt x="103078" y="2263351"/>
                </a:lnTo>
                <a:lnTo>
                  <a:pt x="145084" y="2284099"/>
                </a:lnTo>
                <a:lnTo>
                  <a:pt x="224953" y="2299158"/>
                </a:lnTo>
                <a:lnTo>
                  <a:pt x="281314" y="2301040"/>
                </a:lnTo>
                <a:lnTo>
                  <a:pt x="351203" y="2301309"/>
                </a:lnTo>
                <a:lnTo>
                  <a:pt x="5916605" y="2301309"/>
                </a:lnTo>
                <a:lnTo>
                  <a:pt x="5986488" y="2301040"/>
                </a:lnTo>
                <a:lnTo>
                  <a:pt x="6042846" y="2299158"/>
                </a:lnTo>
                <a:lnTo>
                  <a:pt x="6087610" y="2294048"/>
                </a:lnTo>
                <a:lnTo>
                  <a:pt x="6164724" y="2263351"/>
                </a:lnTo>
                <a:lnTo>
                  <a:pt x="6200824" y="2234338"/>
                </a:lnTo>
                <a:lnTo>
                  <a:pt x="6229836" y="2198238"/>
                </a:lnTo>
                <a:lnTo>
                  <a:pt x="6250584" y="2156230"/>
                </a:lnTo>
                <a:lnTo>
                  <a:pt x="6265646" y="2076360"/>
                </a:lnTo>
                <a:lnTo>
                  <a:pt x="6267529" y="2020000"/>
                </a:lnTo>
                <a:lnTo>
                  <a:pt x="6267798" y="1950114"/>
                </a:lnTo>
                <a:lnTo>
                  <a:pt x="6267798" y="351194"/>
                </a:lnTo>
                <a:lnTo>
                  <a:pt x="6267529" y="281308"/>
                </a:lnTo>
                <a:lnTo>
                  <a:pt x="6265646" y="224948"/>
                </a:lnTo>
                <a:lnTo>
                  <a:pt x="6260536" y="180183"/>
                </a:lnTo>
                <a:lnTo>
                  <a:pt x="6229836" y="103070"/>
                </a:lnTo>
                <a:lnTo>
                  <a:pt x="6200824" y="66970"/>
                </a:lnTo>
                <a:lnTo>
                  <a:pt x="6164724" y="37957"/>
                </a:lnTo>
                <a:lnTo>
                  <a:pt x="6122714" y="17209"/>
                </a:lnTo>
                <a:lnTo>
                  <a:pt x="6042846" y="2151"/>
                </a:lnTo>
                <a:lnTo>
                  <a:pt x="5986488" y="268"/>
                </a:lnTo>
                <a:lnTo>
                  <a:pt x="59166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299101" y="7971928"/>
            <a:ext cx="6268085" cy="2301875"/>
          </a:xfrm>
          <a:custGeom>
            <a:avLst/>
            <a:gdLst/>
            <a:ahLst/>
            <a:cxnLst/>
            <a:rect l="l" t="t" r="r" b="b"/>
            <a:pathLst>
              <a:path w="6268084" h="2301875">
                <a:moveTo>
                  <a:pt x="351194" y="0"/>
                </a:moveTo>
                <a:lnTo>
                  <a:pt x="5916596" y="0"/>
                </a:lnTo>
                <a:lnTo>
                  <a:pt x="5986482" y="268"/>
                </a:lnTo>
                <a:lnTo>
                  <a:pt x="6042842" y="2151"/>
                </a:lnTo>
                <a:lnTo>
                  <a:pt x="6087608" y="7260"/>
                </a:lnTo>
                <a:lnTo>
                  <a:pt x="6164720" y="37957"/>
                </a:lnTo>
                <a:lnTo>
                  <a:pt x="6200820" y="66970"/>
                </a:lnTo>
                <a:lnTo>
                  <a:pt x="6229833" y="103070"/>
                </a:lnTo>
                <a:lnTo>
                  <a:pt x="6250581" y="145079"/>
                </a:lnTo>
                <a:lnTo>
                  <a:pt x="6265640" y="224948"/>
                </a:lnTo>
                <a:lnTo>
                  <a:pt x="6267522" y="281308"/>
                </a:lnTo>
                <a:lnTo>
                  <a:pt x="6267791" y="351194"/>
                </a:lnTo>
                <a:lnTo>
                  <a:pt x="6267791" y="1950114"/>
                </a:lnTo>
                <a:lnTo>
                  <a:pt x="6267522" y="2020000"/>
                </a:lnTo>
                <a:lnTo>
                  <a:pt x="6265640" y="2076360"/>
                </a:lnTo>
                <a:lnTo>
                  <a:pt x="6260530" y="2121126"/>
                </a:lnTo>
                <a:lnTo>
                  <a:pt x="6229833" y="2198238"/>
                </a:lnTo>
                <a:lnTo>
                  <a:pt x="6200820" y="2234338"/>
                </a:lnTo>
                <a:lnTo>
                  <a:pt x="6164720" y="2263351"/>
                </a:lnTo>
                <a:lnTo>
                  <a:pt x="6122712" y="2284099"/>
                </a:lnTo>
                <a:lnTo>
                  <a:pt x="6042842" y="2299157"/>
                </a:lnTo>
                <a:lnTo>
                  <a:pt x="5986482" y="2301040"/>
                </a:lnTo>
                <a:lnTo>
                  <a:pt x="5916596" y="2301308"/>
                </a:lnTo>
                <a:lnTo>
                  <a:pt x="351194" y="2301308"/>
                </a:lnTo>
                <a:lnTo>
                  <a:pt x="281308" y="2301040"/>
                </a:lnTo>
                <a:lnTo>
                  <a:pt x="224948" y="2299157"/>
                </a:lnTo>
                <a:lnTo>
                  <a:pt x="180183" y="2294048"/>
                </a:lnTo>
                <a:lnTo>
                  <a:pt x="103070" y="2263351"/>
                </a:lnTo>
                <a:lnTo>
                  <a:pt x="66970" y="2234338"/>
                </a:lnTo>
                <a:lnTo>
                  <a:pt x="37957" y="2198238"/>
                </a:lnTo>
                <a:lnTo>
                  <a:pt x="17210" y="2156230"/>
                </a:lnTo>
                <a:lnTo>
                  <a:pt x="2151" y="2076360"/>
                </a:lnTo>
                <a:lnTo>
                  <a:pt x="268" y="2020000"/>
                </a:lnTo>
                <a:lnTo>
                  <a:pt x="0" y="1950114"/>
                </a:lnTo>
                <a:lnTo>
                  <a:pt x="0" y="351194"/>
                </a:lnTo>
                <a:lnTo>
                  <a:pt x="268" y="281308"/>
                </a:lnTo>
                <a:lnTo>
                  <a:pt x="2151" y="224948"/>
                </a:lnTo>
                <a:lnTo>
                  <a:pt x="7260" y="180183"/>
                </a:lnTo>
                <a:lnTo>
                  <a:pt x="37957" y="103070"/>
                </a:lnTo>
                <a:lnTo>
                  <a:pt x="66970" y="66970"/>
                </a:lnTo>
                <a:lnTo>
                  <a:pt x="103070" y="37957"/>
                </a:lnTo>
                <a:lnTo>
                  <a:pt x="145079" y="17210"/>
                </a:lnTo>
                <a:lnTo>
                  <a:pt x="224948" y="2151"/>
                </a:lnTo>
                <a:lnTo>
                  <a:pt x="281308" y="268"/>
                </a:lnTo>
                <a:lnTo>
                  <a:pt x="351194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103539" y="8221084"/>
            <a:ext cx="4649470" cy="1795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6355">
              <a:lnSpc>
                <a:spcPct val="107200"/>
              </a:lnSpc>
              <a:spcBef>
                <a:spcPts val="95"/>
              </a:spcBef>
            </a:pP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OS</a:t>
            </a:r>
            <a:r>
              <a:rPr dirty="0" sz="2850" spc="30">
                <a:latin typeface="Microsoft JhengHei UI"/>
                <a:cs typeface="Microsoft JhengHei UI"/>
              </a:rPr>
              <a:t>安装</a:t>
            </a:r>
            <a:r>
              <a:rPr dirty="0" sz="2850" spc="5">
                <a:latin typeface="Arial"/>
                <a:cs typeface="Arial"/>
              </a:rPr>
              <a:t>telnet</a:t>
            </a:r>
            <a:r>
              <a:rPr dirty="0" sz="2850" spc="30">
                <a:latin typeface="Microsoft JhengHei UI"/>
                <a:cs typeface="Microsoft JhengHei UI"/>
              </a:rPr>
              <a:t>和</a:t>
            </a:r>
            <a:r>
              <a:rPr dirty="0" sz="2850" spc="0">
                <a:latin typeface="Arial"/>
                <a:cs typeface="Arial"/>
              </a:rPr>
              <a:t>ftp</a:t>
            </a:r>
            <a:r>
              <a:rPr dirty="0" sz="2850" spc="30">
                <a:latin typeface="Microsoft JhengHei UI"/>
                <a:cs typeface="Microsoft JhengHei UI"/>
              </a:rPr>
              <a:t>命令 </a:t>
            </a:r>
            <a:r>
              <a:rPr dirty="0" sz="2850" spc="10">
                <a:latin typeface="Arial"/>
                <a:cs typeface="Arial"/>
              </a:rPr>
              <a:t>brew </a:t>
            </a:r>
            <a:r>
              <a:rPr dirty="0" sz="2850" spc="5">
                <a:latin typeface="Arial"/>
                <a:cs typeface="Arial"/>
              </a:rPr>
              <a:t>install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telnet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235"/>
              </a:lnSpc>
            </a:pPr>
            <a:r>
              <a:rPr dirty="0" sz="2850" spc="10">
                <a:latin typeface="Arial"/>
                <a:cs typeface="Arial"/>
              </a:rPr>
              <a:t>brew </a:t>
            </a:r>
            <a:r>
              <a:rPr dirty="0" sz="2850" spc="5">
                <a:latin typeface="Arial"/>
                <a:cs typeface="Arial"/>
              </a:rPr>
              <a:t>install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inetutils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ts val="3360"/>
              </a:lnSpc>
            </a:pPr>
            <a:r>
              <a:rPr dirty="0" sz="2850" spc="10">
                <a:latin typeface="Arial"/>
                <a:cs typeface="Arial"/>
              </a:rPr>
              <a:t>brew </a:t>
            </a:r>
            <a:r>
              <a:rPr dirty="0" sz="2850" spc="5">
                <a:latin typeface="Arial"/>
                <a:cs typeface="Arial"/>
              </a:rPr>
              <a:t>link --overwrite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inetutils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8938" y="715916"/>
            <a:ext cx="88868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被动模式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MAC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OS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"/>
              <a:t>浏览器</a:t>
            </a:r>
            <a:r>
              <a:rPr dirty="0" spc="0">
                <a:latin typeface="Arial"/>
                <a:cs typeface="Arial"/>
              </a:rPr>
              <a:t>FTP</a:t>
            </a:r>
            <a:r>
              <a:rPr dirty="0" spc="0"/>
              <a:t>）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8879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8084820"/>
          </a:xfrm>
          <a:custGeom>
            <a:avLst/>
            <a:gdLst/>
            <a:ahLst/>
            <a:cxnLst/>
            <a:rect l="l" t="t" r="r" b="b"/>
            <a:pathLst>
              <a:path w="12963525" h="80848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826054"/>
                </a:lnTo>
                <a:lnTo>
                  <a:pt x="197" y="7877424"/>
                </a:lnTo>
                <a:lnTo>
                  <a:pt x="1581" y="7918852"/>
                </a:lnTo>
                <a:lnTo>
                  <a:pt x="12649" y="7977560"/>
                </a:lnTo>
                <a:lnTo>
                  <a:pt x="49226" y="8034974"/>
                </a:lnTo>
                <a:lnTo>
                  <a:pt x="106640" y="8071551"/>
                </a:lnTo>
                <a:lnTo>
                  <a:pt x="165348" y="8082619"/>
                </a:lnTo>
                <a:lnTo>
                  <a:pt x="206776" y="8084003"/>
                </a:lnTo>
                <a:lnTo>
                  <a:pt x="258146" y="8084200"/>
                </a:lnTo>
                <a:lnTo>
                  <a:pt x="12705299" y="8084200"/>
                </a:lnTo>
                <a:lnTo>
                  <a:pt x="12756671" y="8084003"/>
                </a:lnTo>
                <a:lnTo>
                  <a:pt x="12798099" y="8082619"/>
                </a:lnTo>
                <a:lnTo>
                  <a:pt x="12856802" y="8071551"/>
                </a:lnTo>
                <a:lnTo>
                  <a:pt x="12914218" y="8034974"/>
                </a:lnTo>
                <a:lnTo>
                  <a:pt x="12950799" y="7977560"/>
                </a:lnTo>
                <a:lnTo>
                  <a:pt x="12961867" y="7918852"/>
                </a:lnTo>
                <a:lnTo>
                  <a:pt x="12963250" y="7877424"/>
                </a:lnTo>
                <a:lnTo>
                  <a:pt x="12963448" y="782605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084820"/>
          </a:xfrm>
          <a:custGeom>
            <a:avLst/>
            <a:gdLst/>
            <a:ahLst/>
            <a:cxnLst/>
            <a:rect l="l" t="t" r="r" b="b"/>
            <a:pathLst>
              <a:path w="12963525" h="80848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826054"/>
                </a:lnTo>
                <a:lnTo>
                  <a:pt x="12963250" y="7877424"/>
                </a:lnTo>
                <a:lnTo>
                  <a:pt x="12961867" y="7918852"/>
                </a:lnTo>
                <a:lnTo>
                  <a:pt x="12950799" y="7977560"/>
                </a:lnTo>
                <a:lnTo>
                  <a:pt x="12914218" y="8034974"/>
                </a:lnTo>
                <a:lnTo>
                  <a:pt x="12856802" y="8071551"/>
                </a:lnTo>
                <a:lnTo>
                  <a:pt x="12798099" y="8082619"/>
                </a:lnTo>
                <a:lnTo>
                  <a:pt x="12756671" y="8084003"/>
                </a:lnTo>
                <a:lnTo>
                  <a:pt x="12705299" y="8084200"/>
                </a:lnTo>
                <a:lnTo>
                  <a:pt x="258145" y="8084200"/>
                </a:lnTo>
                <a:lnTo>
                  <a:pt x="206775" y="8084003"/>
                </a:lnTo>
                <a:lnTo>
                  <a:pt x="165348" y="8082619"/>
                </a:lnTo>
                <a:lnTo>
                  <a:pt x="106640" y="8071551"/>
                </a:lnTo>
                <a:lnTo>
                  <a:pt x="49226" y="8034974"/>
                </a:lnTo>
                <a:lnTo>
                  <a:pt x="12650" y="7977560"/>
                </a:lnTo>
                <a:lnTo>
                  <a:pt x="1581" y="7918852"/>
                </a:lnTo>
                <a:lnTo>
                  <a:pt x="197" y="7877424"/>
                </a:lnTo>
                <a:lnTo>
                  <a:pt x="0" y="78260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302841"/>
            <a:ext cx="11060430" cy="27158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5800"/>
              </a:lnSpc>
              <a:spcBef>
                <a:spcPts val="90"/>
              </a:spcBef>
            </a:pPr>
            <a:r>
              <a:rPr dirty="0" sz="2600" spc="55">
                <a:latin typeface="Arial"/>
                <a:cs typeface="Arial"/>
              </a:rPr>
              <a:t>Internet Protocol </a:t>
            </a:r>
            <a:r>
              <a:rPr dirty="0" sz="2600" spc="35">
                <a:latin typeface="Arial"/>
                <a:cs typeface="Arial"/>
              </a:rPr>
              <a:t>Version 4, </a:t>
            </a:r>
            <a:r>
              <a:rPr dirty="0" sz="2600" spc="50">
                <a:latin typeface="Arial"/>
                <a:cs typeface="Arial"/>
              </a:rPr>
              <a:t>Src: </a:t>
            </a:r>
            <a:r>
              <a:rPr dirty="0" sz="2600" spc="55">
                <a:latin typeface="Arial"/>
                <a:cs typeface="Arial"/>
              </a:rPr>
              <a:t>172.20.33.167, </a:t>
            </a:r>
            <a:r>
              <a:rPr dirty="0" sz="2600" spc="50">
                <a:latin typeface="Arial"/>
                <a:cs typeface="Arial"/>
              </a:rPr>
              <a:t>Dst: </a:t>
            </a:r>
            <a:r>
              <a:rPr dirty="0" sz="2600" spc="65">
                <a:latin typeface="Arial"/>
                <a:cs typeface="Arial"/>
              </a:rPr>
              <a:t>202.XXX.XXX.153  </a:t>
            </a:r>
            <a:r>
              <a:rPr dirty="0" sz="2600" spc="50">
                <a:latin typeface="Arial"/>
                <a:cs typeface="Arial"/>
              </a:rPr>
              <a:t>Transmission </a:t>
            </a:r>
            <a:r>
              <a:rPr dirty="0" sz="2600" spc="55">
                <a:latin typeface="Arial"/>
                <a:cs typeface="Arial"/>
              </a:rPr>
              <a:t>Control Protocol, </a:t>
            </a:r>
            <a:r>
              <a:rPr dirty="0" sz="2600" spc="50">
                <a:solidFill>
                  <a:srgbClr val="FF2600"/>
                </a:solidFill>
                <a:latin typeface="Arial"/>
                <a:cs typeface="Arial"/>
              </a:rPr>
              <a:t>Src </a:t>
            </a:r>
            <a:r>
              <a:rPr dirty="0" sz="2600" spc="50">
                <a:solidFill>
                  <a:srgbClr val="FF2600"/>
                </a:solidFill>
                <a:latin typeface="Arial"/>
                <a:cs typeface="Arial"/>
              </a:rPr>
              <a:t>Port: </a:t>
            </a:r>
            <a:r>
              <a:rPr dirty="0" sz="2600" spc="55">
                <a:solidFill>
                  <a:srgbClr val="FF2600"/>
                </a:solidFill>
                <a:latin typeface="Arial"/>
                <a:cs typeface="Arial"/>
              </a:rPr>
              <a:t>50470, </a:t>
            </a:r>
            <a:r>
              <a:rPr dirty="0" sz="2600" spc="50">
                <a:solidFill>
                  <a:srgbClr val="FF2600"/>
                </a:solidFill>
                <a:latin typeface="Arial"/>
                <a:cs typeface="Arial"/>
              </a:rPr>
              <a:t>Dst </a:t>
            </a:r>
            <a:r>
              <a:rPr dirty="0" sz="2600" spc="50">
                <a:solidFill>
                  <a:srgbClr val="FF2600"/>
                </a:solidFill>
                <a:latin typeface="Arial"/>
                <a:cs typeface="Arial"/>
              </a:rPr>
              <a:t>Port: </a:t>
            </a:r>
            <a:r>
              <a:rPr dirty="0" sz="2600" spc="50">
                <a:solidFill>
                  <a:srgbClr val="FF2600"/>
                </a:solidFill>
                <a:latin typeface="Arial"/>
                <a:cs typeface="Arial"/>
              </a:rPr>
              <a:t>21</a:t>
            </a:r>
            <a:r>
              <a:rPr dirty="0" sz="2600" spc="50">
                <a:latin typeface="Arial"/>
                <a:cs typeface="Arial"/>
              </a:rPr>
              <a:t>,</a:t>
            </a:r>
            <a:r>
              <a:rPr dirty="0" sz="2600" spc="555">
                <a:latin typeface="Arial"/>
                <a:cs typeface="Arial"/>
              </a:rPr>
              <a:t> </a:t>
            </a:r>
            <a:r>
              <a:rPr dirty="0" sz="2600" spc="80">
                <a:latin typeface="Arial"/>
                <a:cs typeface="Arial"/>
              </a:rPr>
              <a:t>……</a:t>
            </a:r>
            <a:endParaRPr sz="2600">
              <a:latin typeface="Arial"/>
              <a:cs typeface="Arial"/>
            </a:endParaRPr>
          </a:p>
          <a:p>
            <a:pPr marL="411480" marR="6719570" indent="-399415">
              <a:lnSpc>
                <a:spcPct val="135800"/>
              </a:lnSpc>
            </a:pPr>
            <a:r>
              <a:rPr dirty="0" sz="2600" spc="50">
                <a:latin typeface="Arial"/>
                <a:cs typeface="Arial"/>
              </a:rPr>
              <a:t>File </a:t>
            </a:r>
            <a:r>
              <a:rPr dirty="0" sz="2600" spc="40">
                <a:latin typeface="Arial"/>
                <a:cs typeface="Arial"/>
              </a:rPr>
              <a:t>Transfer </a:t>
            </a:r>
            <a:r>
              <a:rPr dirty="0" sz="2600" spc="55">
                <a:latin typeface="Arial"/>
                <a:cs typeface="Arial"/>
              </a:rPr>
              <a:t>Protocol </a:t>
            </a:r>
            <a:r>
              <a:rPr dirty="0" sz="2600" spc="60">
                <a:latin typeface="Arial"/>
                <a:cs typeface="Arial"/>
              </a:rPr>
              <a:t>(FTP)  </a:t>
            </a:r>
            <a:r>
              <a:rPr dirty="0" sz="2600" spc="40">
                <a:latin typeface="Arial"/>
                <a:cs typeface="Arial"/>
              </a:rPr>
              <a:t>PASV\r\n</a:t>
            </a:r>
            <a:endParaRPr sz="260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  <a:spcBef>
                <a:spcPts val="1115"/>
              </a:spcBef>
            </a:pPr>
            <a:r>
              <a:rPr dirty="0" sz="2600" spc="55">
                <a:solidFill>
                  <a:srgbClr val="FF2600"/>
                </a:solidFill>
                <a:latin typeface="Arial"/>
                <a:cs typeface="Arial"/>
              </a:rPr>
              <a:t>Request </a:t>
            </a:r>
            <a:r>
              <a:rPr dirty="0" sz="2600" spc="60">
                <a:solidFill>
                  <a:srgbClr val="FF2600"/>
                </a:solidFill>
                <a:latin typeface="Arial"/>
                <a:cs typeface="Arial"/>
              </a:rPr>
              <a:t>command:</a:t>
            </a:r>
            <a:r>
              <a:rPr dirty="0" sz="2600" spc="1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600" spc="25">
                <a:solidFill>
                  <a:srgbClr val="FF2600"/>
                </a:solidFill>
                <a:latin typeface="Arial"/>
                <a:cs typeface="Arial"/>
              </a:rPr>
              <a:t>PASV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5530884"/>
            <a:ext cx="11409680" cy="4330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53695">
              <a:lnSpc>
                <a:spcPct val="135800"/>
              </a:lnSpc>
              <a:spcBef>
                <a:spcPts val="90"/>
              </a:spcBef>
            </a:pPr>
            <a:r>
              <a:rPr dirty="0" sz="2600" spc="55">
                <a:latin typeface="Arial"/>
                <a:cs typeface="Arial"/>
              </a:rPr>
              <a:t>Internet Protocol </a:t>
            </a:r>
            <a:r>
              <a:rPr dirty="0" sz="2600" spc="35">
                <a:latin typeface="Arial"/>
                <a:cs typeface="Arial"/>
              </a:rPr>
              <a:t>Version 4, </a:t>
            </a:r>
            <a:r>
              <a:rPr dirty="0" sz="2600" spc="50">
                <a:latin typeface="Arial"/>
                <a:cs typeface="Arial"/>
              </a:rPr>
              <a:t>Src: </a:t>
            </a:r>
            <a:r>
              <a:rPr dirty="0" sz="2600" spc="60">
                <a:latin typeface="Arial"/>
                <a:cs typeface="Arial"/>
              </a:rPr>
              <a:t>202.XXX.XXX.153, </a:t>
            </a:r>
            <a:r>
              <a:rPr dirty="0" sz="2600" spc="50">
                <a:latin typeface="Arial"/>
                <a:cs typeface="Arial"/>
              </a:rPr>
              <a:t>Dst: </a:t>
            </a:r>
            <a:r>
              <a:rPr dirty="0" sz="2600" spc="60">
                <a:latin typeface="Arial"/>
                <a:cs typeface="Arial"/>
              </a:rPr>
              <a:t>172.20.33.167  </a:t>
            </a:r>
            <a:r>
              <a:rPr dirty="0" sz="2600" spc="50">
                <a:latin typeface="Arial"/>
                <a:cs typeface="Arial"/>
              </a:rPr>
              <a:t>Transmission </a:t>
            </a:r>
            <a:r>
              <a:rPr dirty="0" sz="2600" spc="55">
                <a:latin typeface="Arial"/>
                <a:cs typeface="Arial"/>
              </a:rPr>
              <a:t>Control Protocol, </a:t>
            </a:r>
            <a:r>
              <a:rPr dirty="0" sz="2600" spc="50">
                <a:latin typeface="Arial"/>
                <a:cs typeface="Arial"/>
              </a:rPr>
              <a:t>Src </a:t>
            </a:r>
            <a:r>
              <a:rPr dirty="0" sz="2600" spc="50">
                <a:latin typeface="Arial"/>
                <a:cs typeface="Arial"/>
              </a:rPr>
              <a:t>Port: </a:t>
            </a:r>
            <a:r>
              <a:rPr dirty="0" sz="2600" spc="50">
                <a:latin typeface="Arial"/>
                <a:cs typeface="Arial"/>
              </a:rPr>
              <a:t>21, Dst </a:t>
            </a:r>
            <a:r>
              <a:rPr dirty="0" sz="2600" spc="50">
                <a:latin typeface="Arial"/>
                <a:cs typeface="Arial"/>
              </a:rPr>
              <a:t>Port: </a:t>
            </a:r>
            <a:r>
              <a:rPr dirty="0" sz="2600" spc="55">
                <a:latin typeface="Arial"/>
                <a:cs typeface="Arial"/>
              </a:rPr>
              <a:t>50470,</a:t>
            </a:r>
            <a:r>
              <a:rPr dirty="0" sz="2600" spc="580">
                <a:latin typeface="Arial"/>
                <a:cs typeface="Arial"/>
              </a:rPr>
              <a:t> </a:t>
            </a:r>
            <a:r>
              <a:rPr dirty="0" sz="2600" spc="55">
                <a:latin typeface="Arial"/>
                <a:cs typeface="Arial"/>
              </a:rPr>
              <a:t>……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600" spc="50">
                <a:latin typeface="Arial"/>
                <a:cs typeface="Arial"/>
              </a:rPr>
              <a:t>File </a:t>
            </a:r>
            <a:r>
              <a:rPr dirty="0" sz="2600" spc="40">
                <a:latin typeface="Arial"/>
                <a:cs typeface="Arial"/>
              </a:rPr>
              <a:t>Transfer </a:t>
            </a:r>
            <a:r>
              <a:rPr dirty="0" sz="2600" spc="55">
                <a:latin typeface="Arial"/>
                <a:cs typeface="Arial"/>
              </a:rPr>
              <a:t>Protocol</a:t>
            </a:r>
            <a:r>
              <a:rPr dirty="0" sz="2600" spc="190">
                <a:latin typeface="Arial"/>
                <a:cs typeface="Arial"/>
              </a:rPr>
              <a:t> </a:t>
            </a:r>
            <a:r>
              <a:rPr dirty="0" sz="2600" spc="60">
                <a:latin typeface="Arial"/>
                <a:cs typeface="Arial"/>
              </a:rPr>
              <a:t>(FTP)</a:t>
            </a:r>
            <a:endParaRPr sz="2600">
              <a:latin typeface="Arial"/>
              <a:cs typeface="Arial"/>
            </a:endParaRPr>
          </a:p>
          <a:p>
            <a:pPr marL="810895" marR="1580515" indent="-399415">
              <a:lnSpc>
                <a:spcPct val="135800"/>
              </a:lnSpc>
            </a:pPr>
            <a:r>
              <a:rPr dirty="0" sz="2600" spc="50">
                <a:latin typeface="Arial"/>
                <a:cs typeface="Arial"/>
              </a:rPr>
              <a:t>227 </a:t>
            </a:r>
            <a:r>
              <a:rPr dirty="0" sz="2600" spc="55">
                <a:latin typeface="Arial"/>
                <a:cs typeface="Arial"/>
              </a:rPr>
              <a:t>Entering Passive Mode </a:t>
            </a:r>
            <a:r>
              <a:rPr dirty="0" sz="2600" spc="60">
                <a:latin typeface="Arial"/>
                <a:cs typeface="Arial"/>
              </a:rPr>
              <a:t>(202,XXX.XXX,153,</a:t>
            </a:r>
            <a:r>
              <a:rPr dirty="0" sz="2600" spc="60">
                <a:solidFill>
                  <a:srgbClr val="FF2600"/>
                </a:solidFill>
                <a:latin typeface="Arial"/>
                <a:cs typeface="Arial"/>
              </a:rPr>
              <a:t>179,179</a:t>
            </a:r>
            <a:r>
              <a:rPr dirty="0" sz="2600" spc="60">
                <a:latin typeface="Arial"/>
                <a:cs typeface="Arial"/>
              </a:rPr>
              <a:t>).\r\n  Response </a:t>
            </a:r>
            <a:r>
              <a:rPr dirty="0" sz="2600" spc="50">
                <a:latin typeface="Arial"/>
                <a:cs typeface="Arial"/>
              </a:rPr>
              <a:t>code: </a:t>
            </a:r>
            <a:r>
              <a:rPr dirty="0" sz="2600" spc="55">
                <a:latin typeface="Arial"/>
                <a:cs typeface="Arial"/>
              </a:rPr>
              <a:t>Entering Passive Mode</a:t>
            </a:r>
            <a:r>
              <a:rPr dirty="0" sz="2600" spc="315">
                <a:latin typeface="Arial"/>
                <a:cs typeface="Arial"/>
              </a:rPr>
              <a:t> </a:t>
            </a:r>
            <a:r>
              <a:rPr dirty="0" sz="2600" spc="60">
                <a:latin typeface="Arial"/>
                <a:cs typeface="Arial"/>
              </a:rPr>
              <a:t>(227)</a:t>
            </a:r>
            <a:endParaRPr sz="2600">
              <a:latin typeface="Arial"/>
              <a:cs typeface="Arial"/>
            </a:endParaRPr>
          </a:p>
          <a:p>
            <a:pPr marL="810895" marR="5080">
              <a:lnSpc>
                <a:spcPct val="135800"/>
              </a:lnSpc>
            </a:pPr>
            <a:r>
              <a:rPr dirty="0" sz="2600" spc="60">
                <a:latin typeface="Arial"/>
                <a:cs typeface="Arial"/>
              </a:rPr>
              <a:t>Response </a:t>
            </a:r>
            <a:r>
              <a:rPr dirty="0" sz="2600" spc="50">
                <a:latin typeface="Arial"/>
                <a:cs typeface="Arial"/>
              </a:rPr>
              <a:t>arg: </a:t>
            </a:r>
            <a:r>
              <a:rPr dirty="0" sz="2600" spc="55">
                <a:latin typeface="Arial"/>
                <a:cs typeface="Arial"/>
              </a:rPr>
              <a:t>Entering Passive Mode </a:t>
            </a:r>
            <a:r>
              <a:rPr dirty="0" sz="2600" spc="65">
                <a:latin typeface="Arial"/>
                <a:cs typeface="Arial"/>
              </a:rPr>
              <a:t>(202,XXX.XXX,153,</a:t>
            </a:r>
            <a:r>
              <a:rPr dirty="0" sz="2600" spc="65">
                <a:solidFill>
                  <a:srgbClr val="FF2600"/>
                </a:solidFill>
                <a:latin typeface="Arial"/>
                <a:cs typeface="Arial"/>
              </a:rPr>
              <a:t>179,179</a:t>
            </a:r>
            <a:r>
              <a:rPr dirty="0" sz="2600" spc="65">
                <a:latin typeface="Arial"/>
                <a:cs typeface="Arial"/>
              </a:rPr>
              <a:t>).  </a:t>
            </a:r>
            <a:r>
              <a:rPr dirty="0" sz="2600" spc="55">
                <a:latin typeface="Arial"/>
                <a:cs typeface="Arial"/>
              </a:rPr>
              <a:t>Passive </a:t>
            </a:r>
            <a:r>
              <a:rPr dirty="0" sz="2600" spc="35">
                <a:latin typeface="Arial"/>
                <a:cs typeface="Arial"/>
              </a:rPr>
              <a:t>IP </a:t>
            </a:r>
            <a:r>
              <a:rPr dirty="0" sz="2600" spc="55">
                <a:latin typeface="Arial"/>
                <a:cs typeface="Arial"/>
              </a:rPr>
              <a:t>address:</a:t>
            </a:r>
            <a:r>
              <a:rPr dirty="0" sz="2600" spc="180">
                <a:latin typeface="Arial"/>
                <a:cs typeface="Arial"/>
              </a:rPr>
              <a:t> </a:t>
            </a:r>
            <a:r>
              <a:rPr dirty="0" sz="2600" spc="65">
                <a:latin typeface="Arial"/>
                <a:cs typeface="Arial"/>
              </a:rPr>
              <a:t>202.XXX.XXX.153</a:t>
            </a:r>
            <a:endParaRPr sz="260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  <a:spcBef>
                <a:spcPts val="1115"/>
              </a:spcBef>
              <a:tabLst>
                <a:tab pos="6294755" algn="l"/>
              </a:tabLst>
            </a:pPr>
            <a:r>
              <a:rPr dirty="0" sz="2600" spc="55">
                <a:latin typeface="Arial"/>
                <a:cs typeface="Arial"/>
              </a:rPr>
              <a:t>Passive</a:t>
            </a:r>
            <a:r>
              <a:rPr dirty="0" sz="2600" spc="114">
                <a:latin typeface="Arial"/>
                <a:cs typeface="Arial"/>
              </a:rPr>
              <a:t> </a:t>
            </a:r>
            <a:r>
              <a:rPr dirty="0" sz="2600" spc="50">
                <a:latin typeface="Arial"/>
                <a:cs typeface="Arial"/>
              </a:rPr>
              <a:t>port:</a:t>
            </a:r>
            <a:r>
              <a:rPr dirty="0" sz="2600" spc="125"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FF2600"/>
                </a:solidFill>
                <a:latin typeface="Arial"/>
                <a:cs typeface="Arial"/>
              </a:rPr>
              <a:t>46003	</a:t>
            </a:r>
            <a:r>
              <a:rPr dirty="0" sz="2600" spc="65">
                <a:solidFill>
                  <a:srgbClr val="FF2600"/>
                </a:solidFill>
                <a:latin typeface="Arial"/>
                <a:cs typeface="Arial"/>
              </a:rPr>
              <a:t>#179*256+179=46003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02" y="715916"/>
            <a:ext cx="81699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FTP</a:t>
            </a:r>
            <a:r>
              <a:rPr dirty="0" spc="10"/>
              <a:t>⽂件传输模式与存在的问题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829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7498080"/>
          </a:xfrm>
          <a:custGeom>
            <a:avLst/>
            <a:gdLst/>
            <a:ahLst/>
            <a:cxnLst/>
            <a:rect l="l" t="t" r="r" b="b"/>
            <a:pathLst>
              <a:path w="12963525" h="74980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239886"/>
                </a:lnTo>
                <a:lnTo>
                  <a:pt x="197" y="7291256"/>
                </a:lnTo>
                <a:lnTo>
                  <a:pt x="1581" y="7332683"/>
                </a:lnTo>
                <a:lnTo>
                  <a:pt x="12649" y="7391391"/>
                </a:lnTo>
                <a:lnTo>
                  <a:pt x="49226" y="7448805"/>
                </a:lnTo>
                <a:lnTo>
                  <a:pt x="106640" y="7485381"/>
                </a:lnTo>
                <a:lnTo>
                  <a:pt x="165348" y="7496451"/>
                </a:lnTo>
                <a:lnTo>
                  <a:pt x="206776" y="7497834"/>
                </a:lnTo>
                <a:lnTo>
                  <a:pt x="258146" y="7498032"/>
                </a:lnTo>
                <a:lnTo>
                  <a:pt x="12705299" y="7498032"/>
                </a:lnTo>
                <a:lnTo>
                  <a:pt x="12756671" y="7497834"/>
                </a:lnTo>
                <a:lnTo>
                  <a:pt x="12798099" y="7496451"/>
                </a:lnTo>
                <a:lnTo>
                  <a:pt x="12856802" y="7485381"/>
                </a:lnTo>
                <a:lnTo>
                  <a:pt x="12914218" y="7448805"/>
                </a:lnTo>
                <a:lnTo>
                  <a:pt x="12950799" y="7391391"/>
                </a:lnTo>
                <a:lnTo>
                  <a:pt x="12961867" y="7332683"/>
                </a:lnTo>
                <a:lnTo>
                  <a:pt x="12963250" y="7291256"/>
                </a:lnTo>
                <a:lnTo>
                  <a:pt x="12963448" y="723988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498080"/>
          </a:xfrm>
          <a:custGeom>
            <a:avLst/>
            <a:gdLst/>
            <a:ahLst/>
            <a:cxnLst/>
            <a:rect l="l" t="t" r="r" b="b"/>
            <a:pathLst>
              <a:path w="12963525" h="74980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239886"/>
                </a:lnTo>
                <a:lnTo>
                  <a:pt x="12963250" y="7291256"/>
                </a:lnTo>
                <a:lnTo>
                  <a:pt x="12961867" y="7332683"/>
                </a:lnTo>
                <a:lnTo>
                  <a:pt x="12950799" y="7391391"/>
                </a:lnTo>
                <a:lnTo>
                  <a:pt x="12914218" y="7448805"/>
                </a:lnTo>
                <a:lnTo>
                  <a:pt x="12856802" y="7485381"/>
                </a:lnTo>
                <a:lnTo>
                  <a:pt x="12798099" y="7496451"/>
                </a:lnTo>
                <a:lnTo>
                  <a:pt x="12756671" y="7497834"/>
                </a:lnTo>
                <a:lnTo>
                  <a:pt x="12705299" y="7498032"/>
                </a:lnTo>
                <a:lnTo>
                  <a:pt x="258145" y="7498032"/>
                </a:lnTo>
                <a:lnTo>
                  <a:pt x="206775" y="7497834"/>
                </a:lnTo>
                <a:lnTo>
                  <a:pt x="165348" y="7496451"/>
                </a:lnTo>
                <a:lnTo>
                  <a:pt x="106640" y="7485381"/>
                </a:lnTo>
                <a:lnTo>
                  <a:pt x="49226" y="7448805"/>
                </a:lnTo>
                <a:lnTo>
                  <a:pt x="12650" y="7391391"/>
                </a:lnTo>
                <a:lnTo>
                  <a:pt x="1581" y="7332683"/>
                </a:lnTo>
                <a:lnTo>
                  <a:pt x="197" y="7291256"/>
                </a:lnTo>
                <a:lnTo>
                  <a:pt x="0" y="723988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79297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3654" y="2314457"/>
            <a:ext cx="6729095" cy="250063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⽂本模式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425"/>
              </a:spcBef>
              <a:buSzPct val="75438"/>
              <a:buChar char="•"/>
              <a:tabLst>
                <a:tab pos="400050" algn="l"/>
                <a:tab pos="400685" algn="l"/>
              </a:tabLst>
            </a:pPr>
            <a:r>
              <a:rPr dirty="0" sz="2850" spc="60">
                <a:latin typeface="Arial"/>
                <a:cs typeface="Arial"/>
              </a:rPr>
              <a:t>ASCII</a:t>
            </a:r>
            <a:r>
              <a:rPr dirty="0" sz="2850" spc="80">
                <a:latin typeface="Microsoft JhengHei UI"/>
                <a:cs typeface="Microsoft JhengHei UI"/>
              </a:rPr>
              <a:t>模式，以⽂本序列传输数据。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⼆进制模式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430"/>
              </a:spcBef>
              <a:buSzPct val="75438"/>
              <a:buChar char="•"/>
              <a:tabLst>
                <a:tab pos="400050" algn="l"/>
                <a:tab pos="400685" algn="l"/>
              </a:tabLst>
            </a:pPr>
            <a:r>
              <a:rPr dirty="0" sz="2850" spc="60">
                <a:latin typeface="Arial"/>
                <a:cs typeface="Arial"/>
              </a:rPr>
              <a:t>Binary</a:t>
            </a:r>
            <a:r>
              <a:rPr dirty="0" sz="2850" spc="80">
                <a:latin typeface="Microsoft JhengHei UI"/>
                <a:cs typeface="Microsoft JhengHei UI"/>
              </a:rPr>
              <a:t>模式，以⼆进制序列传输数据。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50363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4977099"/>
            <a:ext cx="29756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存在的问题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690738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81387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5416877"/>
            <a:ext cx="10919460" cy="3756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65">
                <a:latin typeface="Arial"/>
                <a:cs typeface="Arial"/>
              </a:rPr>
              <a:t>FTP</a:t>
            </a:r>
            <a:r>
              <a:rPr dirty="0" sz="2850" spc="80">
                <a:latin typeface="Microsoft JhengHei UI"/>
                <a:cs typeface="Microsoft JhengHei UI"/>
              </a:rPr>
              <a:t>服务器在整个会话期间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⼀直保持⽤户的状态</a:t>
            </a:r>
            <a:r>
              <a:rPr dirty="0" sz="2850" spc="65">
                <a:latin typeface="Microsoft JhengHei UI"/>
                <a:cs typeface="Microsoft JhengHei UI"/>
              </a:rPr>
              <a:t>（</a:t>
            </a:r>
            <a:r>
              <a:rPr dirty="0" sz="2850" spc="65">
                <a:latin typeface="Arial"/>
                <a:cs typeface="Arial"/>
              </a:rPr>
              <a:t>state</a:t>
            </a:r>
            <a:r>
              <a:rPr dirty="0" sz="2850" spc="65">
                <a:latin typeface="Microsoft JhengHei UI"/>
                <a:cs typeface="Microsoft JhengHei UI"/>
              </a:rPr>
              <a:t>），</a:t>
            </a:r>
            <a:r>
              <a:rPr dirty="0" sz="2850" spc="80">
                <a:latin typeface="Microsoft JhengHei UI"/>
                <a:cs typeface="Microsoft JhengHei UI"/>
              </a:rPr>
              <a:t>并且 把特定的⽤户账户与控制联系起来；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4610">
              <a:lnSpc>
                <a:spcPts val="4850"/>
              </a:lnSpc>
              <a:spcBef>
                <a:spcPts val="40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如果⽤户在远程⽬录树上不断跳转时，服务器必须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追踪到⽤户在 远程树上的当前位置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当客户端⽤户数量不断增多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75">
                <a:latin typeface="Arial"/>
                <a:cs typeface="Arial"/>
              </a:rPr>
              <a:t>FTP</a:t>
            </a:r>
            <a:r>
              <a:rPr dirty="0" sz="2850" spc="80">
                <a:latin typeface="Microsoft JhengHei UI"/>
                <a:cs typeface="Microsoft JhengHei UI"/>
              </a:rPr>
              <a:t>服务器所要维持的会话总数会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迅速增⻓。这样⼤⼤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限制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服务器的性能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3326" y="715916"/>
            <a:ext cx="52374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</a:t>
            </a:r>
            <a:r>
              <a:rPr dirty="0" spc="5">
                <a:latin typeface="Arial"/>
                <a:cs typeface="Arial"/>
              </a:rPr>
              <a:t>P</a:t>
            </a:r>
            <a:r>
              <a:rPr dirty="0" spc="10"/>
              <a:t>的交互⼯作⽅式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008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212590"/>
          </a:xfrm>
          <a:custGeom>
            <a:avLst/>
            <a:gdLst/>
            <a:ahLst/>
            <a:cxnLst/>
            <a:rect l="l" t="t" r="r" b="b"/>
            <a:pathLst>
              <a:path w="12963525" h="42125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54082"/>
                </a:lnTo>
                <a:lnTo>
                  <a:pt x="197" y="4005452"/>
                </a:lnTo>
                <a:lnTo>
                  <a:pt x="1581" y="4046879"/>
                </a:lnTo>
                <a:lnTo>
                  <a:pt x="12649" y="4105588"/>
                </a:lnTo>
                <a:lnTo>
                  <a:pt x="49226" y="4163001"/>
                </a:lnTo>
                <a:lnTo>
                  <a:pt x="106640" y="4199577"/>
                </a:lnTo>
                <a:lnTo>
                  <a:pt x="165348" y="4210646"/>
                </a:lnTo>
                <a:lnTo>
                  <a:pt x="206776" y="4212030"/>
                </a:lnTo>
                <a:lnTo>
                  <a:pt x="258146" y="4212227"/>
                </a:lnTo>
                <a:lnTo>
                  <a:pt x="12705299" y="4212227"/>
                </a:lnTo>
                <a:lnTo>
                  <a:pt x="12756671" y="4212030"/>
                </a:lnTo>
                <a:lnTo>
                  <a:pt x="12798099" y="4210646"/>
                </a:lnTo>
                <a:lnTo>
                  <a:pt x="12856802" y="4199577"/>
                </a:lnTo>
                <a:lnTo>
                  <a:pt x="12914218" y="4163001"/>
                </a:lnTo>
                <a:lnTo>
                  <a:pt x="12950799" y="4105588"/>
                </a:lnTo>
                <a:lnTo>
                  <a:pt x="12961867" y="4046879"/>
                </a:lnTo>
                <a:lnTo>
                  <a:pt x="12963250" y="4005452"/>
                </a:lnTo>
                <a:lnTo>
                  <a:pt x="12963448" y="395408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212590"/>
          </a:xfrm>
          <a:custGeom>
            <a:avLst/>
            <a:gdLst/>
            <a:ahLst/>
            <a:cxnLst/>
            <a:rect l="l" t="t" r="r" b="b"/>
            <a:pathLst>
              <a:path w="12963525" h="42125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54082"/>
                </a:lnTo>
                <a:lnTo>
                  <a:pt x="12963250" y="4005452"/>
                </a:lnTo>
                <a:lnTo>
                  <a:pt x="12961867" y="4046879"/>
                </a:lnTo>
                <a:lnTo>
                  <a:pt x="12950799" y="4105588"/>
                </a:lnTo>
                <a:lnTo>
                  <a:pt x="12914218" y="4163001"/>
                </a:lnTo>
                <a:lnTo>
                  <a:pt x="12856802" y="4199577"/>
                </a:lnTo>
                <a:lnTo>
                  <a:pt x="12798099" y="4210646"/>
                </a:lnTo>
                <a:lnTo>
                  <a:pt x="12756671" y="4212030"/>
                </a:lnTo>
                <a:lnTo>
                  <a:pt x="12705299" y="4212227"/>
                </a:lnTo>
                <a:lnTo>
                  <a:pt x="258145" y="4212227"/>
                </a:lnTo>
                <a:lnTo>
                  <a:pt x="206775" y="4212030"/>
                </a:lnTo>
                <a:lnTo>
                  <a:pt x="165348" y="4210646"/>
                </a:lnTo>
                <a:lnTo>
                  <a:pt x="106640" y="4199577"/>
                </a:lnTo>
                <a:lnTo>
                  <a:pt x="49226" y="4163001"/>
                </a:lnTo>
                <a:lnTo>
                  <a:pt x="12650" y="4105588"/>
                </a:lnTo>
                <a:lnTo>
                  <a:pt x="1581" y="4046879"/>
                </a:lnTo>
                <a:lnTo>
                  <a:pt x="197" y="4005452"/>
                </a:lnTo>
                <a:lnTo>
                  <a:pt x="0" y="395408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2235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38841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05446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463659"/>
            <a:ext cx="11108690" cy="335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33905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latin typeface="Arial"/>
                <a:cs typeface="Arial"/>
              </a:rPr>
              <a:t>FTP</a:t>
            </a:r>
            <a:r>
              <a:rPr dirty="0" sz="3050" spc="50">
                <a:latin typeface="Microsoft JhengHei UI"/>
                <a:cs typeface="Microsoft JhengHei UI"/>
              </a:rPr>
              <a:t>客户与服务之间采⽤交互⽅式（交互控制帧）。 </a:t>
            </a: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3050" spc="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交换信息的控制帧，包含控制命令和选项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300"/>
              </a:lnSpc>
            </a:pPr>
            <a:r>
              <a:rPr dirty="0" sz="3050" spc="50">
                <a:latin typeface="Microsoft JhengHei UI"/>
                <a:cs typeface="Microsoft JhengHei UI"/>
              </a:rPr>
              <a:t>⼤多</a:t>
            </a:r>
            <a:r>
              <a:rPr dirty="0" sz="3050">
                <a:latin typeface="Microsoft JhengHei UI"/>
                <a:cs typeface="Microsoft JhengHei UI"/>
              </a:rPr>
              <a:t>数</a:t>
            </a:r>
            <a:r>
              <a:rPr dirty="0" sz="3050" spc="22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FTP</a:t>
            </a:r>
            <a:r>
              <a:rPr dirty="0" sz="3050" spc="8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控制帧是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简单的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ASCII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⽂本</a:t>
            </a:r>
            <a:r>
              <a:rPr dirty="0" sz="3050" spc="50">
                <a:latin typeface="Microsoft JhengHei UI"/>
                <a:cs typeface="Microsoft JhengHei UI"/>
              </a:rPr>
              <a:t>，⽤户向服务器发出</a:t>
            </a:r>
            <a:r>
              <a:rPr dirty="0" sz="3050" spc="50">
                <a:latin typeface="Arial"/>
                <a:cs typeface="Arial"/>
              </a:rPr>
              <a:t>FTP  </a:t>
            </a:r>
            <a:r>
              <a:rPr dirty="0" sz="3050" spc="50">
                <a:latin typeface="Microsoft JhengHei UI"/>
                <a:cs typeface="Microsoft JhengHei UI"/>
              </a:rPr>
              <a:t>命令，服务器执⾏⽤户的</a:t>
            </a:r>
            <a:r>
              <a:rPr dirty="0" sz="3050" spc="50">
                <a:latin typeface="Arial"/>
                <a:cs typeface="Arial"/>
              </a:rPr>
              <a:t>FTP</a:t>
            </a:r>
            <a:r>
              <a:rPr dirty="0" sz="3050" spc="50">
                <a:latin typeface="Microsoft JhengHei UI"/>
                <a:cs typeface="Microsoft JhengHei UI"/>
              </a:rPr>
              <a:t>命令，并将执⾏的结果返回给⽤ 户。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88016" y="7234435"/>
            <a:ext cx="5624830" cy="2355215"/>
          </a:xfrm>
          <a:custGeom>
            <a:avLst/>
            <a:gdLst/>
            <a:ahLst/>
            <a:cxnLst/>
            <a:rect l="l" t="t" r="r" b="b"/>
            <a:pathLst>
              <a:path w="5624830" h="2355215">
                <a:moveTo>
                  <a:pt x="0" y="0"/>
                </a:moveTo>
                <a:lnTo>
                  <a:pt x="5624636" y="0"/>
                </a:lnTo>
                <a:lnTo>
                  <a:pt x="5624636" y="2355212"/>
                </a:lnTo>
                <a:lnTo>
                  <a:pt x="0" y="235521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52150" y="7354981"/>
            <a:ext cx="1035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8812" y="7304508"/>
            <a:ext cx="5108575" cy="4400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700" spc="65">
                <a:latin typeface="Microsoft JhengHei UI"/>
                <a:cs typeface="Microsoft JhengHei UI"/>
              </a:rPr>
              <a:t>修</a:t>
            </a:r>
            <a:r>
              <a:rPr dirty="0" sz="2700" spc="15">
                <a:latin typeface="Microsoft JhengHei UI"/>
                <a:cs typeface="Microsoft JhengHei UI"/>
              </a:rPr>
              <a:t>改</a:t>
            </a:r>
            <a:r>
              <a:rPr dirty="0" sz="2700" spc="135">
                <a:latin typeface="Microsoft JhengHei UI"/>
                <a:cs typeface="Microsoft JhengHei UI"/>
              </a:rPr>
              <a:t> </a:t>
            </a:r>
            <a:r>
              <a:rPr dirty="0" sz="2700" spc="40">
                <a:latin typeface="Arial"/>
                <a:cs typeface="Arial"/>
              </a:rPr>
              <a:t>FTP</a:t>
            </a:r>
            <a:r>
              <a:rPr dirty="0" sz="2700" spc="25">
                <a:latin typeface="Arial"/>
                <a:cs typeface="Arial"/>
              </a:rPr>
              <a:t> </a:t>
            </a:r>
            <a:r>
              <a:rPr dirty="0" sz="2700" spc="65">
                <a:latin typeface="Microsoft JhengHei UI"/>
                <a:cs typeface="Microsoft JhengHei UI"/>
              </a:rPr>
              <a:t>服务器上⽂件的</a:t>
            </a:r>
            <a:r>
              <a:rPr dirty="0" sz="2700" spc="65">
                <a:solidFill>
                  <a:srgbClr val="FF2600"/>
                </a:solidFill>
                <a:latin typeface="Microsoft JhengHei UI"/>
                <a:cs typeface="Microsoft JhengHei UI"/>
              </a:rPr>
              <a:t>问题</a:t>
            </a:r>
            <a:r>
              <a:rPr dirty="0" sz="2700" spc="15">
                <a:latin typeface="Microsoft JhengHei UI"/>
                <a:cs typeface="Microsoft JhengHei UI"/>
              </a:rPr>
              <a:t>：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9573" y="7944278"/>
            <a:ext cx="103505" cy="149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6235" y="7730459"/>
            <a:ext cx="1775460" cy="1759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40500"/>
              </a:lnSpc>
              <a:spcBef>
                <a:spcPts val="95"/>
              </a:spcBef>
            </a:pPr>
            <a:r>
              <a:rPr dirty="0" sz="2700" spc="60">
                <a:latin typeface="Microsoft JhengHei UI"/>
                <a:cs typeface="Microsoft JhengHei UI"/>
              </a:rPr>
              <a:t>下载⽂件； 修改⽂件； 上传⽂件。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21916" y="7234435"/>
            <a:ext cx="6514465" cy="2355215"/>
          </a:xfrm>
          <a:custGeom>
            <a:avLst/>
            <a:gdLst/>
            <a:ahLst/>
            <a:cxnLst/>
            <a:rect l="l" t="t" r="r" b="b"/>
            <a:pathLst>
              <a:path w="6514465" h="2355215">
                <a:moveTo>
                  <a:pt x="0" y="0"/>
                </a:moveTo>
                <a:lnTo>
                  <a:pt x="6513960" y="0"/>
                </a:lnTo>
                <a:lnTo>
                  <a:pt x="6513960" y="2355212"/>
                </a:lnTo>
                <a:lnTo>
                  <a:pt x="0" y="235521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786050" y="7354981"/>
            <a:ext cx="103505" cy="20821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62709" y="7129858"/>
            <a:ext cx="6004560" cy="236029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95"/>
              </a:spcBef>
            </a:pPr>
            <a:r>
              <a:rPr dirty="0" sz="2700" spc="65">
                <a:latin typeface="Microsoft JhengHei UI"/>
                <a:cs typeface="Microsoft JhengHei UI"/>
              </a:rPr>
              <a:t>⽹络⽂件系</a:t>
            </a:r>
            <a:r>
              <a:rPr dirty="0" sz="2700" spc="15">
                <a:latin typeface="Microsoft JhengHei UI"/>
                <a:cs typeface="Microsoft JhengHei UI"/>
              </a:rPr>
              <a:t>统</a:t>
            </a:r>
            <a:r>
              <a:rPr dirty="0" sz="2700" spc="175">
                <a:latin typeface="Microsoft JhengHei UI"/>
                <a:cs typeface="Microsoft JhengHei UI"/>
              </a:rPr>
              <a:t> </a:t>
            </a:r>
            <a:r>
              <a:rPr dirty="0" sz="2700" spc="50">
                <a:solidFill>
                  <a:srgbClr val="FF2600"/>
                </a:solidFill>
                <a:latin typeface="Arial"/>
                <a:cs typeface="Arial"/>
              </a:rPr>
              <a:t>NFS</a:t>
            </a:r>
            <a:r>
              <a:rPr dirty="0" sz="2700" spc="50">
                <a:latin typeface="Microsoft JhengHei UI"/>
                <a:cs typeface="Microsoft JhengHei UI"/>
              </a:rPr>
              <a:t>：</a:t>
            </a:r>
            <a:endParaRPr sz="27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700" spc="65">
                <a:latin typeface="Microsoft JhengHei UI"/>
                <a:cs typeface="Microsoft JhengHei UI"/>
              </a:rPr>
              <a:t>允许应⽤进程打开⼀个远地⽂件；</a:t>
            </a:r>
            <a:endParaRPr sz="27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r>
              <a:rPr dirty="0" sz="2700" spc="65">
                <a:latin typeface="Microsoft JhengHei UI"/>
                <a:cs typeface="Microsoft JhengHei UI"/>
              </a:rPr>
              <a:t>并能从⽂件的某个位置开始读写数据；</a:t>
            </a:r>
            <a:endParaRPr sz="27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r>
              <a:rPr dirty="0" sz="2700" spc="55">
                <a:latin typeface="Arial"/>
                <a:cs typeface="Arial"/>
              </a:rPr>
              <a:t>NFS</a:t>
            </a:r>
            <a:r>
              <a:rPr dirty="0" sz="2700" spc="65">
                <a:latin typeface="Microsoft JhengHei UI"/>
                <a:cs typeface="Microsoft JhengHei UI"/>
              </a:rPr>
              <a:t>只复制⽂件中很⼩的⽚段。</a:t>
            </a:r>
            <a:endParaRPr sz="27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0965" y="3653289"/>
            <a:ext cx="11371381" cy="6994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93790" y="3695173"/>
            <a:ext cx="11245730" cy="686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93790" y="3695173"/>
            <a:ext cx="11245850" cy="6869430"/>
          </a:xfrm>
          <a:custGeom>
            <a:avLst/>
            <a:gdLst/>
            <a:ahLst/>
            <a:cxnLst/>
            <a:rect l="l" t="t" r="r" b="b"/>
            <a:pathLst>
              <a:path w="11245850" h="6869430">
                <a:moveTo>
                  <a:pt x="0" y="0"/>
                </a:moveTo>
                <a:lnTo>
                  <a:pt x="0" y="6868900"/>
                </a:lnTo>
                <a:lnTo>
                  <a:pt x="11245730" y="6868900"/>
                </a:lnTo>
                <a:lnTo>
                  <a:pt x="1124573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66454" y="5613748"/>
            <a:ext cx="1695450" cy="232410"/>
          </a:xfrm>
          <a:custGeom>
            <a:avLst/>
            <a:gdLst/>
            <a:ahLst/>
            <a:cxnLst/>
            <a:rect l="l" t="t" r="r" b="b"/>
            <a:pathLst>
              <a:path w="1695450" h="232410">
                <a:moveTo>
                  <a:pt x="0" y="232169"/>
                </a:moveTo>
                <a:lnTo>
                  <a:pt x="1694975" y="232169"/>
                </a:lnTo>
                <a:lnTo>
                  <a:pt x="1694975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42354" y="5345431"/>
            <a:ext cx="1695450" cy="232410"/>
          </a:xfrm>
          <a:custGeom>
            <a:avLst/>
            <a:gdLst/>
            <a:ahLst/>
            <a:cxnLst/>
            <a:rect l="l" t="t" r="r" b="b"/>
            <a:pathLst>
              <a:path w="1695450" h="232410">
                <a:moveTo>
                  <a:pt x="0" y="232169"/>
                </a:moveTo>
                <a:lnTo>
                  <a:pt x="1694975" y="232169"/>
                </a:lnTo>
                <a:lnTo>
                  <a:pt x="1694975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82733" y="9154215"/>
            <a:ext cx="2715895" cy="232410"/>
          </a:xfrm>
          <a:custGeom>
            <a:avLst/>
            <a:gdLst/>
            <a:ahLst/>
            <a:cxnLst/>
            <a:rect l="l" t="t" r="r" b="b"/>
            <a:pathLst>
              <a:path w="2715895" h="232409">
                <a:moveTo>
                  <a:pt x="0" y="232169"/>
                </a:moveTo>
                <a:lnTo>
                  <a:pt x="2715810" y="232169"/>
                </a:lnTo>
                <a:lnTo>
                  <a:pt x="2715810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9506" y="3705644"/>
            <a:ext cx="1695450" cy="232410"/>
          </a:xfrm>
          <a:custGeom>
            <a:avLst/>
            <a:gdLst/>
            <a:ahLst/>
            <a:cxnLst/>
            <a:rect l="l" t="t" r="r" b="b"/>
            <a:pathLst>
              <a:path w="1695450" h="232410">
                <a:moveTo>
                  <a:pt x="0" y="232169"/>
                </a:moveTo>
                <a:lnTo>
                  <a:pt x="1694975" y="232169"/>
                </a:lnTo>
                <a:lnTo>
                  <a:pt x="1694975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5214" y="4520849"/>
            <a:ext cx="2080260" cy="232410"/>
          </a:xfrm>
          <a:custGeom>
            <a:avLst/>
            <a:gdLst/>
            <a:ahLst/>
            <a:cxnLst/>
            <a:rect l="l" t="t" r="r" b="b"/>
            <a:pathLst>
              <a:path w="2080259" h="232410">
                <a:moveTo>
                  <a:pt x="0" y="232169"/>
                </a:moveTo>
                <a:lnTo>
                  <a:pt x="2079658" y="232169"/>
                </a:lnTo>
                <a:lnTo>
                  <a:pt x="2079658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0569" y="5347886"/>
            <a:ext cx="3009265" cy="227329"/>
          </a:xfrm>
          <a:custGeom>
            <a:avLst/>
            <a:gdLst/>
            <a:ahLst/>
            <a:cxnLst/>
            <a:rect l="l" t="t" r="r" b="b"/>
            <a:pathLst>
              <a:path w="3009265" h="227329">
                <a:moveTo>
                  <a:pt x="0" y="227261"/>
                </a:moveTo>
                <a:lnTo>
                  <a:pt x="3008949" y="227261"/>
                </a:lnTo>
                <a:lnTo>
                  <a:pt x="3008949" y="0"/>
                </a:lnTo>
                <a:lnTo>
                  <a:pt x="0" y="0"/>
                </a:lnTo>
                <a:lnTo>
                  <a:pt x="0" y="227261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86721" y="4252532"/>
            <a:ext cx="1590675" cy="232410"/>
          </a:xfrm>
          <a:custGeom>
            <a:avLst/>
            <a:gdLst/>
            <a:ahLst/>
            <a:cxnLst/>
            <a:rect l="l" t="t" r="r" b="b"/>
            <a:pathLst>
              <a:path w="1590675" h="232410">
                <a:moveTo>
                  <a:pt x="0" y="232169"/>
                </a:moveTo>
                <a:lnTo>
                  <a:pt x="1590445" y="232169"/>
                </a:lnTo>
                <a:lnTo>
                  <a:pt x="1590445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32497" y="4273536"/>
            <a:ext cx="1416685" cy="190500"/>
          </a:xfrm>
          <a:custGeom>
            <a:avLst/>
            <a:gdLst/>
            <a:ahLst/>
            <a:cxnLst/>
            <a:rect l="l" t="t" r="r" b="b"/>
            <a:pathLst>
              <a:path w="1416684" h="190500">
                <a:moveTo>
                  <a:pt x="0" y="190163"/>
                </a:moveTo>
                <a:lnTo>
                  <a:pt x="1416280" y="190163"/>
                </a:lnTo>
                <a:lnTo>
                  <a:pt x="1416280" y="0"/>
                </a:lnTo>
                <a:lnTo>
                  <a:pt x="0" y="0"/>
                </a:lnTo>
                <a:lnTo>
                  <a:pt x="0" y="190163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58151" y="6159542"/>
            <a:ext cx="1416685" cy="232410"/>
          </a:xfrm>
          <a:custGeom>
            <a:avLst/>
            <a:gdLst/>
            <a:ahLst/>
            <a:cxnLst/>
            <a:rect l="l" t="t" r="r" b="b"/>
            <a:pathLst>
              <a:path w="1416684" h="232410">
                <a:moveTo>
                  <a:pt x="0" y="232169"/>
                </a:moveTo>
                <a:lnTo>
                  <a:pt x="1416280" y="232169"/>
                </a:lnTo>
                <a:lnTo>
                  <a:pt x="1416280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53683" y="4810169"/>
            <a:ext cx="2080260" cy="232410"/>
          </a:xfrm>
          <a:custGeom>
            <a:avLst/>
            <a:gdLst/>
            <a:ahLst/>
            <a:cxnLst/>
            <a:rect l="l" t="t" r="r" b="b"/>
            <a:pathLst>
              <a:path w="2080259" h="232410">
                <a:moveTo>
                  <a:pt x="0" y="232169"/>
                </a:moveTo>
                <a:lnTo>
                  <a:pt x="2079658" y="232169"/>
                </a:lnTo>
                <a:lnTo>
                  <a:pt x="2079658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97073" y="2173432"/>
            <a:ext cx="6565245" cy="4680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59898" y="2215315"/>
            <a:ext cx="6439594" cy="4554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59898" y="2215315"/>
            <a:ext cx="6440170" cy="4554855"/>
          </a:xfrm>
          <a:custGeom>
            <a:avLst/>
            <a:gdLst/>
            <a:ahLst/>
            <a:cxnLst/>
            <a:rect l="l" t="t" r="r" b="b"/>
            <a:pathLst>
              <a:path w="6440169" h="4554855">
                <a:moveTo>
                  <a:pt x="0" y="0"/>
                </a:moveTo>
                <a:lnTo>
                  <a:pt x="0" y="4554835"/>
                </a:lnTo>
                <a:lnTo>
                  <a:pt x="6439594" y="4554835"/>
                </a:lnTo>
                <a:lnTo>
                  <a:pt x="6439594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59822" y="2282015"/>
            <a:ext cx="1892300" cy="232410"/>
          </a:xfrm>
          <a:custGeom>
            <a:avLst/>
            <a:gdLst/>
            <a:ahLst/>
            <a:cxnLst/>
            <a:rect l="l" t="t" r="r" b="b"/>
            <a:pathLst>
              <a:path w="1892300" h="232410">
                <a:moveTo>
                  <a:pt x="0" y="232169"/>
                </a:moveTo>
                <a:lnTo>
                  <a:pt x="1892071" y="232169"/>
                </a:lnTo>
                <a:lnTo>
                  <a:pt x="1892071" y="0"/>
                </a:lnTo>
                <a:lnTo>
                  <a:pt x="0" y="0"/>
                </a:lnTo>
                <a:lnTo>
                  <a:pt x="0" y="232169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692860" y="5594865"/>
            <a:ext cx="713740" cy="190500"/>
          </a:xfrm>
          <a:custGeom>
            <a:avLst/>
            <a:gdLst/>
            <a:ahLst/>
            <a:cxnLst/>
            <a:rect l="l" t="t" r="r" b="b"/>
            <a:pathLst>
              <a:path w="713740" h="190500">
                <a:moveTo>
                  <a:pt x="0" y="190163"/>
                </a:moveTo>
                <a:lnTo>
                  <a:pt x="713253" y="190163"/>
                </a:lnTo>
                <a:lnTo>
                  <a:pt x="713253" y="0"/>
                </a:lnTo>
                <a:lnTo>
                  <a:pt x="0" y="0"/>
                </a:lnTo>
                <a:lnTo>
                  <a:pt x="0" y="190163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68363" y="715916"/>
            <a:ext cx="12167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FTP</a:t>
            </a:r>
            <a:r>
              <a:rPr dirty="0" spc="-95">
                <a:latin typeface="Arial"/>
                <a:cs typeface="Arial"/>
              </a:rPr>
              <a:t> </a:t>
            </a:r>
            <a:r>
              <a:rPr dirty="0" spc="10"/>
              <a:t>操作实例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MacOS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访问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Ubuntu</a:t>
            </a:r>
            <a:r>
              <a:rPr dirty="0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FTP</a:t>
            </a:r>
            <a:r>
              <a:rPr dirty="0" spc="0"/>
              <a:t>）</a:t>
            </a:r>
          </a:p>
        </p:txBody>
      </p:sp>
      <p:sp>
        <p:nvSpPr>
          <p:cNvPr id="22" name="object 2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69077" y="2689761"/>
            <a:ext cx="4083685" cy="749680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FTP</a:t>
            </a:r>
            <a:r>
              <a:rPr dirty="0" sz="3600" spc="-10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主动⽅式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被动⽅式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23091" y="715916"/>
            <a:ext cx="24580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FTP</a:t>
            </a:r>
            <a:r>
              <a:rPr dirty="0" spc="-165">
                <a:latin typeface="Arial"/>
                <a:cs typeface="Arial"/>
              </a:rPr>
              <a:t> </a:t>
            </a:r>
            <a:r>
              <a:rPr dirty="0" spc="10"/>
              <a:t>软件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511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715759"/>
          </a:xfrm>
          <a:custGeom>
            <a:avLst/>
            <a:gdLst/>
            <a:ahLst/>
            <a:cxnLst/>
            <a:rect l="l" t="t" r="r" b="b"/>
            <a:pathLst>
              <a:path w="12963525" h="67157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457579"/>
                </a:lnTo>
                <a:lnTo>
                  <a:pt x="197" y="6508948"/>
                </a:lnTo>
                <a:lnTo>
                  <a:pt x="1581" y="6550376"/>
                </a:lnTo>
                <a:lnTo>
                  <a:pt x="12649" y="6609084"/>
                </a:lnTo>
                <a:lnTo>
                  <a:pt x="49226" y="6666497"/>
                </a:lnTo>
                <a:lnTo>
                  <a:pt x="106640" y="6703074"/>
                </a:lnTo>
                <a:lnTo>
                  <a:pt x="165348" y="6714143"/>
                </a:lnTo>
                <a:lnTo>
                  <a:pt x="206776" y="6715526"/>
                </a:lnTo>
                <a:lnTo>
                  <a:pt x="258146" y="6715724"/>
                </a:lnTo>
                <a:lnTo>
                  <a:pt x="12705299" y="6715724"/>
                </a:lnTo>
                <a:lnTo>
                  <a:pt x="12756671" y="6715526"/>
                </a:lnTo>
                <a:lnTo>
                  <a:pt x="12798099" y="6714143"/>
                </a:lnTo>
                <a:lnTo>
                  <a:pt x="12856802" y="6703074"/>
                </a:lnTo>
                <a:lnTo>
                  <a:pt x="12914218" y="6666497"/>
                </a:lnTo>
                <a:lnTo>
                  <a:pt x="12950799" y="6609084"/>
                </a:lnTo>
                <a:lnTo>
                  <a:pt x="12961867" y="6550376"/>
                </a:lnTo>
                <a:lnTo>
                  <a:pt x="12963250" y="6508948"/>
                </a:lnTo>
                <a:lnTo>
                  <a:pt x="12963448" y="645757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715759"/>
          </a:xfrm>
          <a:custGeom>
            <a:avLst/>
            <a:gdLst/>
            <a:ahLst/>
            <a:cxnLst/>
            <a:rect l="l" t="t" r="r" b="b"/>
            <a:pathLst>
              <a:path w="12963525" h="67157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457579"/>
                </a:lnTo>
                <a:lnTo>
                  <a:pt x="12963250" y="6508948"/>
                </a:lnTo>
                <a:lnTo>
                  <a:pt x="12961867" y="6550376"/>
                </a:lnTo>
                <a:lnTo>
                  <a:pt x="12950799" y="6609084"/>
                </a:lnTo>
                <a:lnTo>
                  <a:pt x="12914218" y="6666497"/>
                </a:lnTo>
                <a:lnTo>
                  <a:pt x="12856802" y="6703074"/>
                </a:lnTo>
                <a:lnTo>
                  <a:pt x="12798099" y="6714143"/>
                </a:lnTo>
                <a:lnTo>
                  <a:pt x="12756671" y="6715526"/>
                </a:lnTo>
                <a:lnTo>
                  <a:pt x="12705299" y="6715724"/>
                </a:lnTo>
                <a:lnTo>
                  <a:pt x="258145" y="6715724"/>
                </a:lnTo>
                <a:lnTo>
                  <a:pt x="206775" y="6715526"/>
                </a:lnTo>
                <a:lnTo>
                  <a:pt x="165348" y="6714143"/>
                </a:lnTo>
                <a:lnTo>
                  <a:pt x="106640" y="6703074"/>
                </a:lnTo>
                <a:lnTo>
                  <a:pt x="49226" y="6666497"/>
                </a:lnTo>
                <a:lnTo>
                  <a:pt x="12650" y="6609084"/>
                </a:lnTo>
                <a:lnTo>
                  <a:pt x="1581" y="6550376"/>
                </a:lnTo>
                <a:lnTo>
                  <a:pt x="197" y="6508948"/>
                </a:lnTo>
                <a:lnTo>
                  <a:pt x="0" y="64575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2235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664810"/>
            <a:ext cx="3252470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3050" spc="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服务器软件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329718"/>
            <a:ext cx="127635" cy="9582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57966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135056"/>
            <a:ext cx="4137025" cy="254381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105"/>
              </a:spcBef>
            </a:pPr>
            <a:r>
              <a:rPr dirty="0" sz="3050" spc="50">
                <a:latin typeface="Arial"/>
                <a:cs typeface="Arial"/>
              </a:rPr>
              <a:t>proftpd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10"/>
              </a:spcBef>
            </a:pPr>
            <a:r>
              <a:rPr dirty="0" sz="3050" spc="50">
                <a:latin typeface="Arial"/>
                <a:cs typeface="Arial"/>
              </a:rPr>
              <a:t>Filezilla</a:t>
            </a:r>
            <a:r>
              <a:rPr dirty="0" sz="3050" spc="50">
                <a:latin typeface="Microsoft JhengHei UI"/>
                <a:cs typeface="Microsoft JhengHei UI"/>
              </a:rPr>
              <a:t>（</a:t>
            </a:r>
            <a:r>
              <a:rPr dirty="0" sz="3050" spc="50">
                <a:latin typeface="Arial"/>
                <a:cs typeface="Arial"/>
              </a:rPr>
              <a:t>Server</a:t>
            </a:r>
            <a:r>
              <a:rPr dirty="0" sz="3050" spc="50">
                <a:latin typeface="Microsoft JhengHei UI"/>
                <a:cs typeface="Microsoft JhengHei UI"/>
              </a:rPr>
              <a:t>）；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85"/>
              </a:spcBef>
            </a:pPr>
            <a:r>
              <a:rPr dirty="0" sz="3050" spc="40">
                <a:latin typeface="Arial"/>
                <a:cs typeface="Arial"/>
              </a:rPr>
              <a:t>Serv-U</a:t>
            </a:r>
            <a:r>
              <a:rPr dirty="0" sz="3050" spc="4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 indent="-376555">
              <a:lnSpc>
                <a:spcPct val="100000"/>
              </a:lnSpc>
              <a:spcBef>
                <a:spcPts val="1585"/>
              </a:spcBef>
              <a:buSzPct val="73770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Arial"/>
                <a:cs typeface="Arial"/>
              </a:rPr>
              <a:t>IIS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91178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3307" y="5854238"/>
            <a:ext cx="274891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客户软件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724389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790995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6319146"/>
            <a:ext cx="3583304" cy="2023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marR="5080" indent="-376555">
              <a:lnSpc>
                <a:spcPct val="143300"/>
              </a:lnSpc>
              <a:spcBef>
                <a:spcPts val="100"/>
              </a:spcBef>
              <a:buSzPct val="73770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Arial"/>
                <a:cs typeface="Arial"/>
              </a:rPr>
              <a:t>Filezilla</a:t>
            </a:r>
            <a:r>
              <a:rPr dirty="0" sz="3050" spc="50">
                <a:latin typeface="Microsoft JhengHei UI"/>
                <a:cs typeface="Microsoft JhengHei UI"/>
              </a:rPr>
              <a:t>（</a:t>
            </a:r>
            <a:r>
              <a:rPr dirty="0" sz="3050" spc="50">
                <a:latin typeface="Arial"/>
                <a:cs typeface="Arial"/>
              </a:rPr>
              <a:t>Client</a:t>
            </a:r>
            <a:r>
              <a:rPr dirty="0" sz="3050" spc="50">
                <a:latin typeface="Microsoft JhengHei UI"/>
                <a:cs typeface="Microsoft JhengHei UI"/>
              </a:rPr>
              <a:t>）  </a:t>
            </a:r>
            <a:r>
              <a:rPr dirty="0" sz="3050" spc="40">
                <a:latin typeface="Arial"/>
                <a:cs typeface="Arial"/>
              </a:rPr>
              <a:t>leapFTP</a:t>
            </a:r>
            <a:r>
              <a:rPr dirty="0" sz="3050" spc="4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浏览器；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121150" cy="67494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FTP</a:t>
            </a:r>
            <a:r>
              <a:rPr dirty="0" sz="3600" spc="25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软件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01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223125"/>
          </a:xfrm>
          <a:custGeom>
            <a:avLst/>
            <a:gdLst/>
            <a:ahLst/>
            <a:cxnLst/>
            <a:rect l="l" t="t" r="r" b="b"/>
            <a:pathLst>
              <a:path w="12963525" h="72231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964488"/>
                </a:lnTo>
                <a:lnTo>
                  <a:pt x="197" y="7015858"/>
                </a:lnTo>
                <a:lnTo>
                  <a:pt x="1581" y="7057285"/>
                </a:lnTo>
                <a:lnTo>
                  <a:pt x="12649" y="7115993"/>
                </a:lnTo>
                <a:lnTo>
                  <a:pt x="49226" y="7173407"/>
                </a:lnTo>
                <a:lnTo>
                  <a:pt x="106640" y="7209983"/>
                </a:lnTo>
                <a:lnTo>
                  <a:pt x="165348" y="7221052"/>
                </a:lnTo>
                <a:lnTo>
                  <a:pt x="206776" y="7222435"/>
                </a:lnTo>
                <a:lnTo>
                  <a:pt x="258146" y="7222633"/>
                </a:lnTo>
                <a:lnTo>
                  <a:pt x="12705299" y="7222633"/>
                </a:lnTo>
                <a:lnTo>
                  <a:pt x="12756671" y="7222435"/>
                </a:lnTo>
                <a:lnTo>
                  <a:pt x="12798099" y="7221052"/>
                </a:lnTo>
                <a:lnTo>
                  <a:pt x="12856802" y="7209983"/>
                </a:lnTo>
                <a:lnTo>
                  <a:pt x="12914218" y="7173407"/>
                </a:lnTo>
                <a:lnTo>
                  <a:pt x="12950799" y="7115993"/>
                </a:lnTo>
                <a:lnTo>
                  <a:pt x="12961867" y="7057285"/>
                </a:lnTo>
                <a:lnTo>
                  <a:pt x="12963250" y="7015858"/>
                </a:lnTo>
                <a:lnTo>
                  <a:pt x="12963448" y="696448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223125"/>
          </a:xfrm>
          <a:custGeom>
            <a:avLst/>
            <a:gdLst/>
            <a:ahLst/>
            <a:cxnLst/>
            <a:rect l="l" t="t" r="r" b="b"/>
            <a:pathLst>
              <a:path w="12963525" h="72231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964488"/>
                </a:lnTo>
                <a:lnTo>
                  <a:pt x="12963250" y="7015858"/>
                </a:lnTo>
                <a:lnTo>
                  <a:pt x="12961867" y="7057285"/>
                </a:lnTo>
                <a:lnTo>
                  <a:pt x="12950799" y="7115993"/>
                </a:lnTo>
                <a:lnTo>
                  <a:pt x="12914218" y="7173407"/>
                </a:lnTo>
                <a:lnTo>
                  <a:pt x="12856802" y="7209983"/>
                </a:lnTo>
                <a:lnTo>
                  <a:pt x="12798099" y="7221052"/>
                </a:lnTo>
                <a:lnTo>
                  <a:pt x="12756671" y="7222435"/>
                </a:lnTo>
                <a:lnTo>
                  <a:pt x="12705299" y="7222633"/>
                </a:lnTo>
                <a:lnTo>
                  <a:pt x="258145" y="7222633"/>
                </a:lnTo>
                <a:lnTo>
                  <a:pt x="206775" y="7222435"/>
                </a:lnTo>
                <a:lnTo>
                  <a:pt x="165348" y="7221052"/>
                </a:lnTo>
                <a:lnTo>
                  <a:pt x="106640" y="7209983"/>
                </a:lnTo>
                <a:lnTo>
                  <a:pt x="49226" y="7173407"/>
                </a:lnTo>
                <a:lnTo>
                  <a:pt x="12650" y="7115993"/>
                </a:lnTo>
                <a:lnTo>
                  <a:pt x="1581" y="7057285"/>
                </a:lnTo>
                <a:lnTo>
                  <a:pt x="197" y="7015858"/>
                </a:lnTo>
                <a:lnTo>
                  <a:pt x="0" y="69644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58636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9288" y="2603857"/>
            <a:ext cx="226314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5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两个连接</a:t>
            </a:r>
            <a:r>
              <a:rPr dirty="0" sz="2500" spc="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2985836"/>
            <a:ext cx="5224145" cy="1101725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3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⼀个⽤于传输数据</a:t>
            </a:r>
            <a:r>
              <a:rPr dirty="0" sz="2500" spc="50">
                <a:latin typeface="Microsoft JhengHei UI"/>
                <a:cs typeface="Microsoft JhengHei UI"/>
              </a:rPr>
              <a:t>（</a:t>
            </a:r>
            <a:r>
              <a:rPr dirty="0" sz="2500" spc="50">
                <a:latin typeface="Arial"/>
                <a:cs typeface="Arial"/>
              </a:rPr>
              <a:t>20</a:t>
            </a:r>
            <a:r>
              <a:rPr dirty="0" sz="2500" spc="50">
                <a:latin typeface="Microsoft JhengHei UI"/>
                <a:cs typeface="Microsoft JhengHei UI"/>
              </a:rPr>
              <a:t>号端⼝）；</a:t>
            </a:r>
            <a:endParaRPr sz="2500">
              <a:latin typeface="Microsoft JhengHei UI"/>
              <a:cs typeface="Microsoft JhengHei UI"/>
            </a:endParaRPr>
          </a:p>
          <a:p>
            <a:pPr marL="298450" indent="-285750">
              <a:lnSpc>
                <a:spcPct val="100000"/>
              </a:lnSpc>
              <a:spcBef>
                <a:spcPts val="123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⼀个⽤于传输命令</a:t>
            </a:r>
            <a:r>
              <a:rPr dirty="0" sz="2500" spc="50">
                <a:latin typeface="Microsoft JhengHei UI"/>
                <a:cs typeface="Microsoft JhengHei UI"/>
              </a:rPr>
              <a:t>（</a:t>
            </a:r>
            <a:r>
              <a:rPr dirty="0" sz="2500" spc="50">
                <a:latin typeface="Arial"/>
                <a:cs typeface="Arial"/>
              </a:rPr>
              <a:t>21</a:t>
            </a:r>
            <a:r>
              <a:rPr dirty="0" sz="2500" spc="50">
                <a:latin typeface="Microsoft JhengHei UI"/>
                <a:cs typeface="Microsoft JhengHei UI"/>
              </a:rPr>
              <a:t>号端⼝）。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3026" y="4273075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49288" y="4218296"/>
            <a:ext cx="291211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5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两种⼯作⽅式</a:t>
            </a:r>
            <a:r>
              <a:rPr dirty="0" sz="2500" spc="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448" y="4610689"/>
            <a:ext cx="1935480" cy="108140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主动⽅式；</a:t>
            </a:r>
            <a:endParaRPr sz="2500">
              <a:latin typeface="Microsoft JhengHei UI"/>
              <a:cs typeface="Microsoft JhengHei UI"/>
            </a:endParaRPr>
          </a:p>
          <a:p>
            <a:pPr marL="298450" indent="-285750">
              <a:lnSpc>
                <a:spcPct val="100000"/>
              </a:lnSpc>
              <a:spcBef>
                <a:spcPts val="115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被动⽅式。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3026" y="5866686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9288" y="5811908"/>
            <a:ext cx="291211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5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⽂件传输模式</a:t>
            </a:r>
            <a:r>
              <a:rPr dirty="0" sz="2500" spc="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0448" y="6204299"/>
            <a:ext cx="2259965" cy="108140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⽂本模式；</a:t>
            </a:r>
            <a:endParaRPr sz="2500">
              <a:latin typeface="Microsoft JhengHei UI"/>
              <a:cs typeface="Microsoft JhengHei UI"/>
            </a:endParaRPr>
          </a:p>
          <a:p>
            <a:pPr marL="298450" indent="-285750">
              <a:lnSpc>
                <a:spcPct val="100000"/>
              </a:lnSpc>
              <a:spcBef>
                <a:spcPts val="1155"/>
              </a:spcBef>
              <a:buSzPct val="74000"/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⼆进制模式。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63026" y="7460298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9288" y="7405520"/>
            <a:ext cx="170243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3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500" spc="-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软件</a:t>
            </a:r>
            <a:r>
              <a:rPr dirty="0" sz="2500" spc="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50448" y="8536590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50448" y="7787497"/>
            <a:ext cx="1605915" cy="1101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41200"/>
              </a:lnSpc>
              <a:spcBef>
                <a:spcPts val="100"/>
              </a:spcBef>
              <a:buSzPct val="74000"/>
              <a:buChar char="•"/>
              <a:tabLst>
                <a:tab pos="298450" algn="l"/>
                <a:tab pos="299085" algn="l"/>
              </a:tabLst>
            </a:pPr>
            <a:r>
              <a:rPr dirty="0" sz="2500" spc="50">
                <a:latin typeface="Arial"/>
                <a:cs typeface="Arial"/>
              </a:rPr>
              <a:t>Server</a:t>
            </a:r>
            <a:r>
              <a:rPr dirty="0" sz="2500">
                <a:latin typeface="Microsoft JhengHei UI"/>
                <a:cs typeface="Microsoft JhengHei UI"/>
              </a:rPr>
              <a:t>；  </a:t>
            </a:r>
            <a:r>
              <a:rPr dirty="0" sz="2500" spc="35">
                <a:latin typeface="Arial"/>
                <a:cs typeface="Arial"/>
              </a:rPr>
              <a:t>Client</a:t>
            </a:r>
            <a:r>
              <a:rPr dirty="0" sz="2500" spc="35">
                <a:latin typeface="Microsoft JhengHei UI"/>
                <a:cs typeface="Microsoft JhengHei UI"/>
              </a:rPr>
              <a:t>；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121150" cy="67494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⽂件传送协议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FTP</a:t>
            </a:r>
            <a:r>
              <a:rPr dirty="0" sz="3600" spc="25">
                <a:latin typeface="Microsoft JhengHei UI"/>
                <a:cs typeface="Microsoft JhengHei UI"/>
              </a:rPr>
              <a:t>的两个连接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传输模式与问题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交互⼯作⽅式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FTP</a:t>
            </a:r>
            <a:r>
              <a:rPr dirty="0" sz="3600" spc="25">
                <a:latin typeface="Microsoft JhengHei UI"/>
                <a:cs typeface="Microsoft JhengHei UI"/>
              </a:rPr>
              <a:t>软件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域名系统概述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690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895465"/>
          </a:xfrm>
          <a:custGeom>
            <a:avLst/>
            <a:gdLst/>
            <a:ahLst/>
            <a:cxnLst/>
            <a:rect l="l" t="t" r="r" b="b"/>
            <a:pathLst>
              <a:path w="12963525" h="68954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636809"/>
                </a:lnTo>
                <a:lnTo>
                  <a:pt x="197" y="6688179"/>
                </a:lnTo>
                <a:lnTo>
                  <a:pt x="1581" y="6729606"/>
                </a:lnTo>
                <a:lnTo>
                  <a:pt x="12649" y="6788314"/>
                </a:lnTo>
                <a:lnTo>
                  <a:pt x="49226" y="6845728"/>
                </a:lnTo>
                <a:lnTo>
                  <a:pt x="106640" y="6882304"/>
                </a:lnTo>
                <a:lnTo>
                  <a:pt x="165348" y="6893374"/>
                </a:lnTo>
                <a:lnTo>
                  <a:pt x="206776" y="6894757"/>
                </a:lnTo>
                <a:lnTo>
                  <a:pt x="258146" y="6894955"/>
                </a:lnTo>
                <a:lnTo>
                  <a:pt x="12705299" y="6894955"/>
                </a:lnTo>
                <a:lnTo>
                  <a:pt x="12756671" y="6894757"/>
                </a:lnTo>
                <a:lnTo>
                  <a:pt x="12798099" y="6893374"/>
                </a:lnTo>
                <a:lnTo>
                  <a:pt x="12856802" y="6882304"/>
                </a:lnTo>
                <a:lnTo>
                  <a:pt x="12914218" y="6845728"/>
                </a:lnTo>
                <a:lnTo>
                  <a:pt x="12950799" y="6788314"/>
                </a:lnTo>
                <a:lnTo>
                  <a:pt x="12961867" y="6729606"/>
                </a:lnTo>
                <a:lnTo>
                  <a:pt x="12963250" y="6688179"/>
                </a:lnTo>
                <a:lnTo>
                  <a:pt x="12963448" y="66368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895465"/>
          </a:xfrm>
          <a:custGeom>
            <a:avLst/>
            <a:gdLst/>
            <a:ahLst/>
            <a:cxnLst/>
            <a:rect l="l" t="t" r="r" b="b"/>
            <a:pathLst>
              <a:path w="12963525" h="68954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636809"/>
                </a:lnTo>
                <a:lnTo>
                  <a:pt x="12963250" y="6688179"/>
                </a:lnTo>
                <a:lnTo>
                  <a:pt x="12961867" y="6729606"/>
                </a:lnTo>
                <a:lnTo>
                  <a:pt x="12950799" y="6788314"/>
                </a:lnTo>
                <a:lnTo>
                  <a:pt x="12914218" y="6845728"/>
                </a:lnTo>
                <a:lnTo>
                  <a:pt x="12856802" y="6882304"/>
                </a:lnTo>
                <a:lnTo>
                  <a:pt x="12798099" y="6893374"/>
                </a:lnTo>
                <a:lnTo>
                  <a:pt x="12756671" y="6894757"/>
                </a:lnTo>
                <a:lnTo>
                  <a:pt x="12705299" y="6894955"/>
                </a:lnTo>
                <a:lnTo>
                  <a:pt x="258145" y="6894955"/>
                </a:lnTo>
                <a:lnTo>
                  <a:pt x="206775" y="6894757"/>
                </a:lnTo>
                <a:lnTo>
                  <a:pt x="165348" y="6893374"/>
                </a:lnTo>
                <a:lnTo>
                  <a:pt x="106640" y="6882304"/>
                </a:lnTo>
                <a:lnTo>
                  <a:pt x="49226" y="6845728"/>
                </a:lnTo>
                <a:lnTo>
                  <a:pt x="12650" y="6788314"/>
                </a:lnTo>
                <a:lnTo>
                  <a:pt x="1581" y="6729606"/>
                </a:lnTo>
                <a:lnTo>
                  <a:pt x="197" y="6688179"/>
                </a:lnTo>
                <a:lnTo>
                  <a:pt x="0" y="66368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476017"/>
            <a:ext cx="10657205" cy="1178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互联⽹早期是通过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共享</a:t>
            </a:r>
            <a:r>
              <a:rPr dirty="0" sz="2850" spc="80">
                <a:latin typeface="Microsoft JhengHei UI"/>
                <a:cs typeface="Microsoft JhengHei UI"/>
              </a:rPr>
              <a:t>⼀个⽂本⽂件</a:t>
            </a:r>
            <a:r>
              <a:rPr dirty="0" sz="2850" spc="65">
                <a:latin typeface="Microsoft JhengHei UI"/>
                <a:cs typeface="Microsoft JhengHei UI"/>
              </a:rPr>
              <a:t>（</a:t>
            </a:r>
            <a:r>
              <a:rPr dirty="0" sz="2850" spc="65">
                <a:latin typeface="Arial"/>
                <a:cs typeface="Arial"/>
              </a:rPr>
              <a:t>hosts</a:t>
            </a:r>
            <a:r>
              <a:rPr dirty="0" sz="2850" spc="65">
                <a:latin typeface="Microsoft JhengHei UI"/>
                <a:cs typeface="Microsoft JhengHei UI"/>
              </a:rPr>
              <a:t>）</a:t>
            </a:r>
            <a:r>
              <a:rPr dirty="0" sz="2850" spc="80">
                <a:latin typeface="Microsoft JhengHei UI"/>
                <a:cs typeface="Microsoft JhengHei UI"/>
              </a:rPr>
              <a:t>的⽅式，让主机知 道</a:t>
            </a:r>
            <a:r>
              <a:rPr dirty="0" sz="2850" spc="60">
                <a:latin typeface="Arial"/>
                <a:cs typeface="Arial"/>
              </a:rPr>
              <a:t>IP</a:t>
            </a:r>
            <a:r>
              <a:rPr dirty="0" sz="2850" spc="80">
                <a:latin typeface="Microsoft JhengHei UI"/>
                <a:cs typeface="Microsoft JhengHei UI"/>
              </a:rPr>
              <a:t>地址与名字（域名）的对关系。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497733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3628760"/>
            <a:ext cx="10482580" cy="17551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327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有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新主机</a:t>
            </a:r>
            <a:r>
              <a:rPr dirty="0" sz="2850" spc="80">
                <a:latin typeface="Microsoft JhengHei UI"/>
                <a:cs typeface="Microsoft JhengHei UI"/>
              </a:rPr>
              <a:t>加⼊互联⽹，在该⽂件中新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增加⼀条域名</a:t>
            </a:r>
            <a:r>
              <a:rPr dirty="0" sz="2850" spc="80">
                <a:latin typeface="Microsoft JhengHei UI"/>
                <a:cs typeface="Microsoft JhengHei UI"/>
              </a:rPr>
              <a:t>与</a:t>
            </a:r>
            <a:r>
              <a:rPr dirty="0" sz="2850" spc="60">
                <a:latin typeface="Arial"/>
                <a:cs typeface="Arial"/>
              </a:rPr>
              <a:t>IP</a:t>
            </a:r>
            <a:r>
              <a:rPr dirty="0" sz="2850" spc="80">
                <a:latin typeface="Microsoft JhengHei UI"/>
                <a:cs typeface="Microsoft JhengHei UI"/>
              </a:rPr>
              <a:t>地址相 对应的记录</a:t>
            </a:r>
            <a:r>
              <a:rPr dirty="0" sz="2850" spc="0">
                <a:latin typeface="Arial"/>
                <a:cs typeface="Arial"/>
              </a:rPr>
              <a:t>;</a:t>
            </a:r>
            <a:endParaRPr sz="28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随着互联⽹规模迅速扩⼤，这种⽅式的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时效性太差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554171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9687" y="5482472"/>
            <a:ext cx="37566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该⽂件现在还在使⽤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61060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66824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36247" y="5910261"/>
            <a:ext cx="8514715" cy="1178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60">
                <a:latin typeface="Arial"/>
                <a:cs typeface="Arial"/>
              </a:rPr>
              <a:t>Windows</a:t>
            </a:r>
            <a:r>
              <a:rPr dirty="0" sz="2850" spc="60">
                <a:latin typeface="Microsoft JhengHei UI"/>
                <a:cs typeface="Microsoft JhengHei UI"/>
              </a:rPr>
              <a:t>：</a:t>
            </a:r>
            <a:r>
              <a:rPr dirty="0" sz="2850" spc="60">
                <a:latin typeface="Arial"/>
                <a:cs typeface="Arial"/>
              </a:rPr>
              <a:t>c:/Windows/System32/Drives/etc/hosts  Linux</a:t>
            </a:r>
            <a:r>
              <a:rPr dirty="0" sz="2850" spc="60">
                <a:latin typeface="Microsoft JhengHei UI"/>
                <a:cs typeface="Microsoft JhengHei UI"/>
              </a:rPr>
              <a:t>（</a:t>
            </a:r>
            <a:r>
              <a:rPr dirty="0" sz="2850" spc="60">
                <a:latin typeface="Arial"/>
                <a:cs typeface="Arial"/>
              </a:rPr>
              <a:t>Ubuntu</a:t>
            </a:r>
            <a:r>
              <a:rPr dirty="0" sz="2850" spc="60">
                <a:latin typeface="Microsoft JhengHei UI"/>
                <a:cs typeface="Microsoft JhengHei UI"/>
              </a:rPr>
              <a:t>）</a:t>
            </a:r>
            <a:r>
              <a:rPr dirty="0" sz="2850" spc="60">
                <a:latin typeface="Arial"/>
                <a:cs typeface="Arial"/>
              </a:rPr>
              <a:t>:/etc/hosts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63026" y="72588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9687" y="7134276"/>
            <a:ext cx="2642235" cy="149542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⽂件内容格式：</a:t>
            </a:r>
            <a:endParaRPr sz="2850">
              <a:latin typeface="Microsoft JhengHei UI"/>
              <a:cs typeface="Microsoft JhengHei UI"/>
            </a:endParaRPr>
          </a:p>
          <a:p>
            <a:pPr marL="72390">
              <a:lnSpc>
                <a:spcPct val="100000"/>
              </a:lnSpc>
              <a:spcBef>
                <a:spcPts val="555"/>
              </a:spcBef>
            </a:pPr>
            <a:r>
              <a:rPr dirty="0" sz="2850" spc="60">
                <a:latin typeface="Arial"/>
                <a:cs typeface="Arial"/>
              </a:rPr>
              <a:t>127.0.0.1</a:t>
            </a:r>
            <a:endParaRPr sz="2850">
              <a:latin typeface="Arial"/>
              <a:cs typeface="Arial"/>
            </a:endParaRPr>
          </a:p>
          <a:p>
            <a:pPr marL="72390">
              <a:lnSpc>
                <a:spcPct val="100000"/>
              </a:lnSpc>
              <a:spcBef>
                <a:spcPts val="200"/>
              </a:spcBef>
            </a:pPr>
            <a:r>
              <a:rPr dirty="0" sz="2850" spc="60">
                <a:latin typeface="Arial"/>
                <a:cs typeface="Arial"/>
              </a:rPr>
              <a:t>14.215.177.39</a:t>
            </a:r>
            <a:endParaRPr sz="2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09216" y="7704689"/>
            <a:ext cx="2686685" cy="9251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35"/>
              </a:spcBef>
            </a:pPr>
            <a:r>
              <a:rPr dirty="0" sz="2850" spc="60">
                <a:latin typeface="Arial"/>
                <a:cs typeface="Arial"/>
              </a:rPr>
              <a:t>localhost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850" spc="50">
                <a:latin typeface="Arial"/>
                <a:cs typeface="Arial"/>
                <a:hlinkClick r:id="rId4"/>
              </a:rPr>
              <a:t>www.baidu.com</a:t>
            </a:r>
            <a:endParaRPr sz="2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97621" y="9462636"/>
            <a:ext cx="7131684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Arial"/>
                <a:cs typeface="Arial"/>
              </a:rPr>
              <a:t>DNS</a:t>
            </a:r>
            <a:r>
              <a:rPr dirty="0" sz="2850" spc="-7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域名系统解决了共享⽂件⽅式中的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问题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9077" y="2693277"/>
            <a:ext cx="3446145" cy="223393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35558" y="5083119"/>
            <a:ext cx="3880485" cy="46101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marL="476250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marL="476250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476884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marL="476250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marL="476250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marL="476250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476884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4892" y="715916"/>
            <a:ext cx="6334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简单⽂件传送协议</a:t>
            </a:r>
            <a:r>
              <a:rPr dirty="0" spc="-25"/>
              <a:t> </a:t>
            </a:r>
            <a:r>
              <a:rPr dirty="0" spc="0">
                <a:latin typeface="Arial"/>
                <a:cs typeface="Arial"/>
              </a:rPr>
              <a:t>TFTP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336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541010"/>
          </a:xfrm>
          <a:custGeom>
            <a:avLst/>
            <a:gdLst/>
            <a:ahLst/>
            <a:cxnLst/>
            <a:rect l="l" t="t" r="r" b="b"/>
            <a:pathLst>
              <a:path w="12963525" h="55410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282530"/>
                </a:lnTo>
                <a:lnTo>
                  <a:pt x="197" y="5333900"/>
                </a:lnTo>
                <a:lnTo>
                  <a:pt x="1581" y="5375327"/>
                </a:lnTo>
                <a:lnTo>
                  <a:pt x="12649" y="5434035"/>
                </a:lnTo>
                <a:lnTo>
                  <a:pt x="49226" y="5491449"/>
                </a:lnTo>
                <a:lnTo>
                  <a:pt x="106640" y="5528026"/>
                </a:lnTo>
                <a:lnTo>
                  <a:pt x="165348" y="5539095"/>
                </a:lnTo>
                <a:lnTo>
                  <a:pt x="206776" y="5540478"/>
                </a:lnTo>
                <a:lnTo>
                  <a:pt x="258146" y="5540676"/>
                </a:lnTo>
                <a:lnTo>
                  <a:pt x="12705299" y="5540676"/>
                </a:lnTo>
                <a:lnTo>
                  <a:pt x="12756671" y="5540478"/>
                </a:lnTo>
                <a:lnTo>
                  <a:pt x="12798099" y="5539095"/>
                </a:lnTo>
                <a:lnTo>
                  <a:pt x="12856802" y="5528026"/>
                </a:lnTo>
                <a:lnTo>
                  <a:pt x="12914218" y="5491449"/>
                </a:lnTo>
                <a:lnTo>
                  <a:pt x="12950799" y="5434035"/>
                </a:lnTo>
                <a:lnTo>
                  <a:pt x="12961867" y="5375327"/>
                </a:lnTo>
                <a:lnTo>
                  <a:pt x="12963250" y="5333900"/>
                </a:lnTo>
                <a:lnTo>
                  <a:pt x="12963448" y="52825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541010"/>
          </a:xfrm>
          <a:custGeom>
            <a:avLst/>
            <a:gdLst/>
            <a:ahLst/>
            <a:cxnLst/>
            <a:rect l="l" t="t" r="r" b="b"/>
            <a:pathLst>
              <a:path w="12963525" h="55410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282530"/>
                </a:lnTo>
                <a:lnTo>
                  <a:pt x="12963250" y="5333900"/>
                </a:lnTo>
                <a:lnTo>
                  <a:pt x="12961867" y="5375327"/>
                </a:lnTo>
                <a:lnTo>
                  <a:pt x="12950799" y="5434035"/>
                </a:lnTo>
                <a:lnTo>
                  <a:pt x="12914218" y="5491449"/>
                </a:lnTo>
                <a:lnTo>
                  <a:pt x="12856802" y="5528026"/>
                </a:lnTo>
                <a:lnTo>
                  <a:pt x="12798099" y="5539095"/>
                </a:lnTo>
                <a:lnTo>
                  <a:pt x="12756671" y="5540478"/>
                </a:lnTo>
                <a:lnTo>
                  <a:pt x="12705299" y="5540676"/>
                </a:lnTo>
                <a:lnTo>
                  <a:pt x="258145" y="5540676"/>
                </a:lnTo>
                <a:lnTo>
                  <a:pt x="206775" y="5540478"/>
                </a:lnTo>
                <a:lnTo>
                  <a:pt x="165348" y="5539095"/>
                </a:lnTo>
                <a:lnTo>
                  <a:pt x="106640" y="5528026"/>
                </a:lnTo>
                <a:lnTo>
                  <a:pt x="49226" y="5491449"/>
                </a:lnTo>
                <a:lnTo>
                  <a:pt x="12650" y="5434035"/>
                </a:lnTo>
                <a:lnTo>
                  <a:pt x="1581" y="5375327"/>
                </a:lnTo>
                <a:lnTo>
                  <a:pt x="197" y="5333900"/>
                </a:lnTo>
                <a:lnTo>
                  <a:pt x="0" y="52825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71437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455682"/>
            <a:ext cx="10909935" cy="1357630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100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(Trivial</a:t>
            </a:r>
            <a:r>
              <a:rPr dirty="0" sz="3050" spc="150">
                <a:latin typeface="Arial"/>
                <a:cs typeface="Arial"/>
              </a:rPr>
              <a:t> </a:t>
            </a:r>
            <a:r>
              <a:rPr dirty="0" sz="3050" spc="35">
                <a:latin typeface="Arial"/>
                <a:cs typeface="Arial"/>
              </a:rPr>
              <a:t>File</a:t>
            </a:r>
            <a:r>
              <a:rPr dirty="0" sz="3050" spc="100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Transfer</a:t>
            </a:r>
            <a:r>
              <a:rPr dirty="0" sz="3050" spc="150">
                <a:latin typeface="Arial"/>
                <a:cs typeface="Arial"/>
              </a:rPr>
              <a:t> </a:t>
            </a:r>
            <a:r>
              <a:rPr dirty="0" sz="3050" spc="40">
                <a:latin typeface="Arial"/>
                <a:cs typeface="Arial"/>
              </a:rPr>
              <a:t>Protocol)</a:t>
            </a:r>
            <a:r>
              <a:rPr dirty="0" sz="3050" spc="16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是⼀个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很⼩且易于实现的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⽂件传送协议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535325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6019314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3775121"/>
            <a:ext cx="10994390" cy="334327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85"/>
              </a:spcBef>
              <a:buSzPct val="73770"/>
              <a:buChar char="•"/>
              <a:tabLst>
                <a:tab pos="389255" algn="l"/>
                <a:tab pos="389890" algn="l"/>
              </a:tabLst>
            </a:pP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6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使⽤客户服务器⽅式和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使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⽤</a:t>
            </a:r>
            <a:r>
              <a:rPr dirty="0" sz="3050" spc="204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25">
                <a:solidFill>
                  <a:srgbClr val="FF2600"/>
                </a:solidFill>
                <a:latin typeface="Arial"/>
                <a:cs typeface="Arial"/>
              </a:rPr>
              <a:t>UDP</a:t>
            </a:r>
            <a:r>
              <a:rPr dirty="0" sz="3050" spc="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数据报</a:t>
            </a:r>
            <a:r>
              <a:rPr dirty="0" sz="3050" spc="50">
                <a:latin typeface="Microsoft JhengHei UI"/>
                <a:cs typeface="Microsoft JhengHei UI"/>
              </a:rPr>
              <a:t>，因</a:t>
            </a:r>
            <a:r>
              <a:rPr dirty="0" sz="3050">
                <a:latin typeface="Microsoft JhengHei UI"/>
                <a:cs typeface="Microsoft JhengHei UI"/>
              </a:rPr>
              <a:t>此</a:t>
            </a:r>
            <a:r>
              <a:rPr dirty="0" sz="3050" spc="150">
                <a:latin typeface="Microsoft JhengHei UI"/>
                <a:cs typeface="Microsoft JhengHei UI"/>
              </a:rPr>
              <a:t> </a:t>
            </a:r>
            <a:r>
              <a:rPr dirty="0" sz="3050" spc="35">
                <a:latin typeface="Arial"/>
                <a:cs typeface="Arial"/>
              </a:rPr>
              <a:t>TFTP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需要有⾃⼰的差错改正措施。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85"/>
              </a:spcBef>
            </a:pP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5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只⽀持⽂件传输⽽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不⽀持交互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85"/>
              </a:spcBef>
            </a:pP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90"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没有⼀个庞⼤的命令集</a:t>
            </a:r>
            <a:r>
              <a:rPr dirty="0" sz="3050" spc="50">
                <a:latin typeface="Microsoft JhengHei UI"/>
                <a:cs typeface="Microsoft JhengHei UI"/>
              </a:rPr>
              <a:t>，没有列⽬录的功能，也不能对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⽤户进⾏身份鉴别。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TFTP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4447" y="715916"/>
            <a:ext cx="45758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TFTP</a:t>
            </a:r>
            <a:r>
              <a:rPr dirty="0" spc="-155">
                <a:latin typeface="Arial"/>
                <a:cs typeface="Arial"/>
              </a:rPr>
              <a:t> </a:t>
            </a:r>
            <a:r>
              <a:rPr dirty="0" spc="10"/>
              <a:t>的主要特点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667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871720"/>
          </a:xfrm>
          <a:custGeom>
            <a:avLst/>
            <a:gdLst/>
            <a:ahLst/>
            <a:cxnLst/>
            <a:rect l="l" t="t" r="r" b="b"/>
            <a:pathLst>
              <a:path w="12963525" h="48717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13120"/>
                </a:lnTo>
                <a:lnTo>
                  <a:pt x="197" y="4664490"/>
                </a:lnTo>
                <a:lnTo>
                  <a:pt x="1581" y="4705917"/>
                </a:lnTo>
                <a:lnTo>
                  <a:pt x="12649" y="4764625"/>
                </a:lnTo>
                <a:lnTo>
                  <a:pt x="49226" y="4822038"/>
                </a:lnTo>
                <a:lnTo>
                  <a:pt x="106640" y="4858615"/>
                </a:lnTo>
                <a:lnTo>
                  <a:pt x="165348" y="4869684"/>
                </a:lnTo>
                <a:lnTo>
                  <a:pt x="206776" y="4871068"/>
                </a:lnTo>
                <a:lnTo>
                  <a:pt x="258146" y="4871266"/>
                </a:lnTo>
                <a:lnTo>
                  <a:pt x="12705299" y="4871266"/>
                </a:lnTo>
                <a:lnTo>
                  <a:pt x="12756671" y="4871068"/>
                </a:lnTo>
                <a:lnTo>
                  <a:pt x="12798099" y="4869684"/>
                </a:lnTo>
                <a:lnTo>
                  <a:pt x="12856802" y="4858615"/>
                </a:lnTo>
                <a:lnTo>
                  <a:pt x="12914218" y="4822038"/>
                </a:lnTo>
                <a:lnTo>
                  <a:pt x="12950799" y="4764625"/>
                </a:lnTo>
                <a:lnTo>
                  <a:pt x="12961867" y="4705917"/>
                </a:lnTo>
                <a:lnTo>
                  <a:pt x="12963250" y="4664490"/>
                </a:lnTo>
                <a:lnTo>
                  <a:pt x="12963448" y="461312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71720"/>
          </a:xfrm>
          <a:custGeom>
            <a:avLst/>
            <a:gdLst/>
            <a:ahLst/>
            <a:cxnLst/>
            <a:rect l="l" t="t" r="r" b="b"/>
            <a:pathLst>
              <a:path w="12963525" h="48717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13120"/>
                </a:lnTo>
                <a:lnTo>
                  <a:pt x="12963250" y="4664490"/>
                </a:lnTo>
                <a:lnTo>
                  <a:pt x="12961867" y="4705917"/>
                </a:lnTo>
                <a:lnTo>
                  <a:pt x="12950799" y="4764625"/>
                </a:lnTo>
                <a:lnTo>
                  <a:pt x="12914218" y="4822038"/>
                </a:lnTo>
                <a:lnTo>
                  <a:pt x="12856802" y="4858615"/>
                </a:lnTo>
                <a:lnTo>
                  <a:pt x="12798099" y="4869684"/>
                </a:lnTo>
                <a:lnTo>
                  <a:pt x="12756671" y="4871068"/>
                </a:lnTo>
                <a:lnTo>
                  <a:pt x="12705299" y="4871266"/>
                </a:lnTo>
                <a:lnTo>
                  <a:pt x="258145" y="4871266"/>
                </a:lnTo>
                <a:lnTo>
                  <a:pt x="206775" y="4871068"/>
                </a:lnTo>
                <a:lnTo>
                  <a:pt x="165348" y="4869684"/>
                </a:lnTo>
                <a:lnTo>
                  <a:pt x="106640" y="4858615"/>
                </a:lnTo>
                <a:lnTo>
                  <a:pt x="49226" y="4822038"/>
                </a:lnTo>
                <a:lnTo>
                  <a:pt x="12650" y="4764625"/>
                </a:lnTo>
                <a:lnTo>
                  <a:pt x="1581" y="4705917"/>
                </a:lnTo>
                <a:lnTo>
                  <a:pt x="197" y="4664490"/>
                </a:lnTo>
                <a:lnTo>
                  <a:pt x="0" y="461312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1865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05077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71683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538288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603627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459966"/>
            <a:ext cx="11182350" cy="4009390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每次传送的数</a:t>
            </a:r>
            <a:r>
              <a:rPr dirty="0" sz="3050">
                <a:latin typeface="Microsoft JhengHei UI"/>
                <a:cs typeface="Microsoft JhengHei UI"/>
              </a:rPr>
              <a:t>据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PDU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中</a:t>
            </a:r>
            <a:r>
              <a:rPr dirty="0" sz="3050">
                <a:latin typeface="Microsoft JhengHei UI"/>
                <a:cs typeface="Microsoft JhengHei UI"/>
              </a:rPr>
              <a:t>有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512</a:t>
            </a:r>
            <a:r>
              <a:rPr dirty="0" sz="30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字节的数据</a:t>
            </a:r>
            <a:r>
              <a:rPr dirty="0" sz="3050" spc="50">
                <a:latin typeface="Microsoft JhengHei UI"/>
                <a:cs typeface="Microsoft JhengHei UI"/>
              </a:rPr>
              <a:t>，但最后⼀次可不⾜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30">
                <a:latin typeface="Arial"/>
                <a:cs typeface="Arial"/>
              </a:rPr>
              <a:t>512</a:t>
            </a:r>
            <a:r>
              <a:rPr dirty="0" sz="3050" spc="11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字节。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数</a:t>
            </a:r>
            <a:r>
              <a:rPr dirty="0" sz="3050">
                <a:latin typeface="Microsoft JhengHei UI"/>
                <a:cs typeface="Microsoft JhengHei UI"/>
              </a:rPr>
              <a:t>据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PDU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也称为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⽂件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块</a:t>
            </a:r>
            <a:r>
              <a:rPr dirty="0" sz="3050" spc="204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(block)</a:t>
            </a:r>
            <a:r>
              <a:rPr dirty="0" sz="3050" spc="50">
                <a:latin typeface="Microsoft JhengHei UI"/>
                <a:cs typeface="Microsoft JhengHei UI"/>
              </a:rPr>
              <a:t>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每个块按序编号</a:t>
            </a:r>
            <a:r>
              <a:rPr dirty="0" sz="3050" spc="50">
                <a:latin typeface="Microsoft JhengHei UI"/>
                <a:cs typeface="Microsoft JhengHei UI"/>
              </a:rPr>
              <a:t>，</a:t>
            </a:r>
            <a:r>
              <a:rPr dirty="0" sz="3050">
                <a:latin typeface="Microsoft JhengHei UI"/>
                <a:cs typeface="Microsoft JhengHei UI"/>
              </a:rPr>
              <a:t>从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>
                <a:latin typeface="Arial"/>
                <a:cs typeface="Arial"/>
              </a:rPr>
              <a:t>1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开始。</a:t>
            </a:r>
            <a:endParaRPr sz="3050">
              <a:latin typeface="Microsoft JhengHei UI"/>
              <a:cs typeface="Microsoft JhengHei UI"/>
            </a:endParaRPr>
          </a:p>
          <a:p>
            <a:pPr marL="12700" marR="5949950">
              <a:lnSpc>
                <a:spcPct val="143300"/>
              </a:lnSpc>
            </a:pPr>
            <a:r>
              <a:rPr dirty="0" sz="3050" spc="50">
                <a:latin typeface="Microsoft JhengHei UI"/>
                <a:cs typeface="Microsoft JhengHei UI"/>
              </a:rPr>
              <a:t>⽀</a:t>
            </a:r>
            <a:r>
              <a:rPr dirty="0" sz="3050">
                <a:latin typeface="Microsoft JhengHei UI"/>
                <a:cs typeface="Microsoft JhengHei UI"/>
              </a:rPr>
              <a:t>持</a:t>
            </a:r>
            <a:r>
              <a:rPr dirty="0" sz="3050" spc="25">
                <a:latin typeface="Microsoft JhengHei UI"/>
                <a:cs typeface="Microsoft JhengHei UI"/>
              </a:rPr>
              <a:t> </a:t>
            </a:r>
            <a:r>
              <a:rPr dirty="0" sz="3050" spc="35">
                <a:latin typeface="Arial"/>
                <a:cs typeface="Arial"/>
              </a:rPr>
              <a:t>ASCII</a:t>
            </a:r>
            <a:r>
              <a:rPr dirty="0" sz="3050" spc="10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码或⼆进制传送。 可对⽂件进⾏读或写。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使⽤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很简单的⾸部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TFTP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5338" y="715916"/>
            <a:ext cx="80937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TFTP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10"/>
              <a:t>的⼯作很像停⽌等待协议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909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113529"/>
          </a:xfrm>
          <a:custGeom>
            <a:avLst/>
            <a:gdLst/>
            <a:ahLst/>
            <a:cxnLst/>
            <a:rect l="l" t="t" r="r" b="b"/>
            <a:pathLst>
              <a:path w="12963525" h="41135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55072"/>
                </a:lnTo>
                <a:lnTo>
                  <a:pt x="197" y="3906441"/>
                </a:lnTo>
                <a:lnTo>
                  <a:pt x="1581" y="3947869"/>
                </a:lnTo>
                <a:lnTo>
                  <a:pt x="12649" y="4006577"/>
                </a:lnTo>
                <a:lnTo>
                  <a:pt x="49226" y="4063991"/>
                </a:lnTo>
                <a:lnTo>
                  <a:pt x="106640" y="4100567"/>
                </a:lnTo>
                <a:lnTo>
                  <a:pt x="165348" y="4111636"/>
                </a:lnTo>
                <a:lnTo>
                  <a:pt x="206776" y="4113020"/>
                </a:lnTo>
                <a:lnTo>
                  <a:pt x="258146" y="4113218"/>
                </a:lnTo>
                <a:lnTo>
                  <a:pt x="12705299" y="4113218"/>
                </a:lnTo>
                <a:lnTo>
                  <a:pt x="12756671" y="4113020"/>
                </a:lnTo>
                <a:lnTo>
                  <a:pt x="12798099" y="4111636"/>
                </a:lnTo>
                <a:lnTo>
                  <a:pt x="12856802" y="4100567"/>
                </a:lnTo>
                <a:lnTo>
                  <a:pt x="12914218" y="4063991"/>
                </a:lnTo>
                <a:lnTo>
                  <a:pt x="12950799" y="4006577"/>
                </a:lnTo>
                <a:lnTo>
                  <a:pt x="12961867" y="3947869"/>
                </a:lnTo>
                <a:lnTo>
                  <a:pt x="12963250" y="3906441"/>
                </a:lnTo>
                <a:lnTo>
                  <a:pt x="12963448" y="385507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113529"/>
          </a:xfrm>
          <a:custGeom>
            <a:avLst/>
            <a:gdLst/>
            <a:ahLst/>
            <a:cxnLst/>
            <a:rect l="l" t="t" r="r" b="b"/>
            <a:pathLst>
              <a:path w="12963525" h="41135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55072"/>
                </a:lnTo>
                <a:lnTo>
                  <a:pt x="12963250" y="3906441"/>
                </a:lnTo>
                <a:lnTo>
                  <a:pt x="12961867" y="3947869"/>
                </a:lnTo>
                <a:lnTo>
                  <a:pt x="12950799" y="4006577"/>
                </a:lnTo>
                <a:lnTo>
                  <a:pt x="12914218" y="4063991"/>
                </a:lnTo>
                <a:lnTo>
                  <a:pt x="12856802" y="4100567"/>
                </a:lnTo>
                <a:lnTo>
                  <a:pt x="12798099" y="4111636"/>
                </a:lnTo>
                <a:lnTo>
                  <a:pt x="12756671" y="4113020"/>
                </a:lnTo>
                <a:lnTo>
                  <a:pt x="12705299" y="4113218"/>
                </a:lnTo>
                <a:lnTo>
                  <a:pt x="258145" y="4113218"/>
                </a:lnTo>
                <a:lnTo>
                  <a:pt x="206775" y="4113020"/>
                </a:lnTo>
                <a:lnTo>
                  <a:pt x="165348" y="4111636"/>
                </a:lnTo>
                <a:lnTo>
                  <a:pt x="106640" y="4100567"/>
                </a:lnTo>
                <a:lnTo>
                  <a:pt x="49226" y="4063991"/>
                </a:lnTo>
                <a:lnTo>
                  <a:pt x="12650" y="4006577"/>
                </a:lnTo>
                <a:lnTo>
                  <a:pt x="1581" y="3947869"/>
                </a:lnTo>
                <a:lnTo>
                  <a:pt x="197" y="3906441"/>
                </a:lnTo>
                <a:lnTo>
                  <a:pt x="0" y="385507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68246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98922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65528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23654" y="2436442"/>
            <a:ext cx="11090275" cy="3317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发送完⼀个⽂件块后就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等待对⽅的确认</a:t>
            </a:r>
            <a:r>
              <a:rPr dirty="0" sz="3050" spc="50">
                <a:latin typeface="Microsoft JhengHei UI"/>
                <a:cs typeface="Microsoft JhengHei UI"/>
              </a:rPr>
              <a:t>，确认时应指明所确认的 块编号。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发完数据后在规定时间内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收不到确认就要重发数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据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PDU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18110">
              <a:lnSpc>
                <a:spcPct val="143300"/>
              </a:lnSpc>
            </a:pPr>
            <a:r>
              <a:rPr dirty="0" sz="3050" spc="50">
                <a:latin typeface="Microsoft JhengHei UI"/>
                <a:cs typeface="Microsoft JhengHei UI"/>
              </a:rPr>
              <a:t>发送确</a:t>
            </a:r>
            <a:r>
              <a:rPr dirty="0" sz="3050">
                <a:latin typeface="Microsoft JhengHei UI"/>
                <a:cs typeface="Microsoft JhengHei UI"/>
              </a:rPr>
              <a:t>认</a:t>
            </a:r>
            <a:r>
              <a:rPr dirty="0" sz="3050" spc="21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PDU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的⼀⽅若在规定时间内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收不到下⼀个⽂件块</a:t>
            </a:r>
            <a:r>
              <a:rPr dirty="0" sz="3050" spc="50">
                <a:latin typeface="Microsoft JhengHei UI"/>
                <a:cs typeface="Microsoft JhengHei UI"/>
              </a:rPr>
              <a:t>，也 要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重发确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认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PDU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5338" y="715916"/>
            <a:ext cx="80937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TFTP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10"/>
              <a:t>的⼯作很像停⽌等待协议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050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255385"/>
          </a:xfrm>
          <a:custGeom>
            <a:avLst/>
            <a:gdLst/>
            <a:ahLst/>
            <a:cxnLst/>
            <a:rect l="l" t="t" r="r" b="b"/>
            <a:pathLst>
              <a:path w="12963525" h="62553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996970"/>
                </a:lnTo>
                <a:lnTo>
                  <a:pt x="197" y="6048339"/>
                </a:lnTo>
                <a:lnTo>
                  <a:pt x="1581" y="6089767"/>
                </a:lnTo>
                <a:lnTo>
                  <a:pt x="12649" y="6148475"/>
                </a:lnTo>
                <a:lnTo>
                  <a:pt x="49226" y="6205888"/>
                </a:lnTo>
                <a:lnTo>
                  <a:pt x="106640" y="6242465"/>
                </a:lnTo>
                <a:lnTo>
                  <a:pt x="165348" y="6253534"/>
                </a:lnTo>
                <a:lnTo>
                  <a:pt x="206776" y="6254917"/>
                </a:lnTo>
                <a:lnTo>
                  <a:pt x="258146" y="6255115"/>
                </a:lnTo>
                <a:lnTo>
                  <a:pt x="12705299" y="6255115"/>
                </a:lnTo>
                <a:lnTo>
                  <a:pt x="12756671" y="6254917"/>
                </a:lnTo>
                <a:lnTo>
                  <a:pt x="12798099" y="6253534"/>
                </a:lnTo>
                <a:lnTo>
                  <a:pt x="12856802" y="6242465"/>
                </a:lnTo>
                <a:lnTo>
                  <a:pt x="12914218" y="6205888"/>
                </a:lnTo>
                <a:lnTo>
                  <a:pt x="12950799" y="6148475"/>
                </a:lnTo>
                <a:lnTo>
                  <a:pt x="12961867" y="6089767"/>
                </a:lnTo>
                <a:lnTo>
                  <a:pt x="12963250" y="6048339"/>
                </a:lnTo>
                <a:lnTo>
                  <a:pt x="12963448" y="599697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255385"/>
          </a:xfrm>
          <a:custGeom>
            <a:avLst/>
            <a:gdLst/>
            <a:ahLst/>
            <a:cxnLst/>
            <a:rect l="l" t="t" r="r" b="b"/>
            <a:pathLst>
              <a:path w="12963525" h="62553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996970"/>
                </a:lnTo>
                <a:lnTo>
                  <a:pt x="12963250" y="6048339"/>
                </a:lnTo>
                <a:lnTo>
                  <a:pt x="12961867" y="6089767"/>
                </a:lnTo>
                <a:lnTo>
                  <a:pt x="12950799" y="6148475"/>
                </a:lnTo>
                <a:lnTo>
                  <a:pt x="12914218" y="6205888"/>
                </a:lnTo>
                <a:lnTo>
                  <a:pt x="12856802" y="6242465"/>
                </a:lnTo>
                <a:lnTo>
                  <a:pt x="12798099" y="6253534"/>
                </a:lnTo>
                <a:lnTo>
                  <a:pt x="12756671" y="6254917"/>
                </a:lnTo>
                <a:lnTo>
                  <a:pt x="12705299" y="6255115"/>
                </a:lnTo>
                <a:lnTo>
                  <a:pt x="258145" y="6255115"/>
                </a:lnTo>
                <a:lnTo>
                  <a:pt x="206775" y="6254917"/>
                </a:lnTo>
                <a:lnTo>
                  <a:pt x="165348" y="6253534"/>
                </a:lnTo>
                <a:lnTo>
                  <a:pt x="106640" y="6242465"/>
                </a:lnTo>
                <a:lnTo>
                  <a:pt x="49226" y="6205888"/>
                </a:lnTo>
                <a:lnTo>
                  <a:pt x="12650" y="6148475"/>
                </a:lnTo>
                <a:lnTo>
                  <a:pt x="1581" y="6089767"/>
                </a:lnTo>
                <a:lnTo>
                  <a:pt x="197" y="6048339"/>
                </a:lnTo>
                <a:lnTo>
                  <a:pt x="0" y="599697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2870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06082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538026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671238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470016"/>
            <a:ext cx="11200765" cy="5341620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开始⼯作时</a:t>
            </a:r>
            <a:r>
              <a:rPr dirty="0" sz="3050" spc="35">
                <a:latin typeface="Microsoft JhengHei UI"/>
                <a:cs typeface="Microsoft JhengHei UI"/>
              </a:rPr>
              <a:t>，</a:t>
            </a: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6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客户进程发送⼀个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读请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求</a:t>
            </a:r>
            <a:r>
              <a:rPr dirty="0" sz="3050" spc="204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PDU</a:t>
            </a:r>
            <a:r>
              <a:rPr dirty="0" sz="30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或写请求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30">
                <a:solidFill>
                  <a:srgbClr val="FF2600"/>
                </a:solidFill>
                <a:latin typeface="Arial"/>
                <a:cs typeface="Arial"/>
              </a:rPr>
              <a:t>PDU</a:t>
            </a:r>
            <a:r>
              <a:rPr dirty="0" sz="3050" spc="114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给</a:t>
            </a:r>
            <a:r>
              <a:rPr dirty="0" sz="3050" spc="150">
                <a:latin typeface="Microsoft JhengHei UI"/>
                <a:cs typeface="Microsoft JhengHei UI"/>
              </a:rPr>
              <a:t> </a:t>
            </a: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6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服务器进程，其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熟知端⼝号码为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69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61925">
              <a:lnSpc>
                <a:spcPct val="143300"/>
              </a:lnSpc>
            </a:pP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服务器进程要选择⼀个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新的端⼝</a:t>
            </a:r>
            <a:r>
              <a:rPr dirty="0" sz="3050">
                <a:latin typeface="Microsoft JhengHei UI"/>
                <a:cs typeface="Microsoft JhengHei UI"/>
              </a:rPr>
              <a:t>和</a:t>
            </a:r>
            <a:r>
              <a:rPr dirty="0" sz="3050" spc="155">
                <a:latin typeface="Microsoft JhengHei UI"/>
                <a:cs typeface="Microsoft JhengHei UI"/>
              </a:rPr>
              <a:t> </a:t>
            </a:r>
            <a:r>
              <a:rPr dirty="0" sz="3050" spc="35">
                <a:latin typeface="Arial"/>
                <a:cs typeface="Arial"/>
              </a:rPr>
              <a:t>TFTP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客户进程进⾏通 信。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240"/>
              </a:lnSpc>
              <a:spcBef>
                <a:spcPts val="34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若⽂件⻓度恰好</a:t>
            </a:r>
            <a:r>
              <a:rPr dirty="0" sz="3050">
                <a:latin typeface="Microsoft JhengHei UI"/>
                <a:cs typeface="Microsoft JhengHei UI"/>
              </a:rPr>
              <a:t>为</a:t>
            </a:r>
            <a:r>
              <a:rPr dirty="0" sz="3050" spc="225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512</a:t>
            </a:r>
            <a:r>
              <a:rPr dirty="0" sz="3050" spc="14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字节的整数倍，则在⽂件传送完毕后，还 必须在最后发送⼀个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只含⾸部⽽⽆数据的数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据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PDU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18110">
              <a:lnSpc>
                <a:spcPts val="5240"/>
              </a:lnSpc>
              <a:spcBef>
                <a:spcPts val="1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若⽂件⻓度不</a:t>
            </a:r>
            <a:r>
              <a:rPr dirty="0" sz="3050">
                <a:latin typeface="Microsoft JhengHei UI"/>
                <a:cs typeface="Microsoft JhengHei UI"/>
              </a:rPr>
              <a:t>是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512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字节的整数倍，则最后传送数</a:t>
            </a:r>
            <a:r>
              <a:rPr dirty="0" sz="3050">
                <a:latin typeface="Microsoft JhengHei UI"/>
                <a:cs typeface="Microsoft JhengHei UI"/>
              </a:rPr>
              <a:t>据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PDU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的数 据字段⼀定不</a:t>
            </a:r>
            <a:r>
              <a:rPr dirty="0" sz="3050">
                <a:latin typeface="Microsoft JhengHei UI"/>
                <a:cs typeface="Microsoft JhengHei UI"/>
              </a:rPr>
              <a:t>满</a:t>
            </a:r>
            <a:r>
              <a:rPr dirty="0" sz="3050" spc="200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512</a:t>
            </a:r>
            <a:r>
              <a:rPr dirty="0" sz="3050" spc="1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字节，这正好可作为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⽂件结束的标志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196" y="2325091"/>
            <a:ext cx="7502525" cy="2945765"/>
          </a:xfrm>
          <a:custGeom>
            <a:avLst/>
            <a:gdLst/>
            <a:ahLst/>
            <a:cxnLst/>
            <a:rect l="l" t="t" r="r" b="b"/>
            <a:pathLst>
              <a:path w="7502525" h="2945765">
                <a:moveTo>
                  <a:pt x="0" y="0"/>
                </a:moveTo>
                <a:lnTo>
                  <a:pt x="7502512" y="0"/>
                </a:lnTo>
                <a:lnTo>
                  <a:pt x="7502512" y="2945304"/>
                </a:lnTo>
                <a:lnTo>
                  <a:pt x="0" y="29453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7566" y="2462993"/>
            <a:ext cx="109220" cy="2072639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227" y="2279145"/>
            <a:ext cx="6895465" cy="288353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模式字段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R="147320">
              <a:lnSpc>
                <a:spcPts val="4540"/>
              </a:lnSpc>
              <a:spcBef>
                <a:spcPts val="240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ne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asci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i</a:t>
            </a:r>
            <a:r>
              <a:rPr dirty="0" sz="2850" spc="30">
                <a:latin typeface="Microsoft JhengHei UI"/>
                <a:cs typeface="Microsoft JhengHei UI"/>
              </a:rPr>
              <a:t>，表示数据是以成⾏的</a:t>
            </a:r>
            <a:r>
              <a:rPr dirty="0" sz="2850" spc="10">
                <a:latin typeface="Arial"/>
                <a:cs typeface="Arial"/>
              </a:rPr>
              <a:t>asci</a:t>
            </a:r>
            <a:r>
              <a:rPr dirty="0" sz="2850">
                <a:latin typeface="Arial"/>
                <a:cs typeface="Arial"/>
              </a:rPr>
              <a:t>i</a:t>
            </a:r>
            <a:r>
              <a:rPr dirty="0" sz="2850" spc="25">
                <a:latin typeface="Microsoft JhengHei UI"/>
                <a:cs typeface="Microsoft JhengHei UI"/>
              </a:rPr>
              <a:t>码字符 </a:t>
            </a:r>
            <a:r>
              <a:rPr dirty="0" sz="2850" spc="30">
                <a:latin typeface="Microsoft JhengHei UI"/>
                <a:cs typeface="Microsoft JhengHei UI"/>
              </a:rPr>
              <a:t>组成，以两个字节</a:t>
            </a:r>
            <a:r>
              <a:rPr dirty="0" sz="2850" spc="0">
                <a:latin typeface="Arial"/>
                <a:cs typeface="Arial"/>
              </a:rPr>
              <a:t>\r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\n</a:t>
            </a:r>
            <a:r>
              <a:rPr dirty="0" sz="2850" spc="30">
                <a:latin typeface="Microsoft JhengHei UI"/>
                <a:cs typeface="Microsoft JhengHei UI"/>
              </a:rPr>
              <a:t>作为⾏结束符；</a:t>
            </a:r>
            <a:endParaRPr sz="2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octet</a:t>
            </a:r>
            <a:r>
              <a:rPr dirty="0" sz="2850" spc="10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则将数据看做</a:t>
            </a:r>
            <a:r>
              <a:rPr dirty="0" sz="2850" spc="5">
                <a:latin typeface="Arial"/>
                <a:cs typeface="Arial"/>
              </a:rPr>
              <a:t>8bit</a:t>
            </a:r>
            <a:r>
              <a:rPr dirty="0" sz="2850" spc="30">
                <a:latin typeface="Microsoft JhengHei UI"/>
                <a:cs typeface="Microsoft JhengHei UI"/>
              </a:rPr>
              <a:t>⼀组的字节流⽽不</a:t>
            </a:r>
            <a:endParaRPr sz="2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作任何解释。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68030" y="5612394"/>
          <a:ext cx="7534275" cy="501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4260"/>
                <a:gridCol w="5168265"/>
              </a:tblGrid>
              <a:tr h="499109">
                <a:tc gridSpan="2"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差错码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9109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Error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code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Error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message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未定义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⽂件未找到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访问⾮法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磁盘满或超过分配的配额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⾮法的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TFTP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操作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未知的传输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ID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⽂件已经存在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79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没有类似的⽤户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2926079" y="8657456"/>
            <a:ext cx="5607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2</a:t>
            </a:r>
            <a:r>
              <a:rPr dirty="0" sz="1650" spc="-5">
                <a:latin typeface="Microsoft JhengHei UI"/>
                <a:cs typeface="Microsoft JhengHei UI"/>
              </a:rPr>
              <a:t>字节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76296" y="8657456"/>
            <a:ext cx="5607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2</a:t>
            </a:r>
            <a:r>
              <a:rPr dirty="0" sz="1650" spc="-5">
                <a:latin typeface="Microsoft JhengHei UI"/>
                <a:cs typeface="Microsoft JhengHei UI"/>
              </a:rPr>
              <a:t>字节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28363" y="8657456"/>
            <a:ext cx="5956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N</a:t>
            </a:r>
            <a:r>
              <a:rPr dirty="0" sz="1650" spc="-5">
                <a:latin typeface="Microsoft JhengHei UI"/>
                <a:cs typeface="Microsoft JhengHei UI"/>
              </a:rPr>
              <a:t>字节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49420" y="8646016"/>
            <a:ext cx="1422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575624" y="3994643"/>
          <a:ext cx="9695180" cy="4589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340"/>
                <a:gridCol w="1450340"/>
                <a:gridCol w="1450340"/>
                <a:gridCol w="1450339"/>
                <a:gridCol w="701039"/>
                <a:gridCol w="1788159"/>
                <a:gridCol w="499745"/>
                <a:gridCol w="889634"/>
              </a:tblGrid>
              <a:tr h="1062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⾸部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UDP</a:t>
                      </a: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⾸部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操作码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algn="ctr" marL="9525">
                        <a:lnSpc>
                          <a:spcPts val="2425"/>
                        </a:lnSpc>
                        <a:spcBef>
                          <a:spcPts val="13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=</a:t>
                      </a:r>
                      <a:r>
                        <a:rPr dirty="0" sz="205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RRQ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ts val="2425"/>
                        </a:lnSpc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 =</a:t>
                      </a:r>
                      <a:r>
                        <a:rPr dirty="0" sz="20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WRQ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⽂件名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636270">
                        <a:lnSpc>
                          <a:spcPct val="100000"/>
                        </a:lnSpc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模式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33070">
                <a:tc rowSpan="6"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6">
                  <a:txBody>
                    <a:bodyPr/>
                    <a:lstStyle/>
                    <a:p>
                      <a:pPr marL="4597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5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793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7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操作码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 =</a:t>
                      </a:r>
                      <a:r>
                        <a:rPr dirty="0" sz="205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块编号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0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数据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0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30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节节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B8B8B8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91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0~512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37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操作码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 =</a:t>
                      </a:r>
                      <a:r>
                        <a:rPr dirty="0" sz="2050" spc="-2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ACK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块编号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0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30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46482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78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操作码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 =</a:t>
                      </a:r>
                      <a:r>
                        <a:rPr dirty="0" sz="205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error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块编号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0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2517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差错信息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0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4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67868" y="715916"/>
            <a:ext cx="67684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TFTP</a:t>
            </a:r>
            <a:r>
              <a:rPr dirty="0" spc="10"/>
              <a:t>协议（语法、语义）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2835" y="6104984"/>
            <a:ext cx="0" cy="4197985"/>
          </a:xfrm>
          <a:custGeom>
            <a:avLst/>
            <a:gdLst/>
            <a:ahLst/>
            <a:cxnLst/>
            <a:rect l="l" t="t" r="r" b="b"/>
            <a:pathLst>
              <a:path w="0" h="4197984">
                <a:moveTo>
                  <a:pt x="0" y="0"/>
                </a:moveTo>
                <a:lnTo>
                  <a:pt x="0" y="419766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82575" y="1029217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176417" y="6104983"/>
            <a:ext cx="0" cy="4197985"/>
          </a:xfrm>
          <a:custGeom>
            <a:avLst/>
            <a:gdLst/>
            <a:ahLst/>
            <a:cxnLst/>
            <a:rect l="l" t="t" r="r" b="b"/>
            <a:pathLst>
              <a:path w="0" h="4197984">
                <a:moveTo>
                  <a:pt x="0" y="0"/>
                </a:moveTo>
                <a:lnTo>
                  <a:pt x="0" y="419766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26157" y="102921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56365" y="5566294"/>
            <a:ext cx="17532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TFT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客户端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94905" y="5506130"/>
            <a:ext cx="17532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TFT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 rot="300000">
            <a:off x="12475065" y="6303807"/>
            <a:ext cx="994585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写请求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2594993" y="7309766"/>
            <a:ext cx="719370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5">
                <a:latin typeface="Arial"/>
                <a:cs typeface="Arial"/>
              </a:rPr>
              <a:t>C</a:t>
            </a:r>
            <a:r>
              <a:rPr dirty="0" sz="2450" spc="10">
                <a:latin typeface="Arial"/>
                <a:cs typeface="Arial"/>
              </a:rPr>
              <a:t>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300000">
            <a:off x="12603380" y="8186345"/>
            <a:ext cx="703420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 rot="21300000">
            <a:off x="12612155" y="9201070"/>
            <a:ext cx="719370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5">
                <a:latin typeface="Arial"/>
                <a:cs typeface="Arial"/>
              </a:rPr>
              <a:t>C</a:t>
            </a:r>
            <a:r>
              <a:rPr dirty="0" sz="2450" spc="10">
                <a:latin typeface="Arial"/>
                <a:cs typeface="Arial"/>
              </a:rPr>
              <a:t>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10566" y="6324051"/>
            <a:ext cx="9690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send</a:t>
            </a:r>
            <a:r>
              <a:rPr dirty="0" sz="2450">
                <a:latin typeface="Arial"/>
                <a:cs typeface="Arial"/>
              </a:rPr>
              <a:t>t</a:t>
            </a:r>
            <a:r>
              <a:rPr dirty="0" sz="2450" spc="5">
                <a:latin typeface="Arial"/>
                <a:cs typeface="Arial"/>
              </a:rPr>
              <a:t>o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2025" y="7476029"/>
            <a:ext cx="1247775" cy="1153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0830" marR="5080" indent="-278765">
              <a:lnSpc>
                <a:spcPct val="1511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r</a:t>
            </a:r>
            <a:r>
              <a:rPr dirty="0" sz="2450" spc="5">
                <a:latin typeface="Arial"/>
                <a:cs typeface="Arial"/>
              </a:rPr>
              <a:t>ecv</a:t>
            </a:r>
            <a:r>
              <a:rPr dirty="0" sz="2450">
                <a:latin typeface="Arial"/>
                <a:cs typeface="Arial"/>
              </a:rPr>
              <a:t>fr</a:t>
            </a:r>
            <a:r>
              <a:rPr dirty="0" sz="2450" spc="5">
                <a:latin typeface="Arial"/>
                <a:cs typeface="Arial"/>
              </a:rPr>
              <a:t>om  send</a:t>
            </a:r>
            <a:r>
              <a:rPr dirty="0" sz="2450">
                <a:latin typeface="Arial"/>
                <a:cs typeface="Arial"/>
              </a:rPr>
              <a:t>t</a:t>
            </a:r>
            <a:r>
              <a:rPr dirty="0" sz="2450" spc="5">
                <a:latin typeface="Arial"/>
                <a:cs typeface="Arial"/>
              </a:rPr>
              <a:t>o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0138" y="8471090"/>
            <a:ext cx="1247775" cy="1093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marR="5080" indent="-139700">
              <a:lnSpc>
                <a:spcPct val="1429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r</a:t>
            </a:r>
            <a:r>
              <a:rPr dirty="0" sz="2450" spc="5">
                <a:latin typeface="Arial"/>
                <a:cs typeface="Arial"/>
              </a:rPr>
              <a:t>ecv</a:t>
            </a:r>
            <a:r>
              <a:rPr dirty="0" sz="2450">
                <a:latin typeface="Arial"/>
                <a:cs typeface="Arial"/>
              </a:rPr>
              <a:t>fr</a:t>
            </a:r>
            <a:r>
              <a:rPr dirty="0" sz="2450" spc="5">
                <a:latin typeface="Arial"/>
                <a:cs typeface="Arial"/>
              </a:rPr>
              <a:t>om  </a:t>
            </a:r>
            <a:r>
              <a:rPr dirty="0" sz="2450" spc="5">
                <a:latin typeface="Arial"/>
                <a:cs typeface="Arial"/>
              </a:rPr>
              <a:t>sendto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23762" y="5995692"/>
            <a:ext cx="1631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默认端⼝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69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30138" y="6600679"/>
            <a:ext cx="1247775" cy="14719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9050" marR="5080" indent="-6985">
              <a:lnSpc>
                <a:spcPct val="126600"/>
              </a:lnSpc>
              <a:spcBef>
                <a:spcPts val="315"/>
              </a:spcBef>
            </a:pPr>
            <a:r>
              <a:rPr dirty="0" sz="2450">
                <a:latin typeface="Arial"/>
                <a:cs typeface="Arial"/>
              </a:rPr>
              <a:t>r</a:t>
            </a:r>
            <a:r>
              <a:rPr dirty="0" sz="2450" spc="5">
                <a:latin typeface="Arial"/>
                <a:cs typeface="Arial"/>
              </a:rPr>
              <a:t>ecv</a:t>
            </a:r>
            <a:r>
              <a:rPr dirty="0" sz="2450">
                <a:latin typeface="Arial"/>
                <a:cs typeface="Arial"/>
              </a:rPr>
              <a:t>fr</a:t>
            </a:r>
            <a:r>
              <a:rPr dirty="0" sz="2450" spc="5">
                <a:latin typeface="Arial"/>
                <a:cs typeface="Arial"/>
              </a:rPr>
              <a:t>om  </a:t>
            </a:r>
            <a:r>
              <a:rPr dirty="0" sz="2450" spc="5">
                <a:latin typeface="Arial"/>
                <a:cs typeface="Arial"/>
              </a:rPr>
              <a:t>sendto 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新端⼝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51082" y="978964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Arial"/>
                <a:cs typeface="Arial"/>
              </a:rPr>
              <a:t>……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961053" y="715916"/>
            <a:ext cx="61823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TFTP</a:t>
            </a:r>
            <a:r>
              <a:rPr dirty="0" spc="10"/>
              <a:t>⼯作流程（同步）</a:t>
            </a:r>
          </a:p>
        </p:txBody>
      </p:sp>
      <p:sp>
        <p:nvSpPr>
          <p:cNvPr id="20" name="object 20"/>
          <p:cNvSpPr/>
          <p:nvPr/>
        </p:nvSpPr>
        <p:spPr>
          <a:xfrm>
            <a:off x="10730552" y="6551730"/>
            <a:ext cx="4386580" cy="381000"/>
          </a:xfrm>
          <a:custGeom>
            <a:avLst/>
            <a:gdLst/>
            <a:ahLst/>
            <a:cxnLst/>
            <a:rect l="l" t="t" r="r" b="b"/>
            <a:pathLst>
              <a:path w="4386580" h="381000">
                <a:moveTo>
                  <a:pt x="0" y="0"/>
                </a:moveTo>
                <a:lnTo>
                  <a:pt x="4375955" y="379680"/>
                </a:lnTo>
                <a:lnTo>
                  <a:pt x="4386388" y="38058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077132" y="6879166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8690" y="0"/>
                </a:moveTo>
                <a:lnTo>
                  <a:pt x="29381" y="52244"/>
                </a:lnTo>
                <a:lnTo>
                  <a:pt x="0" y="100144"/>
                </a:lnTo>
                <a:lnTo>
                  <a:pt x="104488" y="58761"/>
                </a:lnTo>
                <a:lnTo>
                  <a:pt x="8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81454" y="9389514"/>
            <a:ext cx="4390390" cy="394335"/>
          </a:xfrm>
          <a:custGeom>
            <a:avLst/>
            <a:gdLst/>
            <a:ahLst/>
            <a:cxnLst/>
            <a:rect l="l" t="t" r="r" b="b"/>
            <a:pathLst>
              <a:path w="4390390" h="394334">
                <a:moveTo>
                  <a:pt x="4390066" y="0"/>
                </a:moveTo>
                <a:lnTo>
                  <a:pt x="10430" y="392806"/>
                </a:lnTo>
                <a:lnTo>
                  <a:pt x="0" y="39374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16793" y="9730016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630" y="0"/>
                </a:moveTo>
                <a:lnTo>
                  <a:pt x="0" y="59039"/>
                </a:lnTo>
                <a:lnTo>
                  <a:pt x="104604" y="100118"/>
                </a:lnTo>
                <a:lnTo>
                  <a:pt x="75086" y="52304"/>
                </a:lnTo>
                <a:lnTo>
                  <a:pt x="95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18626" y="8455045"/>
            <a:ext cx="4386580" cy="381000"/>
          </a:xfrm>
          <a:custGeom>
            <a:avLst/>
            <a:gdLst/>
            <a:ahLst/>
            <a:cxnLst/>
            <a:rect l="l" t="t" r="r" b="b"/>
            <a:pathLst>
              <a:path w="4386580" h="381000">
                <a:moveTo>
                  <a:pt x="0" y="0"/>
                </a:moveTo>
                <a:lnTo>
                  <a:pt x="4375955" y="379680"/>
                </a:lnTo>
                <a:lnTo>
                  <a:pt x="4386388" y="38058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065206" y="878248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8680" y="0"/>
                </a:moveTo>
                <a:lnTo>
                  <a:pt x="29370" y="52244"/>
                </a:lnTo>
                <a:lnTo>
                  <a:pt x="0" y="100144"/>
                </a:lnTo>
                <a:lnTo>
                  <a:pt x="104488" y="58761"/>
                </a:lnTo>
                <a:lnTo>
                  <a:pt x="86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91548" y="7476817"/>
            <a:ext cx="4390390" cy="394335"/>
          </a:xfrm>
          <a:custGeom>
            <a:avLst/>
            <a:gdLst/>
            <a:ahLst/>
            <a:cxnLst/>
            <a:rect l="l" t="t" r="r" b="b"/>
            <a:pathLst>
              <a:path w="4390390" h="394334">
                <a:moveTo>
                  <a:pt x="4390066" y="0"/>
                </a:moveTo>
                <a:lnTo>
                  <a:pt x="10430" y="392806"/>
                </a:lnTo>
                <a:lnTo>
                  <a:pt x="0" y="39374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26887" y="7817320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630" y="0"/>
                </a:moveTo>
                <a:lnTo>
                  <a:pt x="0" y="59039"/>
                </a:lnTo>
                <a:lnTo>
                  <a:pt x="104614" y="100119"/>
                </a:lnTo>
                <a:lnTo>
                  <a:pt x="75097" y="52304"/>
                </a:lnTo>
                <a:lnTo>
                  <a:pt x="95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TFT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83584" y="1790521"/>
            <a:ext cx="13759235" cy="343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81478" y="2167473"/>
            <a:ext cx="12963525" cy="2636520"/>
          </a:xfrm>
          <a:custGeom>
            <a:avLst/>
            <a:gdLst/>
            <a:ahLst/>
            <a:cxnLst/>
            <a:rect l="l" t="t" r="r" b="b"/>
            <a:pathLst>
              <a:path w="12963525" h="26365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77815"/>
                </a:lnTo>
                <a:lnTo>
                  <a:pt x="197" y="2429185"/>
                </a:lnTo>
                <a:lnTo>
                  <a:pt x="1581" y="2470612"/>
                </a:lnTo>
                <a:lnTo>
                  <a:pt x="12649" y="2529320"/>
                </a:lnTo>
                <a:lnTo>
                  <a:pt x="49226" y="2586734"/>
                </a:lnTo>
                <a:lnTo>
                  <a:pt x="106640" y="2623310"/>
                </a:lnTo>
                <a:lnTo>
                  <a:pt x="165348" y="2634379"/>
                </a:lnTo>
                <a:lnTo>
                  <a:pt x="206776" y="2635762"/>
                </a:lnTo>
                <a:lnTo>
                  <a:pt x="258146" y="2635960"/>
                </a:lnTo>
                <a:lnTo>
                  <a:pt x="12705299" y="2635960"/>
                </a:lnTo>
                <a:lnTo>
                  <a:pt x="12756671" y="2635762"/>
                </a:lnTo>
                <a:lnTo>
                  <a:pt x="12798099" y="2634379"/>
                </a:lnTo>
                <a:lnTo>
                  <a:pt x="12856802" y="2623310"/>
                </a:lnTo>
                <a:lnTo>
                  <a:pt x="12914218" y="2586734"/>
                </a:lnTo>
                <a:lnTo>
                  <a:pt x="12950799" y="2529320"/>
                </a:lnTo>
                <a:lnTo>
                  <a:pt x="12961867" y="2470612"/>
                </a:lnTo>
                <a:lnTo>
                  <a:pt x="12963250" y="2429185"/>
                </a:lnTo>
                <a:lnTo>
                  <a:pt x="12963448" y="23778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81478" y="2167473"/>
            <a:ext cx="12963525" cy="2636520"/>
          </a:xfrm>
          <a:custGeom>
            <a:avLst/>
            <a:gdLst/>
            <a:ahLst/>
            <a:cxnLst/>
            <a:rect l="l" t="t" r="r" b="b"/>
            <a:pathLst>
              <a:path w="12963525" h="26365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377815"/>
                </a:lnTo>
                <a:lnTo>
                  <a:pt x="12963250" y="2429185"/>
                </a:lnTo>
                <a:lnTo>
                  <a:pt x="12961867" y="2470612"/>
                </a:lnTo>
                <a:lnTo>
                  <a:pt x="12950799" y="2529320"/>
                </a:lnTo>
                <a:lnTo>
                  <a:pt x="12914218" y="2586734"/>
                </a:lnTo>
                <a:lnTo>
                  <a:pt x="12856802" y="2623310"/>
                </a:lnTo>
                <a:lnTo>
                  <a:pt x="12798099" y="2634379"/>
                </a:lnTo>
                <a:lnTo>
                  <a:pt x="12756671" y="2635762"/>
                </a:lnTo>
                <a:lnTo>
                  <a:pt x="12705299" y="2635960"/>
                </a:lnTo>
                <a:lnTo>
                  <a:pt x="258145" y="2635960"/>
                </a:lnTo>
                <a:lnTo>
                  <a:pt x="206775" y="2635762"/>
                </a:lnTo>
                <a:lnTo>
                  <a:pt x="165348" y="2634379"/>
                </a:lnTo>
                <a:lnTo>
                  <a:pt x="106640" y="2623310"/>
                </a:lnTo>
                <a:lnTo>
                  <a:pt x="49226" y="2586734"/>
                </a:lnTo>
                <a:lnTo>
                  <a:pt x="12650" y="2529320"/>
                </a:lnTo>
                <a:lnTo>
                  <a:pt x="1581" y="2470612"/>
                </a:lnTo>
                <a:lnTo>
                  <a:pt x="197" y="2429185"/>
                </a:lnTo>
                <a:lnTo>
                  <a:pt x="0" y="23778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330962" y="26451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30962" y="32728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30962" y="390054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07623" y="2398042"/>
            <a:ext cx="10976610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初始化连接阶段，客户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发送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RRQ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或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WRQ</a:t>
            </a:r>
            <a:r>
              <a:rPr dirty="0" sz="2850" spc="75">
                <a:latin typeface="Microsoft JhengHei UI"/>
                <a:cs typeface="Microsoft JhengHei UI"/>
              </a:rPr>
              <a:t>，</a:t>
            </a:r>
            <a:r>
              <a:rPr dirty="0" sz="2850" spc="80">
                <a:latin typeface="Microsoft JhengHei UI"/>
                <a:cs typeface="Microsoft JhengHei UI"/>
              </a:rPr>
              <a:t>服务器的端⼝号为</a:t>
            </a:r>
            <a:r>
              <a:rPr dirty="0" sz="2850" spc="60">
                <a:latin typeface="Arial"/>
                <a:cs typeface="Arial"/>
              </a:rPr>
              <a:t>69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latin typeface="Microsoft JhengHei UI"/>
                <a:cs typeface="Microsoft JhengHei UI"/>
              </a:rPr>
              <a:t>余下的阶段</a:t>
            </a:r>
            <a:r>
              <a:rPr dirty="0" sz="2850" spc="65">
                <a:latin typeface="Microsoft JhengHei UI"/>
                <a:cs typeface="Microsoft JhengHei UI"/>
              </a:rPr>
              <a:t>，</a:t>
            </a:r>
            <a:r>
              <a:rPr dirty="0" sz="2850" spc="65">
                <a:latin typeface="Arial"/>
                <a:cs typeface="Arial"/>
              </a:rPr>
              <a:t>TFTP</a:t>
            </a:r>
            <a:r>
              <a:rPr dirty="0" sz="2850" spc="80">
                <a:latin typeface="Microsoft JhengHei UI"/>
                <a:cs typeface="Microsoft JhengHei UI"/>
              </a:rPr>
              <a:t>将传输标记</a:t>
            </a:r>
            <a:r>
              <a:rPr dirty="0" sz="2850" spc="60">
                <a:latin typeface="Arial"/>
                <a:cs typeface="Arial"/>
              </a:rPr>
              <a:t>TID</a:t>
            </a:r>
            <a:r>
              <a:rPr dirty="0" sz="2850" spc="80">
                <a:latin typeface="Microsoft JhengHei UI"/>
                <a:cs typeface="Microsoft JhengHei UI"/>
              </a:rPr>
              <a:t>传送给</a:t>
            </a:r>
            <a:r>
              <a:rPr dirty="0" sz="2850" spc="75">
                <a:latin typeface="Arial"/>
                <a:cs typeface="Arial"/>
              </a:rPr>
              <a:t>UDP</a:t>
            </a:r>
            <a:r>
              <a:rPr dirty="0" sz="2850" spc="80">
                <a:latin typeface="Microsoft JhengHei UI"/>
                <a:cs typeface="Microsoft JhengHei UI"/>
              </a:rPr>
              <a:t>作为源和⽬的端⼝。 在⽹络管理中</a:t>
            </a:r>
            <a:r>
              <a:rPr dirty="0" sz="2850" spc="65">
                <a:latin typeface="Microsoft JhengHei UI"/>
                <a:cs typeface="Microsoft JhengHei UI"/>
              </a:rPr>
              <a:t>，</a:t>
            </a:r>
            <a:r>
              <a:rPr dirty="0" sz="2850" spc="65">
                <a:latin typeface="Arial"/>
                <a:cs typeface="Arial"/>
              </a:rPr>
              <a:t>TFTP</a:t>
            </a:r>
            <a:r>
              <a:rPr dirty="0" sz="2850" spc="80">
                <a:latin typeface="Microsoft JhengHei UI"/>
                <a:cs typeface="Microsoft JhengHei UI"/>
              </a:rPr>
              <a:t>和</a:t>
            </a:r>
            <a:r>
              <a:rPr dirty="0" sz="2850" spc="65">
                <a:latin typeface="Arial"/>
                <a:cs typeface="Arial"/>
              </a:rPr>
              <a:t>FTP</a:t>
            </a:r>
            <a:r>
              <a:rPr dirty="0" sz="2850" spc="80">
                <a:latin typeface="Microsoft JhengHei UI"/>
                <a:cs typeface="Microsoft JhengHei UI"/>
              </a:rPr>
              <a:t>常⽤于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备份⽹络配置⽂件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4767" y="2073848"/>
            <a:ext cx="16487466" cy="289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4767" y="2073848"/>
            <a:ext cx="16487775" cy="2893060"/>
          </a:xfrm>
          <a:custGeom>
            <a:avLst/>
            <a:gdLst/>
            <a:ahLst/>
            <a:cxnLst/>
            <a:rect l="l" t="t" r="r" b="b"/>
            <a:pathLst>
              <a:path w="16487775" h="2893060">
                <a:moveTo>
                  <a:pt x="0" y="0"/>
                </a:moveTo>
                <a:lnTo>
                  <a:pt x="0" y="2892908"/>
                </a:lnTo>
                <a:lnTo>
                  <a:pt x="16487393" y="2892908"/>
                </a:lnTo>
                <a:lnTo>
                  <a:pt x="1648739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70602" y="5565275"/>
          <a:ext cx="14904719" cy="5047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430"/>
                <a:gridCol w="2903220"/>
                <a:gridCol w="3013075"/>
                <a:gridCol w="2099945"/>
                <a:gridCol w="5339714"/>
              </a:tblGrid>
              <a:tr h="72453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包序号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461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源</a:t>
                      </a:r>
                      <a:r>
                        <a:rPr dirty="0" sz="2850" spc="5">
                          <a:latin typeface="Arial"/>
                          <a:cs typeface="Arial"/>
                        </a:rPr>
                        <a:t>IP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⽬的</a:t>
                      </a:r>
                      <a:r>
                        <a:rPr dirty="0" sz="2850" spc="5">
                          <a:latin typeface="Arial"/>
                          <a:cs typeface="Arial"/>
                        </a:rPr>
                        <a:t>IP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操作码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461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动作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461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2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客户向服务器请求写操作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服务器确认第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块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客户向服务器写第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块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512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15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服务器确认第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块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16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客户向服务器写第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块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384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2453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17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192.168.1.10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192.168.1.20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服务器确认第</a:t>
                      </a:r>
                      <a:r>
                        <a:rPr dirty="0" sz="2850" spc="1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dirty="0" sz="2850" spc="30">
                          <a:solidFill>
                            <a:srgbClr val="FF2600"/>
                          </a:solidFill>
                          <a:latin typeface="Microsoft JhengHei UI"/>
                          <a:cs typeface="Microsoft JhengHei UI"/>
                        </a:rPr>
                        <a:t>块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075">
                    <a:lnL w="635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实验抓包结果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890645" cy="5918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TFTP</a:t>
            </a:r>
            <a:r>
              <a:rPr dirty="0" sz="3600" spc="25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停⽌等待协议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报⽂格式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TFT</a:t>
            </a:r>
            <a:r>
              <a:rPr dirty="0" sz="3600" spc="10">
                <a:latin typeface="Arial"/>
                <a:cs typeface="Arial"/>
              </a:rPr>
              <a:t>P</a:t>
            </a:r>
            <a:r>
              <a:rPr dirty="0" sz="3600" spc="25">
                <a:latin typeface="Microsoft JhengHei UI"/>
                <a:cs typeface="Microsoft JhengHei UI"/>
              </a:rPr>
              <a:t>抓包分析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892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96385"/>
          </a:xfrm>
          <a:custGeom>
            <a:avLst/>
            <a:gdLst/>
            <a:ahLst/>
            <a:cxnLst/>
            <a:rect l="l" t="t" r="r" b="b"/>
            <a:pathLst>
              <a:path w="12963525" h="40963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38206"/>
                </a:lnTo>
                <a:lnTo>
                  <a:pt x="197" y="3889576"/>
                </a:lnTo>
                <a:lnTo>
                  <a:pt x="1581" y="3931003"/>
                </a:lnTo>
                <a:lnTo>
                  <a:pt x="12649" y="3989712"/>
                </a:lnTo>
                <a:lnTo>
                  <a:pt x="49226" y="4047125"/>
                </a:lnTo>
                <a:lnTo>
                  <a:pt x="106640" y="4083701"/>
                </a:lnTo>
                <a:lnTo>
                  <a:pt x="165348" y="4094771"/>
                </a:lnTo>
                <a:lnTo>
                  <a:pt x="206776" y="4096155"/>
                </a:lnTo>
                <a:lnTo>
                  <a:pt x="258146" y="4096352"/>
                </a:lnTo>
                <a:lnTo>
                  <a:pt x="12705299" y="4096352"/>
                </a:lnTo>
                <a:lnTo>
                  <a:pt x="12756671" y="4096155"/>
                </a:lnTo>
                <a:lnTo>
                  <a:pt x="12798099" y="4094771"/>
                </a:lnTo>
                <a:lnTo>
                  <a:pt x="12856802" y="4083701"/>
                </a:lnTo>
                <a:lnTo>
                  <a:pt x="12914218" y="4047125"/>
                </a:lnTo>
                <a:lnTo>
                  <a:pt x="12950799" y="3989712"/>
                </a:lnTo>
                <a:lnTo>
                  <a:pt x="12961867" y="3931003"/>
                </a:lnTo>
                <a:lnTo>
                  <a:pt x="12963250" y="3889576"/>
                </a:lnTo>
                <a:lnTo>
                  <a:pt x="12963448" y="383820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096385"/>
          </a:xfrm>
          <a:custGeom>
            <a:avLst/>
            <a:gdLst/>
            <a:ahLst/>
            <a:cxnLst/>
            <a:rect l="l" t="t" r="r" b="b"/>
            <a:pathLst>
              <a:path w="12963525" h="40963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38206"/>
                </a:lnTo>
                <a:lnTo>
                  <a:pt x="12963250" y="3889576"/>
                </a:lnTo>
                <a:lnTo>
                  <a:pt x="12961867" y="3931003"/>
                </a:lnTo>
                <a:lnTo>
                  <a:pt x="12950799" y="3989712"/>
                </a:lnTo>
                <a:lnTo>
                  <a:pt x="12914218" y="4047125"/>
                </a:lnTo>
                <a:lnTo>
                  <a:pt x="12856802" y="4083701"/>
                </a:lnTo>
                <a:lnTo>
                  <a:pt x="12798099" y="4094771"/>
                </a:lnTo>
                <a:lnTo>
                  <a:pt x="12756671" y="4096155"/>
                </a:lnTo>
                <a:lnTo>
                  <a:pt x="12705299" y="4096352"/>
                </a:lnTo>
                <a:lnTo>
                  <a:pt x="258145" y="4096352"/>
                </a:lnTo>
                <a:lnTo>
                  <a:pt x="206775" y="4096155"/>
                </a:lnTo>
                <a:lnTo>
                  <a:pt x="165348" y="4094771"/>
                </a:lnTo>
                <a:lnTo>
                  <a:pt x="106640" y="4083701"/>
                </a:lnTo>
                <a:lnTo>
                  <a:pt x="49226" y="4047125"/>
                </a:lnTo>
                <a:lnTo>
                  <a:pt x="12650" y="3989712"/>
                </a:lnTo>
                <a:lnTo>
                  <a:pt x="1581" y="3931003"/>
                </a:lnTo>
                <a:lnTo>
                  <a:pt x="197" y="3889576"/>
                </a:lnTo>
                <a:lnTo>
                  <a:pt x="0" y="383820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46994" y="255373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327108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397472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6994" y="469207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6994" y="540941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3654" y="2278765"/>
            <a:ext cx="4096385" cy="3598545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300" spc="50">
                <a:latin typeface="Arial"/>
                <a:cs typeface="Arial"/>
              </a:rPr>
              <a:t>TFTP</a:t>
            </a:r>
            <a:r>
              <a:rPr dirty="0" sz="3300" spc="50">
                <a:latin typeface="Microsoft JhengHei UI"/>
                <a:cs typeface="Microsoft JhengHei UI"/>
              </a:rPr>
              <a:t>的特点。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50">
                <a:latin typeface="Microsoft JhengHei UI"/>
                <a:cs typeface="Microsoft JhengHei UI"/>
              </a:rPr>
              <a:t>类似停⽌等待协议。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50">
                <a:latin typeface="Arial"/>
                <a:cs typeface="Arial"/>
              </a:rPr>
              <a:t>TFTP</a:t>
            </a:r>
            <a:r>
              <a:rPr dirty="0" sz="3300" spc="50">
                <a:latin typeface="Microsoft JhengHei UI"/>
                <a:cs typeface="Microsoft JhengHei UI"/>
              </a:rPr>
              <a:t>格式。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50">
                <a:latin typeface="Arial"/>
                <a:cs typeface="Arial"/>
              </a:rPr>
              <a:t>TFTP</a:t>
            </a:r>
            <a:r>
              <a:rPr dirty="0" sz="3300" spc="50">
                <a:latin typeface="Microsoft JhengHei UI"/>
                <a:cs typeface="Microsoft JhengHei UI"/>
              </a:rPr>
              <a:t>⼯作流程。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dirty="0" sz="3300" spc="50">
                <a:latin typeface="Arial"/>
                <a:cs typeface="Arial"/>
              </a:rPr>
              <a:t>TFTP</a:t>
            </a:r>
            <a:r>
              <a:rPr dirty="0" sz="3300" spc="50">
                <a:latin typeface="Microsoft JhengHei UI"/>
                <a:cs typeface="Microsoft JhengHei UI"/>
              </a:rPr>
              <a:t>实验抓包分析。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6174" y="715916"/>
            <a:ext cx="57924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远程终端协议</a:t>
            </a:r>
            <a:r>
              <a:rPr dirty="0" spc="0">
                <a:latin typeface="Arial"/>
                <a:cs typeface="Arial"/>
              </a:rPr>
              <a:t>T</a:t>
            </a:r>
            <a:r>
              <a:rPr dirty="0" spc="5">
                <a:latin typeface="Arial"/>
                <a:cs typeface="Arial"/>
              </a:rPr>
              <a:t>ELNET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63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837680"/>
          </a:xfrm>
          <a:custGeom>
            <a:avLst/>
            <a:gdLst/>
            <a:ahLst/>
            <a:cxnLst/>
            <a:rect l="l" t="t" r="r" b="b"/>
            <a:pathLst>
              <a:path w="12963525" h="68376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79417"/>
                </a:lnTo>
                <a:lnTo>
                  <a:pt x="197" y="6630787"/>
                </a:lnTo>
                <a:lnTo>
                  <a:pt x="1581" y="6672214"/>
                </a:lnTo>
                <a:lnTo>
                  <a:pt x="12649" y="6730922"/>
                </a:lnTo>
                <a:lnTo>
                  <a:pt x="49226" y="6788336"/>
                </a:lnTo>
                <a:lnTo>
                  <a:pt x="106640" y="6824912"/>
                </a:lnTo>
                <a:lnTo>
                  <a:pt x="165348" y="6835981"/>
                </a:lnTo>
                <a:lnTo>
                  <a:pt x="206776" y="6837364"/>
                </a:lnTo>
                <a:lnTo>
                  <a:pt x="258146" y="6837562"/>
                </a:lnTo>
                <a:lnTo>
                  <a:pt x="12705299" y="6837562"/>
                </a:lnTo>
                <a:lnTo>
                  <a:pt x="12756671" y="6837364"/>
                </a:lnTo>
                <a:lnTo>
                  <a:pt x="12798099" y="6835981"/>
                </a:lnTo>
                <a:lnTo>
                  <a:pt x="12856802" y="6824912"/>
                </a:lnTo>
                <a:lnTo>
                  <a:pt x="12914218" y="6788336"/>
                </a:lnTo>
                <a:lnTo>
                  <a:pt x="12950799" y="6730922"/>
                </a:lnTo>
                <a:lnTo>
                  <a:pt x="12961867" y="6672214"/>
                </a:lnTo>
                <a:lnTo>
                  <a:pt x="12963250" y="6630787"/>
                </a:lnTo>
                <a:lnTo>
                  <a:pt x="12963448" y="65794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837680"/>
          </a:xfrm>
          <a:custGeom>
            <a:avLst/>
            <a:gdLst/>
            <a:ahLst/>
            <a:cxnLst/>
            <a:rect l="l" t="t" r="r" b="b"/>
            <a:pathLst>
              <a:path w="12963525" h="68376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79417"/>
                </a:lnTo>
                <a:lnTo>
                  <a:pt x="12963250" y="6630787"/>
                </a:lnTo>
                <a:lnTo>
                  <a:pt x="12961867" y="6672214"/>
                </a:lnTo>
                <a:lnTo>
                  <a:pt x="12950799" y="6730922"/>
                </a:lnTo>
                <a:lnTo>
                  <a:pt x="12914218" y="6788336"/>
                </a:lnTo>
                <a:lnTo>
                  <a:pt x="12856802" y="6824912"/>
                </a:lnTo>
                <a:lnTo>
                  <a:pt x="12798099" y="6835981"/>
                </a:lnTo>
                <a:lnTo>
                  <a:pt x="12756671" y="6837364"/>
                </a:lnTo>
                <a:lnTo>
                  <a:pt x="12705299" y="6837562"/>
                </a:lnTo>
                <a:lnTo>
                  <a:pt x="258145" y="6837562"/>
                </a:lnTo>
                <a:lnTo>
                  <a:pt x="206775" y="6837364"/>
                </a:lnTo>
                <a:lnTo>
                  <a:pt x="165348" y="6835981"/>
                </a:lnTo>
                <a:lnTo>
                  <a:pt x="106640" y="6824912"/>
                </a:lnTo>
                <a:lnTo>
                  <a:pt x="49226" y="6788336"/>
                </a:lnTo>
                <a:lnTo>
                  <a:pt x="12650" y="6730922"/>
                </a:lnTo>
                <a:lnTo>
                  <a:pt x="1581" y="6672214"/>
                </a:lnTo>
                <a:lnTo>
                  <a:pt x="197" y="6630787"/>
                </a:lnTo>
                <a:lnTo>
                  <a:pt x="0" y="65794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490368"/>
            <a:ext cx="9801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TELNET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是⼀个简单的远程终端协议</a:t>
            </a:r>
            <a:r>
              <a:rPr dirty="0" sz="2850" spc="80">
                <a:latin typeface="Microsoft JhengHei UI"/>
                <a:cs typeface="Microsoft JhengHei UI"/>
              </a:rPr>
              <a:t>，是互联⽹正式标准：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443264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417" y="630368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417" y="755904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2930144"/>
            <a:ext cx="11081385" cy="5650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21971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⽤户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160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TELNET</a:t>
            </a:r>
            <a:r>
              <a:rPr dirty="0" sz="2850" spc="8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就可在其所在地通</a:t>
            </a:r>
            <a:r>
              <a:rPr dirty="0" sz="2850" spc="30">
                <a:latin typeface="Microsoft JhengHei UI"/>
                <a:cs typeface="Microsoft JhengHei UI"/>
              </a:rPr>
              <a:t>过</a:t>
            </a:r>
            <a:r>
              <a:rPr dirty="0" sz="2850" spc="16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TCP</a:t>
            </a:r>
            <a:r>
              <a:rPr dirty="0" sz="2850" spc="8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连接注册（即登录）  到远程的另⼀个主机上（使⽤主机名</a:t>
            </a:r>
            <a:r>
              <a:rPr dirty="0" sz="2850" spc="30">
                <a:latin typeface="Microsoft JhengHei UI"/>
                <a:cs typeface="Microsoft JhengHei UI"/>
              </a:rPr>
              <a:t>或</a:t>
            </a:r>
            <a:r>
              <a:rPr dirty="0" sz="2850" spc="200">
                <a:latin typeface="Microsoft JhengHei UI"/>
                <a:cs typeface="Microsoft JhengHei UI"/>
              </a:rPr>
              <a:t> </a:t>
            </a:r>
            <a:r>
              <a:rPr dirty="0" sz="2850" spc="35">
                <a:latin typeface="Arial"/>
                <a:cs typeface="Arial"/>
              </a:rPr>
              <a:t>IP</a:t>
            </a:r>
            <a:r>
              <a:rPr dirty="0" sz="2850" spc="6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地址）；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44500"/>
              </a:lnSpc>
            </a:pPr>
            <a:r>
              <a:rPr dirty="0" sz="2850" spc="55">
                <a:latin typeface="Arial"/>
                <a:cs typeface="Arial"/>
              </a:rPr>
              <a:t>TELNET</a:t>
            </a:r>
            <a:r>
              <a:rPr dirty="0" sz="2850" spc="100"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将⽤户的击键传到远地主机</a:t>
            </a:r>
            <a:r>
              <a:rPr dirty="0" sz="2850" spc="80">
                <a:latin typeface="Microsoft JhengHei UI"/>
                <a:cs typeface="Microsoft JhengHei UI"/>
              </a:rPr>
              <a:t>，并且将远程主机的输出通 </a:t>
            </a:r>
            <a:r>
              <a:rPr dirty="0" sz="2850" spc="30">
                <a:latin typeface="Microsoft JhengHei UI"/>
                <a:cs typeface="Microsoft JhengHei UI"/>
              </a:rPr>
              <a:t>过</a:t>
            </a:r>
            <a:r>
              <a:rPr dirty="0" sz="2850" spc="175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TCP</a:t>
            </a:r>
            <a:r>
              <a:rPr dirty="0" sz="2850" spc="9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连接返回到⽤户屏幕。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这种服务是透明的</a:t>
            </a:r>
            <a:r>
              <a:rPr dirty="0" sz="2850" spc="80">
                <a:latin typeface="Microsoft JhengHei UI"/>
                <a:cs typeface="Microsoft JhengHei UI"/>
              </a:rPr>
              <a:t>，因为⽤户感觉 到好像键盘和显示器是直接连在远得程主机上；</a:t>
            </a:r>
            <a:endParaRPr sz="2850">
              <a:latin typeface="Microsoft JhengHei UI"/>
              <a:cs typeface="Microsoft JhengHei UI"/>
            </a:endParaRPr>
          </a:p>
          <a:p>
            <a:pPr marL="389255" marR="266700">
              <a:lnSpc>
                <a:spcPts val="4940"/>
              </a:lnSpc>
              <a:spcBef>
                <a:spcPts val="330"/>
              </a:spcBef>
            </a:pPr>
            <a:r>
              <a:rPr dirty="0" sz="2850" spc="55">
                <a:latin typeface="Arial"/>
                <a:cs typeface="Arial"/>
              </a:rPr>
              <a:t>TELNET</a:t>
            </a:r>
            <a:r>
              <a:rPr dirty="0" sz="2850" spc="10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使⽤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r>
              <a:rPr dirty="0" sz="2850" spc="80">
                <a:latin typeface="Microsoft JhengHei UI"/>
                <a:cs typeface="Microsoft JhengHei UI"/>
              </a:rPr>
              <a:t>⽅式。本地系统运</a:t>
            </a:r>
            <a:r>
              <a:rPr dirty="0" sz="2850" spc="30">
                <a:latin typeface="Microsoft JhengHei UI"/>
                <a:cs typeface="Microsoft JhengHei UI"/>
              </a:rPr>
              <a:t>⾏</a:t>
            </a:r>
            <a:r>
              <a:rPr dirty="0" sz="2850" spc="180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TELNET</a:t>
            </a:r>
            <a:r>
              <a:rPr dirty="0" sz="2850" spc="10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客户进 程，远程主机则运</a:t>
            </a:r>
            <a:r>
              <a:rPr dirty="0" sz="2850" spc="30">
                <a:latin typeface="Microsoft JhengHei UI"/>
                <a:cs typeface="Microsoft JhengHei UI"/>
              </a:rPr>
              <a:t>⾏</a:t>
            </a:r>
            <a:r>
              <a:rPr dirty="0" sz="2850" spc="150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TELNET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服务器进程；</a:t>
            </a:r>
            <a:endParaRPr sz="2850">
              <a:latin typeface="Microsoft JhengHei UI"/>
              <a:cs typeface="Microsoft JhengHei UI"/>
            </a:endParaRPr>
          </a:p>
          <a:p>
            <a:pPr marL="389255" marR="217170">
              <a:lnSpc>
                <a:spcPts val="4850"/>
              </a:lnSpc>
              <a:spcBef>
                <a:spcPts val="7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服务器中的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主进程等待新的请求</a:t>
            </a:r>
            <a:r>
              <a:rPr dirty="0" sz="2850" spc="80">
                <a:latin typeface="Microsoft JhengHei UI"/>
                <a:cs typeface="Microsoft JhengHei UI"/>
              </a:rPr>
              <a:t>，并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产⽣从属进程来处理每⼀个 连接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65861" y="9531389"/>
            <a:ext cx="659510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Mac-mini:~ $ </a:t>
            </a:r>
            <a:r>
              <a:rPr dirty="0" sz="2850" spc="5">
                <a:latin typeface="Arial"/>
                <a:cs typeface="Arial"/>
              </a:rPr>
              <a:t>telnet towel.blinkenlights.nl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229" y="6798403"/>
            <a:ext cx="1101720" cy="1754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54581" y="7193495"/>
            <a:ext cx="1144956" cy="963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313901" y="6640199"/>
            <a:ext cx="3115610" cy="1903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37829" y="7511852"/>
            <a:ext cx="452120" cy="327660"/>
          </a:xfrm>
          <a:custGeom>
            <a:avLst/>
            <a:gdLst/>
            <a:ahLst/>
            <a:cxnLst/>
            <a:rect l="l" t="t" r="r" b="b"/>
            <a:pathLst>
              <a:path w="452120" h="327659">
                <a:moveTo>
                  <a:pt x="452049" y="0"/>
                </a:moveTo>
                <a:lnTo>
                  <a:pt x="0" y="163644"/>
                </a:lnTo>
                <a:lnTo>
                  <a:pt x="452049" y="327288"/>
                </a:lnTo>
                <a:lnTo>
                  <a:pt x="452049" y="0"/>
                </a:lnTo>
                <a:close/>
              </a:path>
            </a:pathLst>
          </a:custGeom>
          <a:solidFill>
            <a:srgbClr val="870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68947" y="7597465"/>
            <a:ext cx="3649979" cy="156210"/>
          </a:xfrm>
          <a:custGeom>
            <a:avLst/>
            <a:gdLst/>
            <a:ahLst/>
            <a:cxnLst/>
            <a:rect l="l" t="t" r="r" b="b"/>
            <a:pathLst>
              <a:path w="3649980" h="156209">
                <a:moveTo>
                  <a:pt x="0" y="156061"/>
                </a:moveTo>
                <a:lnTo>
                  <a:pt x="3649737" y="156061"/>
                </a:lnTo>
                <a:lnTo>
                  <a:pt x="3649737" y="0"/>
                </a:lnTo>
                <a:lnTo>
                  <a:pt x="0" y="0"/>
                </a:lnTo>
                <a:lnTo>
                  <a:pt x="0" y="156061"/>
                </a:lnTo>
                <a:close/>
              </a:path>
            </a:pathLst>
          </a:custGeom>
          <a:solidFill>
            <a:srgbClr val="870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730986" y="7511852"/>
            <a:ext cx="452120" cy="327660"/>
          </a:xfrm>
          <a:custGeom>
            <a:avLst/>
            <a:gdLst/>
            <a:ahLst/>
            <a:cxnLst/>
            <a:rect l="l" t="t" r="r" b="b"/>
            <a:pathLst>
              <a:path w="452119" h="327659">
                <a:moveTo>
                  <a:pt x="0" y="0"/>
                </a:moveTo>
                <a:lnTo>
                  <a:pt x="0" y="327288"/>
                </a:lnTo>
                <a:lnTo>
                  <a:pt x="452049" y="163644"/>
                </a:lnTo>
                <a:lnTo>
                  <a:pt x="0" y="0"/>
                </a:lnTo>
                <a:close/>
              </a:path>
            </a:pathLst>
          </a:custGeom>
          <a:solidFill>
            <a:srgbClr val="870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485401" y="620767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互联⽹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28338" y="6998755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TC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28338" y="8571311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NV</a:t>
            </a:r>
            <a:r>
              <a:rPr dirty="0" sz="2450" spc="0">
                <a:latin typeface="Arial"/>
                <a:cs typeface="Arial"/>
              </a:rPr>
              <a:t>T</a:t>
            </a:r>
            <a:r>
              <a:rPr dirty="0" sz="2450" spc="15">
                <a:latin typeface="Microsoft JhengHei UI"/>
                <a:cs typeface="Microsoft JhengHei UI"/>
              </a:rPr>
              <a:t>格式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60882" y="7814843"/>
            <a:ext cx="0" cy="736600"/>
          </a:xfrm>
          <a:custGeom>
            <a:avLst/>
            <a:gdLst/>
            <a:ahLst/>
            <a:cxnLst/>
            <a:rect l="l" t="t" r="r" b="b"/>
            <a:pathLst>
              <a:path w="0" h="736600">
                <a:moveTo>
                  <a:pt x="0" y="0"/>
                </a:moveTo>
                <a:lnTo>
                  <a:pt x="0" y="73656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10622" y="772479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800186" y="7378301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客户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82860" y="7238078"/>
            <a:ext cx="1282065" cy="744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5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客户使⽤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ts val="2815"/>
              </a:lnSpc>
            </a:pPr>
            <a:r>
              <a:rPr dirty="0" sz="2450" spc="5">
                <a:latin typeface="Arial"/>
                <a:cs typeface="Arial"/>
              </a:rPr>
              <a:t>ASCII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06247" y="7202389"/>
            <a:ext cx="2990850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 indent="1585595">
              <a:lnSpc>
                <a:spcPts val="2770"/>
              </a:lnSpc>
              <a:spcBef>
                <a:spcPts val="355"/>
              </a:spcBef>
              <a:tabLst>
                <a:tab pos="1162050" algn="l"/>
              </a:tabLst>
            </a:pPr>
            <a:r>
              <a:rPr dirty="0" sz="2450" spc="15">
                <a:latin typeface="Microsoft JhengHei UI"/>
                <a:cs typeface="Microsoft JhengHei UI"/>
              </a:rPr>
              <a:t>服务器 </a:t>
            </a:r>
            <a:r>
              <a:rPr dirty="0" baseline="-13605" sz="3675" spc="22">
                <a:solidFill>
                  <a:srgbClr val="FFFFFF"/>
                </a:solidFill>
                <a:latin typeface="Microsoft JhengHei UI"/>
                <a:cs typeface="Microsoft JhengHei UI"/>
              </a:rPr>
              <a:t>服务器</a:t>
            </a:r>
            <a:r>
              <a:rPr dirty="0" baseline="-13605" sz="3675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450" spc="15">
                <a:latin typeface="Microsoft JhengHei UI"/>
                <a:cs typeface="Microsoft JhengHei UI"/>
              </a:rPr>
              <a:t>使⽤</a:t>
            </a:r>
            <a:r>
              <a:rPr dirty="0" sz="2450" spc="10">
                <a:latin typeface="Arial"/>
                <a:cs typeface="Arial"/>
              </a:rPr>
              <a:t>EBCD</a:t>
            </a: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37770" y="9609533"/>
            <a:ext cx="1758950" cy="733425"/>
          </a:xfrm>
          <a:custGeom>
            <a:avLst/>
            <a:gdLst/>
            <a:ahLst/>
            <a:cxnLst/>
            <a:rect l="l" t="t" r="r" b="b"/>
            <a:pathLst>
              <a:path w="1758950" h="733425">
                <a:moveTo>
                  <a:pt x="240097" y="0"/>
                </a:moveTo>
                <a:lnTo>
                  <a:pt x="1518761" y="0"/>
                </a:lnTo>
                <a:lnTo>
                  <a:pt x="1566539" y="183"/>
                </a:lnTo>
                <a:lnTo>
                  <a:pt x="1605070" y="1470"/>
                </a:lnTo>
                <a:lnTo>
                  <a:pt x="1659674" y="11765"/>
                </a:lnTo>
                <a:lnTo>
                  <a:pt x="1713073" y="45785"/>
                </a:lnTo>
                <a:lnTo>
                  <a:pt x="1747092" y="99184"/>
                </a:lnTo>
                <a:lnTo>
                  <a:pt x="1757387" y="153788"/>
                </a:lnTo>
                <a:lnTo>
                  <a:pt x="1758674" y="192318"/>
                </a:lnTo>
                <a:lnTo>
                  <a:pt x="1758858" y="240097"/>
                </a:lnTo>
                <a:lnTo>
                  <a:pt x="1758858" y="492864"/>
                </a:lnTo>
                <a:lnTo>
                  <a:pt x="1758674" y="540643"/>
                </a:lnTo>
                <a:lnTo>
                  <a:pt x="1757387" y="579173"/>
                </a:lnTo>
                <a:lnTo>
                  <a:pt x="1747092" y="633777"/>
                </a:lnTo>
                <a:lnTo>
                  <a:pt x="1713073" y="687176"/>
                </a:lnTo>
                <a:lnTo>
                  <a:pt x="1659674" y="721196"/>
                </a:lnTo>
                <a:lnTo>
                  <a:pt x="1605070" y="731491"/>
                </a:lnTo>
                <a:lnTo>
                  <a:pt x="1566539" y="732778"/>
                </a:lnTo>
                <a:lnTo>
                  <a:pt x="1518761" y="732961"/>
                </a:lnTo>
                <a:lnTo>
                  <a:pt x="240097" y="732961"/>
                </a:lnTo>
                <a:lnTo>
                  <a:pt x="192318" y="732778"/>
                </a:lnTo>
                <a:lnTo>
                  <a:pt x="153788" y="731491"/>
                </a:lnTo>
                <a:lnTo>
                  <a:pt x="99184" y="721196"/>
                </a:lnTo>
                <a:lnTo>
                  <a:pt x="45785" y="687176"/>
                </a:lnTo>
                <a:lnTo>
                  <a:pt x="11765" y="633777"/>
                </a:lnTo>
                <a:lnTo>
                  <a:pt x="1470" y="579173"/>
                </a:lnTo>
                <a:lnTo>
                  <a:pt x="183" y="540643"/>
                </a:lnTo>
                <a:lnTo>
                  <a:pt x="0" y="492864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076183" y="97634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⽤户终端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35231" y="9609533"/>
            <a:ext cx="1758950" cy="733425"/>
          </a:xfrm>
          <a:custGeom>
            <a:avLst/>
            <a:gdLst/>
            <a:ahLst/>
            <a:cxnLst/>
            <a:rect l="l" t="t" r="r" b="b"/>
            <a:pathLst>
              <a:path w="1758950" h="733425">
                <a:moveTo>
                  <a:pt x="240097" y="0"/>
                </a:moveTo>
                <a:lnTo>
                  <a:pt x="1518761" y="0"/>
                </a:lnTo>
                <a:lnTo>
                  <a:pt x="1566539" y="183"/>
                </a:lnTo>
                <a:lnTo>
                  <a:pt x="1605070" y="1470"/>
                </a:lnTo>
                <a:lnTo>
                  <a:pt x="1659674" y="11765"/>
                </a:lnTo>
                <a:lnTo>
                  <a:pt x="1713073" y="45785"/>
                </a:lnTo>
                <a:lnTo>
                  <a:pt x="1747092" y="99184"/>
                </a:lnTo>
                <a:lnTo>
                  <a:pt x="1757387" y="153788"/>
                </a:lnTo>
                <a:lnTo>
                  <a:pt x="1758674" y="192318"/>
                </a:lnTo>
                <a:lnTo>
                  <a:pt x="1758858" y="240097"/>
                </a:lnTo>
                <a:lnTo>
                  <a:pt x="1758858" y="492864"/>
                </a:lnTo>
                <a:lnTo>
                  <a:pt x="1758674" y="540643"/>
                </a:lnTo>
                <a:lnTo>
                  <a:pt x="1757387" y="579173"/>
                </a:lnTo>
                <a:lnTo>
                  <a:pt x="1747092" y="633777"/>
                </a:lnTo>
                <a:lnTo>
                  <a:pt x="1713073" y="687176"/>
                </a:lnTo>
                <a:lnTo>
                  <a:pt x="1659674" y="721196"/>
                </a:lnTo>
                <a:lnTo>
                  <a:pt x="1605070" y="731491"/>
                </a:lnTo>
                <a:lnTo>
                  <a:pt x="1566539" y="732778"/>
                </a:lnTo>
                <a:lnTo>
                  <a:pt x="1518761" y="732961"/>
                </a:lnTo>
                <a:lnTo>
                  <a:pt x="240097" y="732961"/>
                </a:lnTo>
                <a:lnTo>
                  <a:pt x="192318" y="732778"/>
                </a:lnTo>
                <a:lnTo>
                  <a:pt x="153788" y="731491"/>
                </a:lnTo>
                <a:lnTo>
                  <a:pt x="99184" y="721196"/>
                </a:lnTo>
                <a:lnTo>
                  <a:pt x="45785" y="687176"/>
                </a:lnTo>
                <a:lnTo>
                  <a:pt x="11765" y="633777"/>
                </a:lnTo>
                <a:lnTo>
                  <a:pt x="1470" y="579173"/>
                </a:lnTo>
                <a:lnTo>
                  <a:pt x="183" y="540643"/>
                </a:lnTo>
                <a:lnTo>
                  <a:pt x="0" y="492864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473650" y="97634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客户进程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121579" y="9609533"/>
            <a:ext cx="2162175" cy="733425"/>
          </a:xfrm>
          <a:custGeom>
            <a:avLst/>
            <a:gdLst/>
            <a:ahLst/>
            <a:cxnLst/>
            <a:rect l="l" t="t" r="r" b="b"/>
            <a:pathLst>
              <a:path w="2162175" h="733425">
                <a:moveTo>
                  <a:pt x="240097" y="0"/>
                </a:moveTo>
                <a:lnTo>
                  <a:pt x="1921826" y="0"/>
                </a:lnTo>
                <a:lnTo>
                  <a:pt x="1969604" y="183"/>
                </a:lnTo>
                <a:lnTo>
                  <a:pt x="2008135" y="1470"/>
                </a:lnTo>
                <a:lnTo>
                  <a:pt x="2062739" y="11765"/>
                </a:lnTo>
                <a:lnTo>
                  <a:pt x="2116138" y="45785"/>
                </a:lnTo>
                <a:lnTo>
                  <a:pt x="2150157" y="99184"/>
                </a:lnTo>
                <a:lnTo>
                  <a:pt x="2160452" y="153788"/>
                </a:lnTo>
                <a:lnTo>
                  <a:pt x="2161739" y="192318"/>
                </a:lnTo>
                <a:lnTo>
                  <a:pt x="2161923" y="240097"/>
                </a:lnTo>
                <a:lnTo>
                  <a:pt x="2161923" y="492864"/>
                </a:lnTo>
                <a:lnTo>
                  <a:pt x="2161739" y="540643"/>
                </a:lnTo>
                <a:lnTo>
                  <a:pt x="2160452" y="579173"/>
                </a:lnTo>
                <a:lnTo>
                  <a:pt x="2150157" y="633777"/>
                </a:lnTo>
                <a:lnTo>
                  <a:pt x="2116138" y="687176"/>
                </a:lnTo>
                <a:lnTo>
                  <a:pt x="2062739" y="721196"/>
                </a:lnTo>
                <a:lnTo>
                  <a:pt x="2008135" y="731491"/>
                </a:lnTo>
                <a:lnTo>
                  <a:pt x="1969604" y="732778"/>
                </a:lnTo>
                <a:lnTo>
                  <a:pt x="1921826" y="732961"/>
                </a:lnTo>
                <a:lnTo>
                  <a:pt x="240097" y="732961"/>
                </a:lnTo>
                <a:lnTo>
                  <a:pt x="192318" y="732778"/>
                </a:lnTo>
                <a:lnTo>
                  <a:pt x="153788" y="731491"/>
                </a:lnTo>
                <a:lnTo>
                  <a:pt x="99184" y="721196"/>
                </a:lnTo>
                <a:lnTo>
                  <a:pt x="45785" y="687176"/>
                </a:lnTo>
                <a:lnTo>
                  <a:pt x="11765" y="633777"/>
                </a:lnTo>
                <a:lnTo>
                  <a:pt x="1470" y="579173"/>
                </a:lnTo>
                <a:lnTo>
                  <a:pt x="183" y="540643"/>
                </a:lnTo>
                <a:lnTo>
                  <a:pt x="0" y="492864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4404494" y="9763428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服务器进程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675136" y="9609533"/>
            <a:ext cx="1758950" cy="733425"/>
          </a:xfrm>
          <a:custGeom>
            <a:avLst/>
            <a:gdLst/>
            <a:ahLst/>
            <a:cxnLst/>
            <a:rect l="l" t="t" r="r" b="b"/>
            <a:pathLst>
              <a:path w="1758950" h="733425">
                <a:moveTo>
                  <a:pt x="240097" y="0"/>
                </a:moveTo>
                <a:lnTo>
                  <a:pt x="1518761" y="0"/>
                </a:lnTo>
                <a:lnTo>
                  <a:pt x="1566539" y="183"/>
                </a:lnTo>
                <a:lnTo>
                  <a:pt x="1605070" y="1470"/>
                </a:lnTo>
                <a:lnTo>
                  <a:pt x="1659674" y="11765"/>
                </a:lnTo>
                <a:lnTo>
                  <a:pt x="1713073" y="45785"/>
                </a:lnTo>
                <a:lnTo>
                  <a:pt x="1747092" y="99184"/>
                </a:lnTo>
                <a:lnTo>
                  <a:pt x="1757387" y="153788"/>
                </a:lnTo>
                <a:lnTo>
                  <a:pt x="1758674" y="192318"/>
                </a:lnTo>
                <a:lnTo>
                  <a:pt x="1758858" y="240097"/>
                </a:lnTo>
                <a:lnTo>
                  <a:pt x="1758858" y="492864"/>
                </a:lnTo>
                <a:lnTo>
                  <a:pt x="1758674" y="540643"/>
                </a:lnTo>
                <a:lnTo>
                  <a:pt x="1757387" y="579173"/>
                </a:lnTo>
                <a:lnTo>
                  <a:pt x="1747092" y="633777"/>
                </a:lnTo>
                <a:lnTo>
                  <a:pt x="1713073" y="687176"/>
                </a:lnTo>
                <a:lnTo>
                  <a:pt x="1659674" y="721196"/>
                </a:lnTo>
                <a:lnTo>
                  <a:pt x="1605070" y="731491"/>
                </a:lnTo>
                <a:lnTo>
                  <a:pt x="1566539" y="732778"/>
                </a:lnTo>
                <a:lnTo>
                  <a:pt x="1518761" y="732961"/>
                </a:lnTo>
                <a:lnTo>
                  <a:pt x="240097" y="732961"/>
                </a:lnTo>
                <a:lnTo>
                  <a:pt x="192318" y="732778"/>
                </a:lnTo>
                <a:lnTo>
                  <a:pt x="153788" y="731491"/>
                </a:lnTo>
                <a:lnTo>
                  <a:pt x="99184" y="721196"/>
                </a:lnTo>
                <a:lnTo>
                  <a:pt x="45785" y="687176"/>
                </a:lnTo>
                <a:lnTo>
                  <a:pt x="11765" y="633777"/>
                </a:lnTo>
                <a:lnTo>
                  <a:pt x="1470" y="579173"/>
                </a:lnTo>
                <a:lnTo>
                  <a:pt x="183" y="540643"/>
                </a:lnTo>
                <a:lnTo>
                  <a:pt x="0" y="492864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913549" y="97634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⽤户终端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97071" y="9976014"/>
            <a:ext cx="1437640" cy="0"/>
          </a:xfrm>
          <a:custGeom>
            <a:avLst/>
            <a:gdLst/>
            <a:ahLst/>
            <a:cxnLst/>
            <a:rect l="l" t="t" r="r" b="b"/>
            <a:pathLst>
              <a:path w="1437640" h="0">
                <a:moveTo>
                  <a:pt x="0" y="0"/>
                </a:moveTo>
                <a:lnTo>
                  <a:pt x="0" y="0"/>
                </a:lnTo>
                <a:lnTo>
                  <a:pt x="1427169" y="0"/>
                </a:lnTo>
                <a:lnTo>
                  <a:pt x="143763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24240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07021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094532" y="9976014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90" h="0">
                <a:moveTo>
                  <a:pt x="0" y="0"/>
                </a:moveTo>
                <a:lnTo>
                  <a:pt x="0" y="0"/>
                </a:lnTo>
                <a:lnTo>
                  <a:pt x="1916053" y="0"/>
                </a:lnTo>
                <a:lnTo>
                  <a:pt x="192652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010589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004482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384013" y="9976014"/>
            <a:ext cx="1190625" cy="0"/>
          </a:xfrm>
          <a:custGeom>
            <a:avLst/>
            <a:gdLst/>
            <a:ahLst/>
            <a:cxnLst/>
            <a:rect l="l" t="t" r="r" b="b"/>
            <a:pathLst>
              <a:path w="1190625" h="0">
                <a:moveTo>
                  <a:pt x="0" y="0"/>
                </a:moveTo>
                <a:lnTo>
                  <a:pt x="0" y="0"/>
                </a:lnTo>
                <a:lnTo>
                  <a:pt x="1180133" y="0"/>
                </a:lnTo>
                <a:lnTo>
                  <a:pt x="11906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564146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293965" y="99257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521588" y="9571965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latin typeface="Arial"/>
                <a:cs typeface="Arial"/>
              </a:rPr>
              <a:t>TC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55210" y="9970687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NV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格式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12621" y="9998499"/>
            <a:ext cx="810895" cy="6413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2370"/>
              </a:lnSpc>
              <a:spcBef>
                <a:spcPts val="265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客户系 统格式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443070" y="9998499"/>
            <a:ext cx="1072515" cy="6413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43510" marR="5080" indent="-131445">
              <a:lnSpc>
                <a:spcPts val="2370"/>
              </a:lnSpc>
              <a:spcBef>
                <a:spcPts val="265"/>
              </a:spcBef>
            </a:pPr>
            <a:r>
              <a:rPr dirty="0" sz="2050" spc="0">
                <a:latin typeface="Microsoft JhengHei UI"/>
                <a:cs typeface="Microsoft JhengHei UI"/>
              </a:rPr>
              <a:t>服务器系 </a:t>
            </a:r>
            <a:r>
              <a:rPr dirty="0" sz="2050" spc="5">
                <a:latin typeface="Microsoft JhengHei UI"/>
                <a:cs typeface="Microsoft JhengHei UI"/>
              </a:rPr>
              <a:t>统格式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949886" y="715916"/>
            <a:ext cx="62045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⽹络虚拟终端</a:t>
            </a:r>
            <a:r>
              <a:rPr dirty="0" spc="85"/>
              <a:t> </a:t>
            </a:r>
            <a:r>
              <a:rPr dirty="0" spc="5">
                <a:latin typeface="Arial"/>
                <a:cs typeface="Arial"/>
              </a:rPr>
              <a:t>NVT</a:t>
            </a:r>
            <a:r>
              <a:rPr dirty="0" spc="-120">
                <a:latin typeface="Arial"/>
                <a:cs typeface="Arial"/>
              </a:rPr>
              <a:t> </a:t>
            </a:r>
            <a:r>
              <a:rPr dirty="0" spc="10"/>
              <a:t>格式</a:t>
            </a:r>
          </a:p>
        </p:txBody>
      </p:sp>
      <p:sp>
        <p:nvSpPr>
          <p:cNvPr id="39" name="object 3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83584" y="1790521"/>
            <a:ext cx="13759235" cy="4626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81478" y="2167473"/>
            <a:ext cx="12963525" cy="3830954"/>
          </a:xfrm>
          <a:custGeom>
            <a:avLst/>
            <a:gdLst/>
            <a:ahLst/>
            <a:cxnLst/>
            <a:rect l="l" t="t" r="r" b="b"/>
            <a:pathLst>
              <a:path w="12963525" h="38309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572748"/>
                </a:lnTo>
                <a:lnTo>
                  <a:pt x="197" y="3624118"/>
                </a:lnTo>
                <a:lnTo>
                  <a:pt x="1581" y="3665545"/>
                </a:lnTo>
                <a:lnTo>
                  <a:pt x="12649" y="3724254"/>
                </a:lnTo>
                <a:lnTo>
                  <a:pt x="49226" y="3781667"/>
                </a:lnTo>
                <a:lnTo>
                  <a:pt x="106640" y="3818243"/>
                </a:lnTo>
                <a:lnTo>
                  <a:pt x="165348" y="3829313"/>
                </a:lnTo>
                <a:lnTo>
                  <a:pt x="206776" y="3830697"/>
                </a:lnTo>
                <a:lnTo>
                  <a:pt x="258146" y="3830894"/>
                </a:lnTo>
                <a:lnTo>
                  <a:pt x="12705299" y="3830894"/>
                </a:lnTo>
                <a:lnTo>
                  <a:pt x="12756671" y="3830697"/>
                </a:lnTo>
                <a:lnTo>
                  <a:pt x="12798099" y="3829313"/>
                </a:lnTo>
                <a:lnTo>
                  <a:pt x="12856802" y="3818243"/>
                </a:lnTo>
                <a:lnTo>
                  <a:pt x="12914218" y="3781667"/>
                </a:lnTo>
                <a:lnTo>
                  <a:pt x="12950799" y="3724254"/>
                </a:lnTo>
                <a:lnTo>
                  <a:pt x="12961867" y="3665545"/>
                </a:lnTo>
                <a:lnTo>
                  <a:pt x="12963250" y="3624118"/>
                </a:lnTo>
                <a:lnTo>
                  <a:pt x="12963448" y="357274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1478" y="2167473"/>
            <a:ext cx="12963525" cy="3830954"/>
          </a:xfrm>
          <a:custGeom>
            <a:avLst/>
            <a:gdLst/>
            <a:ahLst/>
            <a:cxnLst/>
            <a:rect l="l" t="t" r="r" b="b"/>
            <a:pathLst>
              <a:path w="12963525" h="38309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572748"/>
                </a:lnTo>
                <a:lnTo>
                  <a:pt x="12963250" y="3624118"/>
                </a:lnTo>
                <a:lnTo>
                  <a:pt x="12961867" y="3665545"/>
                </a:lnTo>
                <a:lnTo>
                  <a:pt x="12950799" y="3724254"/>
                </a:lnTo>
                <a:lnTo>
                  <a:pt x="12914218" y="3781667"/>
                </a:lnTo>
                <a:lnTo>
                  <a:pt x="12856802" y="3818243"/>
                </a:lnTo>
                <a:lnTo>
                  <a:pt x="12798099" y="3829313"/>
                </a:lnTo>
                <a:lnTo>
                  <a:pt x="12756671" y="3830697"/>
                </a:lnTo>
                <a:lnTo>
                  <a:pt x="12705299" y="3830894"/>
                </a:lnTo>
                <a:lnTo>
                  <a:pt x="258145" y="3830894"/>
                </a:lnTo>
                <a:lnTo>
                  <a:pt x="206775" y="3830697"/>
                </a:lnTo>
                <a:lnTo>
                  <a:pt x="165348" y="3829313"/>
                </a:lnTo>
                <a:lnTo>
                  <a:pt x="106640" y="3818243"/>
                </a:lnTo>
                <a:lnTo>
                  <a:pt x="49226" y="3781667"/>
                </a:lnTo>
                <a:lnTo>
                  <a:pt x="12650" y="3724254"/>
                </a:lnTo>
                <a:lnTo>
                  <a:pt x="1581" y="3665545"/>
                </a:lnTo>
                <a:lnTo>
                  <a:pt x="197" y="3624118"/>
                </a:lnTo>
                <a:lnTo>
                  <a:pt x="0" y="357274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166645" y="2570487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75508" y="2515972"/>
            <a:ext cx="1072515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异构计算机字符编码⽅式不同</a:t>
            </a:r>
            <a:r>
              <a:rPr dirty="0" sz="2500" spc="50">
                <a:latin typeface="Microsoft JhengHei UI"/>
                <a:cs typeface="Microsoft JhengHei UI"/>
              </a:rPr>
              <a:t>，相互传送字符时，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转换成</a:t>
            </a:r>
            <a:r>
              <a:rPr dirty="0" sz="2500" spc="40">
                <a:solidFill>
                  <a:srgbClr val="FF2600"/>
                </a:solidFill>
                <a:latin typeface="Arial"/>
                <a:cs typeface="Arial"/>
              </a:rPr>
              <a:t>NVT</a:t>
            </a:r>
            <a:r>
              <a:rPr dirty="0" sz="2500" spc="50">
                <a:solidFill>
                  <a:srgbClr val="FF2600"/>
                </a:solidFill>
                <a:latin typeface="Microsoft JhengHei UI"/>
                <a:cs typeface="Microsoft JhengHei UI"/>
              </a:rPr>
              <a:t>格式</a:t>
            </a:r>
            <a:r>
              <a:rPr dirty="0" sz="2500" spc="50">
                <a:latin typeface="Microsoft JhengHei UI"/>
                <a:cs typeface="Microsoft JhengHei UI"/>
              </a:rPr>
              <a:t>的字符：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54068" y="3646738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54068" y="4712597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54068" y="2897195"/>
            <a:ext cx="10893425" cy="2705735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321310" indent="-308610">
              <a:lnSpc>
                <a:spcPct val="100000"/>
              </a:lnSpc>
              <a:spcBef>
                <a:spcPts val="1335"/>
              </a:spcBef>
              <a:buSzPct val="74000"/>
              <a:buFont typeface="Arial"/>
              <a:buChar char="•"/>
              <a:tabLst>
                <a:tab pos="321310" algn="l"/>
                <a:tab pos="321945" algn="l"/>
              </a:tabLst>
            </a:pPr>
            <a:r>
              <a:rPr dirty="0" sz="2500" spc="50">
                <a:latin typeface="Microsoft JhengHei UI"/>
                <a:cs typeface="Microsoft JhengHei UI"/>
              </a:rPr>
              <a:t>客户软件把⽤户的击键和命令转换</a:t>
            </a:r>
            <a:r>
              <a:rPr dirty="0" sz="2500">
                <a:latin typeface="Microsoft JhengHei UI"/>
                <a:cs typeface="Microsoft JhengHei UI"/>
              </a:rPr>
              <a:t>成</a:t>
            </a:r>
            <a:r>
              <a:rPr dirty="0" sz="2500" spc="155">
                <a:latin typeface="Microsoft JhengHei UI"/>
                <a:cs typeface="Microsoft JhengHei UI"/>
              </a:rPr>
              <a:t> </a:t>
            </a:r>
            <a:r>
              <a:rPr dirty="0" sz="2500" spc="25">
                <a:latin typeface="Arial"/>
                <a:cs typeface="Arial"/>
              </a:rPr>
              <a:t>NVT</a:t>
            </a:r>
            <a:r>
              <a:rPr dirty="0" sz="2500" spc="50">
                <a:latin typeface="Arial"/>
                <a:cs typeface="Arial"/>
              </a:rPr>
              <a:t> </a:t>
            </a:r>
            <a:r>
              <a:rPr dirty="0" sz="2500" spc="50">
                <a:latin typeface="Microsoft JhengHei UI"/>
                <a:cs typeface="Microsoft JhengHei UI"/>
              </a:rPr>
              <a:t>格式，并送交服务器；</a:t>
            </a:r>
            <a:endParaRPr sz="2500">
              <a:latin typeface="Microsoft JhengHei UI"/>
              <a:cs typeface="Microsoft JhengHei UI"/>
            </a:endParaRPr>
          </a:p>
          <a:p>
            <a:pPr marL="321310" marR="328930">
              <a:lnSpc>
                <a:spcPct val="141200"/>
              </a:lnSpc>
            </a:pPr>
            <a:r>
              <a:rPr dirty="0" sz="2500" spc="50">
                <a:latin typeface="Microsoft JhengHei UI"/>
                <a:cs typeface="Microsoft JhengHei UI"/>
              </a:rPr>
              <a:t>服务器软件把收到的数据和命令，</a:t>
            </a:r>
            <a:r>
              <a:rPr dirty="0" sz="2500">
                <a:latin typeface="Microsoft JhengHei UI"/>
                <a:cs typeface="Microsoft JhengHei UI"/>
              </a:rPr>
              <a:t>从</a:t>
            </a:r>
            <a:r>
              <a:rPr dirty="0" sz="2500" spc="135">
                <a:latin typeface="Microsoft JhengHei UI"/>
                <a:cs typeface="Microsoft JhengHei UI"/>
              </a:rPr>
              <a:t> </a:t>
            </a:r>
            <a:r>
              <a:rPr dirty="0" sz="2500" spc="25">
                <a:latin typeface="Arial"/>
                <a:cs typeface="Arial"/>
              </a:rPr>
              <a:t>NVT</a:t>
            </a:r>
            <a:r>
              <a:rPr dirty="0" sz="2500" spc="30">
                <a:latin typeface="Arial"/>
                <a:cs typeface="Arial"/>
              </a:rPr>
              <a:t> </a:t>
            </a:r>
            <a:r>
              <a:rPr dirty="0" sz="2500" spc="50">
                <a:latin typeface="Microsoft JhengHei UI"/>
                <a:cs typeface="Microsoft JhengHei UI"/>
              </a:rPr>
              <a:t>格式转换成远地系统所需的格 式；</a:t>
            </a:r>
            <a:endParaRPr sz="2500">
              <a:latin typeface="Microsoft JhengHei UI"/>
              <a:cs typeface="Microsoft JhengHei UI"/>
            </a:endParaRPr>
          </a:p>
          <a:p>
            <a:pPr marL="321310" marR="5080">
              <a:lnSpc>
                <a:spcPts val="4240"/>
              </a:lnSpc>
              <a:spcBef>
                <a:spcPts val="265"/>
              </a:spcBef>
            </a:pPr>
            <a:r>
              <a:rPr dirty="0" sz="2500" spc="50">
                <a:latin typeface="Microsoft JhengHei UI"/>
                <a:cs typeface="Microsoft JhengHei UI"/>
              </a:rPr>
              <a:t>向⽤户返回数据时，服务器把远地系统的格式转换</a:t>
            </a:r>
            <a:r>
              <a:rPr dirty="0" sz="2500">
                <a:latin typeface="Microsoft JhengHei UI"/>
                <a:cs typeface="Microsoft JhengHei UI"/>
              </a:rPr>
              <a:t>为</a:t>
            </a:r>
            <a:r>
              <a:rPr dirty="0" sz="2500" spc="140">
                <a:latin typeface="Microsoft JhengHei UI"/>
                <a:cs typeface="Microsoft JhengHei UI"/>
              </a:rPr>
              <a:t> </a:t>
            </a:r>
            <a:r>
              <a:rPr dirty="0" sz="2500" spc="25">
                <a:latin typeface="Arial"/>
                <a:cs typeface="Arial"/>
              </a:rPr>
              <a:t>NVT</a:t>
            </a:r>
            <a:r>
              <a:rPr dirty="0" sz="2500" spc="30">
                <a:latin typeface="Arial"/>
                <a:cs typeface="Arial"/>
              </a:rPr>
              <a:t> </a:t>
            </a:r>
            <a:r>
              <a:rPr dirty="0" sz="2500" spc="50">
                <a:latin typeface="Microsoft JhengHei UI"/>
                <a:cs typeface="Microsoft JhengHei UI"/>
              </a:rPr>
              <a:t>格式，本地客户 再</a:t>
            </a:r>
            <a:r>
              <a:rPr dirty="0" sz="2500">
                <a:latin typeface="Microsoft JhengHei UI"/>
                <a:cs typeface="Microsoft JhengHei UI"/>
              </a:rPr>
              <a:t>从</a:t>
            </a:r>
            <a:r>
              <a:rPr dirty="0" sz="2500" spc="155">
                <a:latin typeface="Microsoft JhengHei UI"/>
                <a:cs typeface="Microsoft JhengHei UI"/>
              </a:rPr>
              <a:t> </a:t>
            </a:r>
            <a:r>
              <a:rPr dirty="0" sz="2500" spc="25">
                <a:latin typeface="Arial"/>
                <a:cs typeface="Arial"/>
              </a:rPr>
              <a:t>NVT</a:t>
            </a:r>
            <a:r>
              <a:rPr dirty="0" sz="2500" spc="50">
                <a:latin typeface="Arial"/>
                <a:cs typeface="Arial"/>
              </a:rPr>
              <a:t> </a:t>
            </a:r>
            <a:r>
              <a:rPr dirty="0" sz="2500" spc="50">
                <a:latin typeface="Microsoft JhengHei UI"/>
                <a:cs typeface="Microsoft JhengHei UI"/>
              </a:rPr>
              <a:t>格式转换到本地系统所需的格式。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NVT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域名系统概述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202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407660"/>
          </a:xfrm>
          <a:custGeom>
            <a:avLst/>
            <a:gdLst/>
            <a:ahLst/>
            <a:cxnLst/>
            <a:rect l="l" t="t" r="r" b="b"/>
            <a:pathLst>
              <a:path w="12963525" h="54076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48935"/>
                </a:lnTo>
                <a:lnTo>
                  <a:pt x="197" y="5200304"/>
                </a:lnTo>
                <a:lnTo>
                  <a:pt x="1581" y="5241731"/>
                </a:lnTo>
                <a:lnTo>
                  <a:pt x="12649" y="5300439"/>
                </a:lnTo>
                <a:lnTo>
                  <a:pt x="49226" y="5357853"/>
                </a:lnTo>
                <a:lnTo>
                  <a:pt x="106640" y="5394430"/>
                </a:lnTo>
                <a:lnTo>
                  <a:pt x="165348" y="5405499"/>
                </a:lnTo>
                <a:lnTo>
                  <a:pt x="206776" y="5406882"/>
                </a:lnTo>
                <a:lnTo>
                  <a:pt x="258146" y="5407080"/>
                </a:lnTo>
                <a:lnTo>
                  <a:pt x="12705299" y="5407080"/>
                </a:lnTo>
                <a:lnTo>
                  <a:pt x="12756671" y="5406882"/>
                </a:lnTo>
                <a:lnTo>
                  <a:pt x="12798099" y="5405499"/>
                </a:lnTo>
                <a:lnTo>
                  <a:pt x="12856802" y="5394430"/>
                </a:lnTo>
                <a:lnTo>
                  <a:pt x="12914218" y="5357853"/>
                </a:lnTo>
                <a:lnTo>
                  <a:pt x="12950799" y="5300439"/>
                </a:lnTo>
                <a:lnTo>
                  <a:pt x="12961867" y="5241731"/>
                </a:lnTo>
                <a:lnTo>
                  <a:pt x="12963250" y="5200304"/>
                </a:lnTo>
                <a:lnTo>
                  <a:pt x="12963448" y="514893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407660"/>
          </a:xfrm>
          <a:custGeom>
            <a:avLst/>
            <a:gdLst/>
            <a:ahLst/>
            <a:cxnLst/>
            <a:rect l="l" t="t" r="r" b="b"/>
            <a:pathLst>
              <a:path w="12963525" h="54076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48935"/>
                </a:lnTo>
                <a:lnTo>
                  <a:pt x="12963250" y="5200304"/>
                </a:lnTo>
                <a:lnTo>
                  <a:pt x="12961867" y="5241731"/>
                </a:lnTo>
                <a:lnTo>
                  <a:pt x="12950799" y="5300439"/>
                </a:lnTo>
                <a:lnTo>
                  <a:pt x="12914218" y="5357853"/>
                </a:lnTo>
                <a:lnTo>
                  <a:pt x="12856802" y="5394430"/>
                </a:lnTo>
                <a:lnTo>
                  <a:pt x="12798099" y="5405499"/>
                </a:lnTo>
                <a:lnTo>
                  <a:pt x="12756671" y="5406882"/>
                </a:lnTo>
                <a:lnTo>
                  <a:pt x="12705299" y="5407080"/>
                </a:lnTo>
                <a:lnTo>
                  <a:pt x="258145" y="5407080"/>
                </a:lnTo>
                <a:lnTo>
                  <a:pt x="206775" y="5406882"/>
                </a:lnTo>
                <a:lnTo>
                  <a:pt x="165348" y="5405499"/>
                </a:lnTo>
                <a:lnTo>
                  <a:pt x="106640" y="5394430"/>
                </a:lnTo>
                <a:lnTo>
                  <a:pt x="49226" y="5357853"/>
                </a:lnTo>
                <a:lnTo>
                  <a:pt x="12650" y="5300439"/>
                </a:lnTo>
                <a:lnTo>
                  <a:pt x="1581" y="5241731"/>
                </a:lnTo>
                <a:lnTo>
                  <a:pt x="197" y="5200304"/>
                </a:lnTo>
                <a:lnTo>
                  <a:pt x="0" y="514893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32688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9687" y="2427486"/>
            <a:ext cx="8316595" cy="1332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互联⽹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采⽤层次结构的命名树</a:t>
            </a:r>
            <a:r>
              <a:rPr dirty="0" sz="3050" spc="50">
                <a:latin typeface="Microsoft JhengHei UI"/>
                <a:cs typeface="Microsoft JhengHei UI"/>
              </a:rPr>
              <a:t>作为主机的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名字</a:t>
            </a:r>
            <a:r>
              <a:rPr dirty="0" sz="3050">
                <a:latin typeface="Microsoft JhengHei UI"/>
                <a:cs typeface="Microsoft JhengHei UI"/>
              </a:rPr>
              <a:t>；  </a:t>
            </a:r>
            <a:r>
              <a:rPr dirty="0" sz="3050" spc="50">
                <a:latin typeface="Microsoft JhengHei UI"/>
                <a:cs typeface="Microsoft JhengHei UI"/>
              </a:rPr>
              <a:t>互联⽹中只⽤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⼀个域名服务器</a:t>
            </a:r>
            <a:r>
              <a:rPr dirty="0" sz="3050" spc="50">
                <a:latin typeface="Microsoft JhengHei UI"/>
                <a:cs typeface="Microsoft JhengHei UI"/>
              </a:rPr>
              <a:t>显然是不⾏的：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464632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531238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448" y="597844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663182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3721577"/>
            <a:ext cx="10483850" cy="334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marR="40640" indent="-376555">
              <a:lnSpc>
                <a:spcPct val="143300"/>
              </a:lnSpc>
              <a:spcBef>
                <a:spcPts val="100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使⽤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分布式</a:t>
            </a:r>
            <a:r>
              <a:rPr dirty="0" sz="3050" spc="50">
                <a:latin typeface="Microsoft JhengHei UI"/>
                <a:cs typeface="Microsoft JhengHei UI"/>
              </a:rPr>
              <a:t>的域名系</a:t>
            </a:r>
            <a:r>
              <a:rPr dirty="0" sz="3050">
                <a:latin typeface="Microsoft JhengHei UI"/>
                <a:cs typeface="Microsoft JhengHei UI"/>
              </a:rPr>
              <a:t>统</a:t>
            </a:r>
            <a:r>
              <a:rPr dirty="0" sz="3050" spc="229"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DNS</a:t>
            </a:r>
            <a:r>
              <a:rPr dirty="0" sz="3050" spc="50">
                <a:latin typeface="Microsoft JhengHei UI"/>
                <a:cs typeface="Microsoft JhengHei UI"/>
              </a:rPr>
              <a:t>（</a:t>
            </a:r>
            <a:r>
              <a:rPr dirty="0" sz="3050" spc="50">
                <a:latin typeface="Microsoft JhengHei UI"/>
                <a:cs typeface="Microsoft JhengHei UI"/>
              </a:rPr>
              <a:t>联机分布式数据库系统）；  单点故障不会影响整</a:t>
            </a:r>
            <a:r>
              <a:rPr dirty="0" sz="3050">
                <a:latin typeface="Microsoft JhengHei UI"/>
                <a:cs typeface="Microsoft JhengHei UI"/>
              </a:rPr>
              <a:t>个</a:t>
            </a:r>
            <a:r>
              <a:rPr dirty="0" sz="3050" spc="200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DNS</a:t>
            </a:r>
            <a:r>
              <a:rPr dirty="0" sz="3050" spc="114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域名解析；</a:t>
            </a:r>
            <a:endParaRPr sz="30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43300"/>
              </a:lnSpc>
            </a:pPr>
            <a:r>
              <a:rPr dirty="0" sz="3050" spc="50">
                <a:latin typeface="Microsoft JhengHei UI"/>
                <a:cs typeface="Microsoft JhengHei UI"/>
              </a:rPr>
              <a:t>名字</a:t>
            </a:r>
            <a:r>
              <a:rPr dirty="0" sz="3050">
                <a:latin typeface="Microsoft JhengHei UI"/>
                <a:cs typeface="Microsoft JhengHei UI"/>
              </a:rPr>
              <a:t>到</a:t>
            </a:r>
            <a:r>
              <a:rPr dirty="0" sz="3050" spc="204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IP</a:t>
            </a:r>
            <a:r>
              <a:rPr dirty="0" sz="3050" spc="6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地址的解析是由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若⼲个域名服务器程序完成的</a:t>
            </a:r>
            <a:r>
              <a:rPr dirty="0" sz="3050">
                <a:latin typeface="Microsoft JhengHei UI"/>
                <a:cs typeface="Microsoft JhengHei UI"/>
              </a:rPr>
              <a:t>；  </a:t>
            </a:r>
            <a:r>
              <a:rPr dirty="0" sz="3050" spc="50">
                <a:latin typeface="Microsoft JhengHei UI"/>
                <a:cs typeface="Microsoft JhengHei UI"/>
              </a:rPr>
              <a:t>域名服务器程序在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专设的结点上运⾏</a:t>
            </a:r>
            <a:r>
              <a:rPr dirty="0" sz="305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运⾏该程序的机器称为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域名服务器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solidFill>
                  <a:srgbClr val="FF2600"/>
                </a:solidFill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选项协商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026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230620"/>
          </a:xfrm>
          <a:custGeom>
            <a:avLst/>
            <a:gdLst/>
            <a:ahLst/>
            <a:cxnLst/>
            <a:rect l="l" t="t" r="r" b="b"/>
            <a:pathLst>
              <a:path w="12963525" h="62306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972143"/>
                </a:lnTo>
                <a:lnTo>
                  <a:pt x="197" y="6023513"/>
                </a:lnTo>
                <a:lnTo>
                  <a:pt x="1581" y="6064940"/>
                </a:lnTo>
                <a:lnTo>
                  <a:pt x="12649" y="6123649"/>
                </a:lnTo>
                <a:lnTo>
                  <a:pt x="49226" y="6181062"/>
                </a:lnTo>
                <a:lnTo>
                  <a:pt x="106640" y="6217638"/>
                </a:lnTo>
                <a:lnTo>
                  <a:pt x="165348" y="6228707"/>
                </a:lnTo>
                <a:lnTo>
                  <a:pt x="206776" y="6230091"/>
                </a:lnTo>
                <a:lnTo>
                  <a:pt x="258146" y="6230288"/>
                </a:lnTo>
                <a:lnTo>
                  <a:pt x="12705299" y="6230288"/>
                </a:lnTo>
                <a:lnTo>
                  <a:pt x="12756671" y="6230091"/>
                </a:lnTo>
                <a:lnTo>
                  <a:pt x="12798099" y="6228707"/>
                </a:lnTo>
                <a:lnTo>
                  <a:pt x="12856802" y="6217638"/>
                </a:lnTo>
                <a:lnTo>
                  <a:pt x="12914218" y="6181062"/>
                </a:lnTo>
                <a:lnTo>
                  <a:pt x="12950799" y="6123649"/>
                </a:lnTo>
                <a:lnTo>
                  <a:pt x="12961867" y="6064940"/>
                </a:lnTo>
                <a:lnTo>
                  <a:pt x="12963250" y="6023513"/>
                </a:lnTo>
                <a:lnTo>
                  <a:pt x="12963448" y="597214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230620"/>
          </a:xfrm>
          <a:custGeom>
            <a:avLst/>
            <a:gdLst/>
            <a:ahLst/>
            <a:cxnLst/>
            <a:rect l="l" t="t" r="r" b="b"/>
            <a:pathLst>
              <a:path w="12963525" h="62306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972143"/>
                </a:lnTo>
                <a:lnTo>
                  <a:pt x="12963250" y="6023513"/>
                </a:lnTo>
                <a:lnTo>
                  <a:pt x="12961867" y="6064940"/>
                </a:lnTo>
                <a:lnTo>
                  <a:pt x="12950799" y="6123649"/>
                </a:lnTo>
                <a:lnTo>
                  <a:pt x="12914218" y="6181062"/>
                </a:lnTo>
                <a:lnTo>
                  <a:pt x="12856802" y="6217638"/>
                </a:lnTo>
                <a:lnTo>
                  <a:pt x="12798099" y="6228707"/>
                </a:lnTo>
                <a:lnTo>
                  <a:pt x="12756671" y="6230091"/>
                </a:lnTo>
                <a:lnTo>
                  <a:pt x="12705299" y="6230288"/>
                </a:lnTo>
                <a:lnTo>
                  <a:pt x="258145" y="6230288"/>
                </a:lnTo>
                <a:lnTo>
                  <a:pt x="206775" y="6230091"/>
                </a:lnTo>
                <a:lnTo>
                  <a:pt x="165348" y="6228707"/>
                </a:lnTo>
                <a:lnTo>
                  <a:pt x="106640" y="6217638"/>
                </a:lnTo>
                <a:lnTo>
                  <a:pt x="49226" y="6181062"/>
                </a:lnTo>
                <a:lnTo>
                  <a:pt x="12650" y="6123649"/>
                </a:lnTo>
                <a:lnTo>
                  <a:pt x="1581" y="6064940"/>
                </a:lnTo>
                <a:lnTo>
                  <a:pt x="197" y="6023513"/>
                </a:lnTo>
                <a:lnTo>
                  <a:pt x="0" y="597214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91956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16293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60099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672425"/>
            <a:ext cx="10880090" cy="4975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10795">
              <a:lnSpc>
                <a:spcPct val="144500"/>
              </a:lnSpc>
              <a:spcBef>
                <a:spcPts val="90"/>
              </a:spcBef>
            </a:pPr>
            <a:r>
              <a:rPr dirty="0" sz="2850" spc="65">
                <a:latin typeface="Arial"/>
                <a:cs typeface="Arial"/>
              </a:rPr>
              <a:t>NVT</a:t>
            </a:r>
            <a:r>
              <a:rPr dirty="0" sz="2850" spc="80">
                <a:latin typeface="Microsoft JhengHei UI"/>
                <a:cs typeface="Microsoft JhengHei UI"/>
              </a:rPr>
              <a:t>使不同的系统互操作，但双⽅相互并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不知道对⽅可以提供哪些 功能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采⽤双⽅交互⼀组选项的⽅法解决：启⽤某项功能（选项）时，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双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 marR="18415">
              <a:lnSpc>
                <a:spcPts val="4850"/>
              </a:lnSpc>
              <a:spcBef>
                <a:spcPts val="40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⽅先进⾏选项协商</a:t>
            </a:r>
            <a:r>
              <a:rPr dirty="0" sz="2850" spc="80">
                <a:latin typeface="Microsoft JhengHei UI"/>
                <a:cs typeface="Microsoft JhengHei UI"/>
              </a:rPr>
              <a:t>，使通信的双⽅明⽩哪些功能由对⽅提供，哪些 功能⽆法完成，即在通信时双⽅可以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达成⼀致</a:t>
            </a:r>
            <a:r>
              <a:rPr dirty="0" sz="2850" spc="80">
                <a:latin typeface="Microsoft JhengHei UI"/>
                <a:cs typeface="Microsoft JhengHei UI"/>
              </a:rPr>
              <a:t>，这就是选项协商。 控制命令选项协商：</a:t>
            </a:r>
            <a:endParaRPr sz="2850">
              <a:latin typeface="Microsoft JhengHei UI"/>
              <a:cs typeface="Microsoft JhengHei UI"/>
            </a:endParaRPr>
          </a:p>
          <a:p>
            <a:pPr algn="just" marL="400050" indent="-377190">
              <a:lnSpc>
                <a:spcPct val="100000"/>
              </a:lnSpc>
              <a:spcBef>
                <a:spcPts val="1019"/>
              </a:spcBef>
              <a:buSzPct val="75438"/>
              <a:buFont typeface="Arial"/>
              <a:buChar char="•"/>
              <a:tabLst>
                <a:tab pos="400685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任⼀⽅可以在初始化时提出⼀个选项⽣效的请求，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另⼀⽅可以接</a:t>
            </a:r>
            <a:endParaRPr sz="2850">
              <a:latin typeface="Microsoft JhengHei UI"/>
              <a:cs typeface="Microsoft JhengHei UI"/>
            </a:endParaRPr>
          </a:p>
          <a:p>
            <a:pPr marL="400050">
              <a:lnSpc>
                <a:spcPct val="100000"/>
              </a:lnSpc>
              <a:spcBef>
                <a:spcPts val="143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受，也可以拒绝这⼀请求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512731" y="2460605"/>
          <a:ext cx="11561445" cy="7927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/>
                <a:gridCol w="1057275"/>
                <a:gridCol w="2646679"/>
                <a:gridCol w="3407409"/>
                <a:gridCol w="3408045"/>
              </a:tblGrid>
              <a:tr h="354330"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序号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选项协商格式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>
                          <a:latin typeface="宋体"/>
                          <a:cs typeface="宋体"/>
                        </a:rPr>
                        <a:t>说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>
                          <a:latin typeface="宋体"/>
                          <a:cs typeface="宋体"/>
                        </a:rPr>
                        <a:t>明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19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894715" algn="l"/>
                          <a:tab pos="1471930" algn="l"/>
                        </a:tabLst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发送方问接收方“我想激活我的选项</a:t>
                      </a:r>
                      <a:r>
                        <a:rPr dirty="0" sz="2000" spc="-48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3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30">
                          <a:latin typeface="宋体"/>
                          <a:cs typeface="宋体"/>
                        </a:rPr>
                        <a:t>,</a:t>
                      </a:r>
                      <a:r>
                        <a:rPr dirty="0" sz="2000" spc="125">
                          <a:latin typeface="宋体"/>
                          <a:cs typeface="宋体"/>
                        </a:rPr>
                        <a:t>你是否同意？”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87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76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921385" algn="l"/>
                          <a:tab pos="1496695" algn="l"/>
                        </a:tabLst>
                      </a:pPr>
                      <a:r>
                        <a:rPr dirty="0" sz="2000" spc="0">
                          <a:latin typeface="Times New Roman"/>
                          <a:cs typeface="Times New Roman"/>
                        </a:rPr>
                        <a:t>DO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接收方说“同意”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16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5913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894715" algn="l"/>
                          <a:tab pos="1471930" algn="l"/>
                        </a:tabLst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发送方问接收方“我想激活我的选项</a:t>
                      </a:r>
                      <a:r>
                        <a:rPr dirty="0" sz="2000" spc="-48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3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30">
                          <a:latin typeface="宋体"/>
                          <a:cs typeface="宋体"/>
                        </a:rPr>
                        <a:t>,</a:t>
                      </a:r>
                      <a:r>
                        <a:rPr dirty="0" sz="2000" spc="125">
                          <a:latin typeface="宋体"/>
                          <a:cs typeface="宋体"/>
                        </a:rPr>
                        <a:t>你是否同意？”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93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76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209040" algn="l"/>
                          <a:tab pos="1750695" algn="l"/>
                        </a:tabLst>
                      </a:pPr>
                      <a:r>
                        <a:rPr dirty="0" sz="2000" spc="0">
                          <a:latin typeface="Times New Roman"/>
                          <a:cs typeface="Times New Roman"/>
                        </a:rPr>
                        <a:t>DON’T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接收方说“不同意”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16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19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641985" algn="l"/>
                          <a:tab pos="1202055" algn="l"/>
                        </a:tabLst>
                      </a:pPr>
                      <a:r>
                        <a:rPr dirty="0" sz="2000" spc="25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发送方问接收方“可以激活你的选项</a:t>
                      </a:r>
                      <a:r>
                        <a:rPr dirty="0" sz="2000" spc="-495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吗？”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93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8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894715" algn="l"/>
                          <a:tab pos="1471930" algn="l"/>
                        </a:tabLst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接收方说“同意”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28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584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056005" algn="l"/>
                          <a:tab pos="1631950" algn="l"/>
                        </a:tabLst>
                      </a:pPr>
                      <a:r>
                        <a:rPr dirty="0" sz="2000" spc="0">
                          <a:latin typeface="Times New Roman"/>
                          <a:cs typeface="Times New Roman"/>
                        </a:rPr>
                        <a:t>DO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发送方问接收方“可以激活你的选项</a:t>
                      </a:r>
                      <a:r>
                        <a:rPr dirty="0" sz="2000" spc="-495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吗？”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87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8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259840" algn="l"/>
                          <a:tab pos="1699260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WON’T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接收方说“不同意”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16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19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1259205" algn="l"/>
                          <a:tab pos="1699260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WON’T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35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发送方问接收方“我想禁止我的选项</a:t>
                      </a:r>
                      <a:r>
                        <a:rPr dirty="0" sz="2000" spc="-48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3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30">
                          <a:latin typeface="宋体"/>
                          <a:cs typeface="宋体"/>
                        </a:rPr>
                        <a:t>,</a:t>
                      </a:r>
                      <a:r>
                        <a:rPr dirty="0" sz="2000" spc="125">
                          <a:latin typeface="宋体"/>
                          <a:cs typeface="宋体"/>
                        </a:rPr>
                        <a:t>你是否同意？”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87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242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1208405" algn="l"/>
                          <a:tab pos="1750695" algn="l"/>
                        </a:tabLst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DON’T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35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接收方只能说“同意”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160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19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 marL="26670">
                        <a:lnSpc>
                          <a:spcPct val="1000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064260" algn="l"/>
                          <a:tab pos="1470660" algn="l"/>
                        </a:tabLst>
                      </a:pPr>
                      <a:r>
                        <a:rPr dirty="0" sz="2000" spc="25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dirty="0" sz="2000" spc="1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’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发送方问接收方“可以禁止你的选项</a:t>
                      </a:r>
                      <a:r>
                        <a:rPr dirty="0" sz="2000" spc="-495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dirty="0" sz="20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吗？”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593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83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发送方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1259205" algn="l"/>
                          <a:tab pos="1699260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WON’T	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dirty="0" sz="2000" spc="-10">
                          <a:latin typeface="宋体"/>
                          <a:cs typeface="宋体"/>
                        </a:rPr>
                        <a:t>接收方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698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000" spc="-10">
                          <a:latin typeface="宋体"/>
                          <a:cs typeface="宋体"/>
                        </a:rPr>
                        <a:t>接收方只能说“同意”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1422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9881333" y="3237689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3041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760939" y="3170694"/>
            <a:ext cx="168910" cy="151765"/>
          </a:xfrm>
          <a:custGeom>
            <a:avLst/>
            <a:gdLst/>
            <a:ahLst/>
            <a:cxnLst/>
            <a:rect l="l" t="t" r="r" b="b"/>
            <a:pathLst>
              <a:path w="168909" h="151764">
                <a:moveTo>
                  <a:pt x="0" y="0"/>
                </a:moveTo>
                <a:lnTo>
                  <a:pt x="0" y="151725"/>
                </a:lnTo>
                <a:lnTo>
                  <a:pt x="168863" y="6699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47137" y="389750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913800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46012" y="38296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038" y="0"/>
                </a:moveTo>
                <a:lnTo>
                  <a:pt x="0" y="84447"/>
                </a:lnTo>
                <a:lnTo>
                  <a:pt x="152038" y="152287"/>
                </a:lnTo>
                <a:lnTo>
                  <a:pt x="152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81333" y="4488645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3041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760939" y="4420804"/>
            <a:ext cx="168910" cy="152400"/>
          </a:xfrm>
          <a:custGeom>
            <a:avLst/>
            <a:gdLst/>
            <a:ahLst/>
            <a:cxnLst/>
            <a:rect l="l" t="t" r="r" b="b"/>
            <a:pathLst>
              <a:path w="168909" h="152400">
                <a:moveTo>
                  <a:pt x="0" y="0"/>
                </a:moveTo>
                <a:lnTo>
                  <a:pt x="0" y="152287"/>
                </a:lnTo>
                <a:lnTo>
                  <a:pt x="168863" y="67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47137" y="521545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913800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46012" y="51476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038" y="0"/>
                </a:moveTo>
                <a:lnTo>
                  <a:pt x="0" y="84447"/>
                </a:lnTo>
                <a:lnTo>
                  <a:pt x="152038" y="152287"/>
                </a:lnTo>
                <a:lnTo>
                  <a:pt x="152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81333" y="5756208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3041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60939" y="5688369"/>
            <a:ext cx="168910" cy="152400"/>
          </a:xfrm>
          <a:custGeom>
            <a:avLst/>
            <a:gdLst/>
            <a:ahLst/>
            <a:cxnLst/>
            <a:rect l="l" t="t" r="r" b="b"/>
            <a:pathLst>
              <a:path w="168909" h="152400">
                <a:moveTo>
                  <a:pt x="0" y="0"/>
                </a:moveTo>
                <a:lnTo>
                  <a:pt x="0" y="152286"/>
                </a:lnTo>
                <a:lnTo>
                  <a:pt x="168863" y="847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47137" y="641518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913800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46012" y="634734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038" y="0"/>
                </a:moveTo>
                <a:lnTo>
                  <a:pt x="0" y="67838"/>
                </a:lnTo>
                <a:lnTo>
                  <a:pt x="152038" y="152287"/>
                </a:lnTo>
                <a:lnTo>
                  <a:pt x="152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81333" y="7023772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3041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60939" y="6955932"/>
            <a:ext cx="168910" cy="151765"/>
          </a:xfrm>
          <a:custGeom>
            <a:avLst/>
            <a:gdLst/>
            <a:ahLst/>
            <a:cxnLst/>
            <a:rect l="l" t="t" r="r" b="b"/>
            <a:pathLst>
              <a:path w="168909" h="151765">
                <a:moveTo>
                  <a:pt x="0" y="0"/>
                </a:moveTo>
                <a:lnTo>
                  <a:pt x="0" y="151724"/>
                </a:lnTo>
                <a:lnTo>
                  <a:pt x="168863" y="67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47137" y="768274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913800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46012" y="76149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038" y="0"/>
                </a:moveTo>
                <a:lnTo>
                  <a:pt x="0" y="84730"/>
                </a:lnTo>
                <a:lnTo>
                  <a:pt x="152038" y="152287"/>
                </a:lnTo>
                <a:lnTo>
                  <a:pt x="152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81333" y="8273939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3041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760939" y="8206183"/>
            <a:ext cx="168910" cy="152400"/>
          </a:xfrm>
          <a:custGeom>
            <a:avLst/>
            <a:gdLst/>
            <a:ahLst/>
            <a:cxnLst/>
            <a:rect l="l" t="t" r="r" b="b"/>
            <a:pathLst>
              <a:path w="168909" h="152400">
                <a:moveTo>
                  <a:pt x="0" y="0"/>
                </a:moveTo>
                <a:lnTo>
                  <a:pt x="0" y="152315"/>
                </a:lnTo>
                <a:lnTo>
                  <a:pt x="168863" y="67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32246" y="8932914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912985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13673" y="8865834"/>
            <a:ext cx="168910" cy="151765"/>
          </a:xfrm>
          <a:custGeom>
            <a:avLst/>
            <a:gdLst/>
            <a:ahLst/>
            <a:cxnLst/>
            <a:rect l="l" t="t" r="r" b="b"/>
            <a:pathLst>
              <a:path w="168909" h="151765">
                <a:moveTo>
                  <a:pt x="168783" y="0"/>
                </a:moveTo>
                <a:lnTo>
                  <a:pt x="0" y="83858"/>
                </a:lnTo>
                <a:lnTo>
                  <a:pt x="168783" y="151641"/>
                </a:lnTo>
                <a:lnTo>
                  <a:pt x="168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65711" y="9541558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2957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45230" y="9473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0" y="152344"/>
                </a:lnTo>
                <a:lnTo>
                  <a:pt x="152016" y="845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32246" y="10200533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912985" y="0"/>
                </a:moveTo>
                <a:lnTo>
                  <a:pt x="0" y="0"/>
                </a:lnTo>
              </a:path>
            </a:pathLst>
          </a:custGeom>
          <a:ln w="33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13673" y="10132750"/>
            <a:ext cx="168910" cy="152400"/>
          </a:xfrm>
          <a:custGeom>
            <a:avLst/>
            <a:gdLst/>
            <a:ahLst/>
            <a:cxnLst/>
            <a:rect l="l" t="t" r="r" b="b"/>
            <a:pathLst>
              <a:path w="168909" h="152400">
                <a:moveTo>
                  <a:pt x="168783" y="0"/>
                </a:moveTo>
                <a:lnTo>
                  <a:pt x="0" y="67784"/>
                </a:lnTo>
                <a:lnTo>
                  <a:pt x="168783" y="152316"/>
                </a:lnTo>
                <a:lnTo>
                  <a:pt x="168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748464" y="715916"/>
            <a:ext cx="66071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85">
                <a:latin typeface="Arial"/>
                <a:cs typeface="Arial"/>
              </a:rPr>
              <a:t>Telnet</a:t>
            </a:r>
            <a:r>
              <a:rPr dirty="0" spc="10"/>
              <a:t>选项协商的</a:t>
            </a:r>
            <a:r>
              <a:rPr dirty="0" spc="0">
                <a:latin typeface="Arial"/>
                <a:cs typeface="Arial"/>
              </a:rPr>
              <a:t>6</a:t>
            </a:r>
            <a:r>
              <a:rPr dirty="0" spc="10"/>
              <a:t>种情况</a:t>
            </a:r>
          </a:p>
        </p:txBody>
      </p:sp>
      <p:sp>
        <p:nvSpPr>
          <p:cNvPr id="29" name="object 2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2880" y="2819406"/>
            <a:ext cx="10278110" cy="3027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Internet </a:t>
            </a:r>
            <a:r>
              <a:rPr dirty="0" sz="2850" spc="10">
                <a:latin typeface="Arial"/>
                <a:cs typeface="Arial"/>
              </a:rPr>
              <a:t>Protocol </a:t>
            </a:r>
            <a:r>
              <a:rPr dirty="0" sz="2850" spc="-10">
                <a:latin typeface="Arial"/>
                <a:cs typeface="Arial"/>
              </a:rPr>
              <a:t>Version </a:t>
            </a:r>
            <a:r>
              <a:rPr dirty="0" sz="2850" spc="5">
                <a:latin typeface="Arial"/>
                <a:cs typeface="Arial"/>
              </a:rPr>
              <a:t>4, </a:t>
            </a:r>
            <a:r>
              <a:rPr dirty="0" sz="2850" spc="10">
                <a:latin typeface="Arial"/>
                <a:cs typeface="Arial"/>
              </a:rPr>
              <a:t>Src: </a:t>
            </a:r>
            <a:r>
              <a:rPr dirty="0" sz="2850" spc="5">
                <a:latin typeface="Arial"/>
                <a:cs typeface="Arial"/>
              </a:rPr>
              <a:t>1.1.1.1, Dst: 1.1.1.2  </a:t>
            </a:r>
            <a:r>
              <a:rPr dirty="0" sz="2850" spc="0">
                <a:latin typeface="Arial"/>
                <a:cs typeface="Arial"/>
              </a:rPr>
              <a:t>Transmission </a:t>
            </a:r>
            <a:r>
              <a:rPr dirty="0" sz="2850" spc="10">
                <a:latin typeface="Arial"/>
                <a:cs typeface="Arial"/>
              </a:rPr>
              <a:t>Control Protocol, Src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0">
                <a:latin typeface="Arial"/>
                <a:cs typeface="Arial"/>
              </a:rPr>
              <a:t>23351, Dst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5">
                <a:latin typeface="Arial"/>
                <a:cs typeface="Arial"/>
              </a:rPr>
              <a:t>23,…  </a:t>
            </a:r>
            <a:r>
              <a:rPr dirty="0" sz="2850" spc="-40">
                <a:latin typeface="Arial"/>
                <a:cs typeface="Arial"/>
              </a:rPr>
              <a:t>Telnet</a:t>
            </a:r>
            <a:endParaRPr sz="28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520"/>
              </a:spcBef>
            </a:pPr>
            <a:r>
              <a:rPr dirty="0" sz="2850" spc="15">
                <a:latin typeface="Arial"/>
                <a:cs typeface="Arial"/>
              </a:rPr>
              <a:t>Do </a:t>
            </a:r>
            <a:r>
              <a:rPr dirty="0" sz="2850" spc="10">
                <a:latin typeface="Arial"/>
                <a:cs typeface="Arial"/>
              </a:rPr>
              <a:t>Suppress </a:t>
            </a:r>
            <a:r>
              <a:rPr dirty="0" sz="2850" spc="15">
                <a:latin typeface="Arial"/>
                <a:cs typeface="Arial"/>
              </a:rPr>
              <a:t>Go</a:t>
            </a:r>
            <a:r>
              <a:rPr dirty="0" sz="2850" spc="-18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Ahead</a:t>
            </a:r>
            <a:endParaRPr sz="2850">
              <a:latin typeface="Arial"/>
              <a:cs typeface="Arial"/>
            </a:endParaRPr>
          </a:p>
          <a:p>
            <a:pPr marL="419734" marR="4329430">
              <a:lnSpc>
                <a:spcPts val="3940"/>
              </a:lnSpc>
              <a:spcBef>
                <a:spcPts val="215"/>
              </a:spcBef>
            </a:pPr>
            <a:r>
              <a:rPr dirty="0" sz="2850" spc="5">
                <a:latin typeface="Arial"/>
                <a:cs typeface="Arial"/>
              </a:rPr>
              <a:t>Will </a:t>
            </a:r>
            <a:r>
              <a:rPr dirty="0" sz="2850" spc="10">
                <a:latin typeface="Arial"/>
                <a:cs typeface="Arial"/>
              </a:rPr>
              <a:t>Negotiate About </a:t>
            </a:r>
            <a:r>
              <a:rPr dirty="0" sz="2850" spc="15">
                <a:latin typeface="Arial"/>
                <a:cs typeface="Arial"/>
              </a:rPr>
              <a:t>Window</a:t>
            </a:r>
            <a:r>
              <a:rPr dirty="0" sz="2850" spc="-22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Size  </a:t>
            </a:r>
            <a:r>
              <a:rPr dirty="0" sz="2850" spc="5">
                <a:latin typeface="Arial"/>
                <a:cs typeface="Arial"/>
              </a:rPr>
              <a:t>Will </a:t>
            </a:r>
            <a:r>
              <a:rPr dirty="0" sz="2850" spc="10">
                <a:latin typeface="Arial"/>
                <a:cs typeface="Arial"/>
              </a:rPr>
              <a:t>Remote Flow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Control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2880" y="6320840"/>
            <a:ext cx="10379710" cy="3527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Internet </a:t>
            </a:r>
            <a:r>
              <a:rPr dirty="0" sz="2850" spc="10">
                <a:latin typeface="Arial"/>
                <a:cs typeface="Arial"/>
              </a:rPr>
              <a:t>Protocol </a:t>
            </a:r>
            <a:r>
              <a:rPr dirty="0" sz="2850" spc="-10">
                <a:latin typeface="Arial"/>
                <a:cs typeface="Arial"/>
              </a:rPr>
              <a:t>Version </a:t>
            </a:r>
            <a:r>
              <a:rPr dirty="0" sz="2850" spc="5">
                <a:latin typeface="Arial"/>
                <a:cs typeface="Arial"/>
              </a:rPr>
              <a:t>4, </a:t>
            </a:r>
            <a:r>
              <a:rPr dirty="0" sz="2850" spc="10">
                <a:latin typeface="Arial"/>
                <a:cs typeface="Arial"/>
              </a:rPr>
              <a:t>Src: </a:t>
            </a:r>
            <a:r>
              <a:rPr dirty="0" sz="2850" spc="5">
                <a:latin typeface="Arial"/>
                <a:cs typeface="Arial"/>
              </a:rPr>
              <a:t>1.1.1.2, Dst:1.1.1.1  </a:t>
            </a:r>
            <a:r>
              <a:rPr dirty="0" sz="2850" spc="0">
                <a:latin typeface="Arial"/>
                <a:cs typeface="Arial"/>
              </a:rPr>
              <a:t>Transmission </a:t>
            </a:r>
            <a:r>
              <a:rPr dirty="0" sz="2850" spc="10">
                <a:latin typeface="Arial"/>
                <a:cs typeface="Arial"/>
              </a:rPr>
              <a:t>Control Protocol, Src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0">
                <a:latin typeface="Arial"/>
                <a:cs typeface="Arial"/>
              </a:rPr>
              <a:t>23, Dst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0">
                <a:latin typeface="Arial"/>
                <a:cs typeface="Arial"/>
              </a:rPr>
              <a:t>23351, </a:t>
            </a:r>
            <a:r>
              <a:rPr dirty="0" sz="2850" spc="30">
                <a:latin typeface="Arial"/>
                <a:cs typeface="Arial"/>
              </a:rPr>
              <a:t>…  </a:t>
            </a:r>
            <a:r>
              <a:rPr dirty="0" sz="2850" spc="-40">
                <a:latin typeface="Arial"/>
                <a:cs typeface="Arial"/>
              </a:rPr>
              <a:t>Telnet</a:t>
            </a:r>
            <a:endParaRPr sz="28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520"/>
              </a:spcBef>
            </a:pPr>
            <a:r>
              <a:rPr dirty="0" sz="2850" spc="5">
                <a:latin typeface="Arial"/>
                <a:cs typeface="Arial"/>
              </a:rPr>
              <a:t>Will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Echo</a:t>
            </a:r>
            <a:endParaRPr sz="2850">
              <a:latin typeface="Arial"/>
              <a:cs typeface="Arial"/>
            </a:endParaRPr>
          </a:p>
          <a:p>
            <a:pPr marL="419734" marR="5979160">
              <a:lnSpc>
                <a:spcPts val="3940"/>
              </a:lnSpc>
              <a:spcBef>
                <a:spcPts val="215"/>
              </a:spcBef>
            </a:pPr>
            <a:r>
              <a:rPr dirty="0" sz="2850" spc="5">
                <a:latin typeface="Arial"/>
                <a:cs typeface="Arial"/>
              </a:rPr>
              <a:t>Will </a:t>
            </a:r>
            <a:r>
              <a:rPr dirty="0" sz="2850" spc="10">
                <a:latin typeface="Arial"/>
                <a:cs typeface="Arial"/>
              </a:rPr>
              <a:t>Suppress </a:t>
            </a:r>
            <a:r>
              <a:rPr dirty="0" sz="2850" spc="15">
                <a:latin typeface="Arial"/>
                <a:cs typeface="Arial"/>
              </a:rPr>
              <a:t>Go</a:t>
            </a:r>
            <a:r>
              <a:rPr dirty="0" sz="2850" spc="-22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Ahead  Do </a:t>
            </a:r>
            <a:r>
              <a:rPr dirty="0" sz="2850" spc="-25">
                <a:latin typeface="Arial"/>
                <a:cs typeface="Arial"/>
              </a:rPr>
              <a:t>Terminal</a:t>
            </a:r>
            <a:r>
              <a:rPr dirty="0" sz="2850" spc="-120">
                <a:latin typeface="Arial"/>
                <a:cs typeface="Arial"/>
              </a:rPr>
              <a:t> </a:t>
            </a:r>
            <a:r>
              <a:rPr dirty="0" sz="2850" spc="-25">
                <a:latin typeface="Arial"/>
                <a:cs typeface="Arial"/>
              </a:rPr>
              <a:t>Type</a:t>
            </a:r>
            <a:endParaRPr sz="28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300"/>
              </a:spcBef>
            </a:pPr>
            <a:r>
              <a:rPr dirty="0" sz="2850" spc="15">
                <a:latin typeface="Arial"/>
                <a:cs typeface="Arial"/>
              </a:rPr>
              <a:t>Do </a:t>
            </a:r>
            <a:r>
              <a:rPr dirty="0" sz="2850" spc="10">
                <a:latin typeface="Arial"/>
                <a:cs typeface="Arial"/>
              </a:rPr>
              <a:t>Negotiate About </a:t>
            </a:r>
            <a:r>
              <a:rPr dirty="0" sz="2850" spc="15">
                <a:latin typeface="Arial"/>
                <a:cs typeface="Arial"/>
              </a:rPr>
              <a:t>Window</a:t>
            </a:r>
            <a:r>
              <a:rPr dirty="0" sz="2850" spc="-19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Size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选项协商抓包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1074" y="715916"/>
            <a:ext cx="45224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常⻅的</a:t>
            </a:r>
            <a:r>
              <a:rPr dirty="0" spc="-85">
                <a:latin typeface="Arial"/>
                <a:cs typeface="Arial"/>
              </a:rPr>
              <a:t>Telnet</a:t>
            </a:r>
            <a:r>
              <a:rPr dirty="0" spc="10"/>
              <a:t>应⽤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772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976370"/>
          </a:xfrm>
          <a:custGeom>
            <a:avLst/>
            <a:gdLst/>
            <a:ahLst/>
            <a:cxnLst/>
            <a:rect l="l" t="t" r="r" b="b"/>
            <a:pathLst>
              <a:path w="12963525" h="39763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18210"/>
                </a:lnTo>
                <a:lnTo>
                  <a:pt x="197" y="3769580"/>
                </a:lnTo>
                <a:lnTo>
                  <a:pt x="1581" y="3811007"/>
                </a:lnTo>
                <a:lnTo>
                  <a:pt x="12649" y="3869715"/>
                </a:lnTo>
                <a:lnTo>
                  <a:pt x="49226" y="3927128"/>
                </a:lnTo>
                <a:lnTo>
                  <a:pt x="106640" y="3963705"/>
                </a:lnTo>
                <a:lnTo>
                  <a:pt x="165348" y="3974774"/>
                </a:lnTo>
                <a:lnTo>
                  <a:pt x="206776" y="3976157"/>
                </a:lnTo>
                <a:lnTo>
                  <a:pt x="258146" y="3976355"/>
                </a:lnTo>
                <a:lnTo>
                  <a:pt x="12705299" y="3976355"/>
                </a:lnTo>
                <a:lnTo>
                  <a:pt x="12756671" y="3976157"/>
                </a:lnTo>
                <a:lnTo>
                  <a:pt x="12798099" y="3974774"/>
                </a:lnTo>
                <a:lnTo>
                  <a:pt x="12856802" y="3963705"/>
                </a:lnTo>
                <a:lnTo>
                  <a:pt x="12914218" y="3927128"/>
                </a:lnTo>
                <a:lnTo>
                  <a:pt x="12950799" y="3869715"/>
                </a:lnTo>
                <a:lnTo>
                  <a:pt x="12961867" y="3811007"/>
                </a:lnTo>
                <a:lnTo>
                  <a:pt x="12963250" y="3769580"/>
                </a:lnTo>
                <a:lnTo>
                  <a:pt x="12963448" y="37182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76370"/>
          </a:xfrm>
          <a:custGeom>
            <a:avLst/>
            <a:gdLst/>
            <a:ahLst/>
            <a:cxnLst/>
            <a:rect l="l" t="t" r="r" b="b"/>
            <a:pathLst>
              <a:path w="12963525" h="39763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18210"/>
                </a:lnTo>
                <a:lnTo>
                  <a:pt x="12963250" y="3769580"/>
                </a:lnTo>
                <a:lnTo>
                  <a:pt x="12961867" y="3811007"/>
                </a:lnTo>
                <a:lnTo>
                  <a:pt x="12950799" y="3869715"/>
                </a:lnTo>
                <a:lnTo>
                  <a:pt x="12914218" y="3927128"/>
                </a:lnTo>
                <a:lnTo>
                  <a:pt x="12856802" y="3963705"/>
                </a:lnTo>
                <a:lnTo>
                  <a:pt x="12798099" y="3974774"/>
                </a:lnTo>
                <a:lnTo>
                  <a:pt x="12756671" y="3976157"/>
                </a:lnTo>
                <a:lnTo>
                  <a:pt x="12705299" y="3976355"/>
                </a:lnTo>
                <a:lnTo>
                  <a:pt x="258145" y="3976355"/>
                </a:lnTo>
                <a:lnTo>
                  <a:pt x="206775" y="3976157"/>
                </a:lnTo>
                <a:lnTo>
                  <a:pt x="165348" y="3974774"/>
                </a:lnTo>
                <a:lnTo>
                  <a:pt x="106640" y="3963705"/>
                </a:lnTo>
                <a:lnTo>
                  <a:pt x="49226" y="3927128"/>
                </a:lnTo>
                <a:lnTo>
                  <a:pt x="12650" y="3869715"/>
                </a:lnTo>
                <a:lnTo>
                  <a:pt x="1581" y="3811007"/>
                </a:lnTo>
                <a:lnTo>
                  <a:pt x="197" y="3769580"/>
                </a:lnTo>
                <a:lnTo>
                  <a:pt x="0" y="37182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5126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20464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385802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451141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2305243"/>
            <a:ext cx="9114790" cy="3292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00050">
              <a:lnSpc>
                <a:spcPct val="140600"/>
              </a:lnSpc>
              <a:spcBef>
                <a:spcPts val="9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连接⼀个远程⽹络设备以便获取信息或进⾏配置。 连接⼀个⼤型计算机以使⽤其软硬件资源。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140"/>
              </a:lnSpc>
              <a:spcBef>
                <a:spcPts val="42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连接⼀个在线论坛以便与其他⽤户进⾏交互或通信。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安全性：</a:t>
            </a:r>
            <a:endParaRPr sz="30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070"/>
              </a:spcBef>
              <a:buSzPct val="73770"/>
              <a:buChar char="•"/>
              <a:tabLst>
                <a:tab pos="400050" algn="l"/>
                <a:tab pos="400685" algn="l"/>
              </a:tabLst>
            </a:pPr>
            <a:r>
              <a:rPr dirty="0" sz="3050" spc="-5">
                <a:latin typeface="Arial"/>
                <a:cs typeface="Arial"/>
              </a:rPr>
              <a:t>Telnet</a:t>
            </a:r>
            <a:r>
              <a:rPr dirty="0" sz="3050" spc="50">
                <a:latin typeface="Microsoft JhengHei UI"/>
                <a:cs typeface="Microsoft JhengHei UI"/>
              </a:rPr>
              <a:t>应⽤间的信息交换是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明码交换过程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937" y="7208180"/>
            <a:ext cx="10379710" cy="2526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Internet </a:t>
            </a:r>
            <a:r>
              <a:rPr dirty="0" sz="2850" spc="10">
                <a:latin typeface="Arial"/>
                <a:cs typeface="Arial"/>
              </a:rPr>
              <a:t>Protocol </a:t>
            </a:r>
            <a:r>
              <a:rPr dirty="0" sz="2850" spc="-10">
                <a:latin typeface="Arial"/>
                <a:cs typeface="Arial"/>
              </a:rPr>
              <a:t>Version </a:t>
            </a:r>
            <a:r>
              <a:rPr dirty="0" sz="2850" spc="5">
                <a:latin typeface="Arial"/>
                <a:cs typeface="Arial"/>
              </a:rPr>
              <a:t>4, </a:t>
            </a:r>
            <a:r>
              <a:rPr dirty="0" sz="2850" spc="10">
                <a:latin typeface="Arial"/>
                <a:cs typeface="Arial"/>
              </a:rPr>
              <a:t>Src: </a:t>
            </a:r>
            <a:r>
              <a:rPr dirty="0" sz="2850" spc="5">
                <a:latin typeface="Arial"/>
                <a:cs typeface="Arial"/>
              </a:rPr>
              <a:t>1.1.1.2, Dst: 1.1.1.1  </a:t>
            </a:r>
            <a:r>
              <a:rPr dirty="0" sz="2850" spc="0">
                <a:latin typeface="Arial"/>
                <a:cs typeface="Arial"/>
              </a:rPr>
              <a:t>Transmission </a:t>
            </a:r>
            <a:r>
              <a:rPr dirty="0" sz="2850" spc="10">
                <a:latin typeface="Arial"/>
                <a:cs typeface="Arial"/>
              </a:rPr>
              <a:t>Control Protocol, Src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0">
                <a:latin typeface="Arial"/>
                <a:cs typeface="Arial"/>
              </a:rPr>
              <a:t>23, Dst </a:t>
            </a:r>
            <a:r>
              <a:rPr dirty="0" sz="2850" spc="5">
                <a:latin typeface="Arial"/>
                <a:cs typeface="Arial"/>
              </a:rPr>
              <a:t>Port: </a:t>
            </a:r>
            <a:r>
              <a:rPr dirty="0" sz="2850" spc="10">
                <a:latin typeface="Arial"/>
                <a:cs typeface="Arial"/>
              </a:rPr>
              <a:t>49912, </a:t>
            </a:r>
            <a:r>
              <a:rPr dirty="0" sz="2850" spc="30">
                <a:latin typeface="Arial"/>
                <a:cs typeface="Arial"/>
              </a:rPr>
              <a:t>…  </a:t>
            </a:r>
            <a:r>
              <a:rPr dirty="0" sz="2850" spc="-40">
                <a:latin typeface="Arial"/>
                <a:cs typeface="Arial"/>
              </a:rPr>
              <a:t>Telnet</a:t>
            </a:r>
            <a:endParaRPr sz="2850">
              <a:latin typeface="Arial"/>
              <a:cs typeface="Arial"/>
            </a:endParaRPr>
          </a:p>
          <a:p>
            <a:pPr marL="419734" marR="8292465">
              <a:lnSpc>
                <a:spcPts val="3940"/>
              </a:lnSpc>
              <a:spcBef>
                <a:spcPts val="215"/>
              </a:spcBef>
            </a:pPr>
            <a:r>
              <a:rPr dirty="0" sz="2850" spc="10">
                <a:latin typeface="Arial"/>
                <a:cs typeface="Arial"/>
              </a:rPr>
              <a:t>Data: </a:t>
            </a:r>
            <a:r>
              <a:rPr dirty="0" sz="2850" spc="0">
                <a:latin typeface="Arial"/>
                <a:cs typeface="Arial"/>
              </a:rPr>
              <a:t>\r\n  </a:t>
            </a:r>
            <a:r>
              <a:rPr dirty="0" sz="2850" spc="5">
                <a:latin typeface="Arial"/>
                <a:cs typeface="Arial"/>
              </a:rPr>
              <a:t>Data:</a:t>
            </a:r>
            <a:r>
              <a:rPr dirty="0" sz="2850" spc="-7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R1&gt;</a:t>
            </a:r>
            <a:endParaRPr sz="2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e</a:t>
            </a:r>
            <a:r>
              <a:rPr dirty="0" sz="3600" spc="0">
                <a:solidFill>
                  <a:srgbClr val="FF2600"/>
                </a:solidFill>
                <a:latin typeface="Arial"/>
                <a:cs typeface="Arial"/>
              </a:rPr>
              <a:t>lne</a:t>
            </a:r>
            <a:r>
              <a:rPr dirty="0" sz="3600" spc="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2276" y="715916"/>
            <a:ext cx="78797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SSH</a:t>
            </a:r>
            <a:r>
              <a:rPr dirty="0" spc="0"/>
              <a:t>（</a:t>
            </a:r>
            <a:r>
              <a:rPr dirty="0" spc="0">
                <a:latin typeface="Arial"/>
                <a:cs typeface="Arial"/>
              </a:rPr>
              <a:t>Secure</a:t>
            </a:r>
            <a:r>
              <a:rPr dirty="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Shell</a:t>
            </a:r>
            <a:r>
              <a:rPr dirty="0" spc="0"/>
              <a:t>）</a:t>
            </a:r>
            <a:r>
              <a:rPr dirty="0" spc="10"/>
              <a:t>与</a:t>
            </a:r>
            <a:r>
              <a:rPr dirty="0" spc="-85">
                <a:latin typeface="Arial"/>
                <a:cs typeface="Arial"/>
              </a:rPr>
              <a:t>Telnet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636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840855"/>
          </a:xfrm>
          <a:custGeom>
            <a:avLst/>
            <a:gdLst/>
            <a:ahLst/>
            <a:cxnLst/>
            <a:rect l="l" t="t" r="r" b="b"/>
            <a:pathLst>
              <a:path w="12963525" h="684085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82360"/>
                </a:lnTo>
                <a:lnTo>
                  <a:pt x="197" y="6633730"/>
                </a:lnTo>
                <a:lnTo>
                  <a:pt x="1581" y="6675157"/>
                </a:lnTo>
                <a:lnTo>
                  <a:pt x="12649" y="6733865"/>
                </a:lnTo>
                <a:lnTo>
                  <a:pt x="49226" y="6791279"/>
                </a:lnTo>
                <a:lnTo>
                  <a:pt x="106640" y="6827855"/>
                </a:lnTo>
                <a:lnTo>
                  <a:pt x="165348" y="6838924"/>
                </a:lnTo>
                <a:lnTo>
                  <a:pt x="206776" y="6840308"/>
                </a:lnTo>
                <a:lnTo>
                  <a:pt x="258146" y="6840505"/>
                </a:lnTo>
                <a:lnTo>
                  <a:pt x="12705299" y="6840505"/>
                </a:lnTo>
                <a:lnTo>
                  <a:pt x="12756671" y="6840308"/>
                </a:lnTo>
                <a:lnTo>
                  <a:pt x="12798099" y="6838924"/>
                </a:lnTo>
                <a:lnTo>
                  <a:pt x="12856802" y="6827855"/>
                </a:lnTo>
                <a:lnTo>
                  <a:pt x="12914218" y="6791279"/>
                </a:lnTo>
                <a:lnTo>
                  <a:pt x="12950799" y="6733865"/>
                </a:lnTo>
                <a:lnTo>
                  <a:pt x="12961867" y="6675157"/>
                </a:lnTo>
                <a:lnTo>
                  <a:pt x="12963250" y="6633730"/>
                </a:lnTo>
                <a:lnTo>
                  <a:pt x="12963448" y="658236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840855"/>
          </a:xfrm>
          <a:custGeom>
            <a:avLst/>
            <a:gdLst/>
            <a:ahLst/>
            <a:cxnLst/>
            <a:rect l="l" t="t" r="r" b="b"/>
            <a:pathLst>
              <a:path w="12963525" h="68408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82360"/>
                </a:lnTo>
                <a:lnTo>
                  <a:pt x="12963250" y="6633730"/>
                </a:lnTo>
                <a:lnTo>
                  <a:pt x="12961867" y="6675157"/>
                </a:lnTo>
                <a:lnTo>
                  <a:pt x="12950799" y="6733865"/>
                </a:lnTo>
                <a:lnTo>
                  <a:pt x="12914218" y="6791279"/>
                </a:lnTo>
                <a:lnTo>
                  <a:pt x="12856802" y="6827855"/>
                </a:lnTo>
                <a:lnTo>
                  <a:pt x="12798099" y="6838924"/>
                </a:lnTo>
                <a:lnTo>
                  <a:pt x="12756671" y="6840308"/>
                </a:lnTo>
                <a:lnTo>
                  <a:pt x="12705299" y="6840505"/>
                </a:lnTo>
                <a:lnTo>
                  <a:pt x="258145" y="6840505"/>
                </a:lnTo>
                <a:lnTo>
                  <a:pt x="206775" y="6840308"/>
                </a:lnTo>
                <a:lnTo>
                  <a:pt x="165348" y="6838924"/>
                </a:lnTo>
                <a:lnTo>
                  <a:pt x="106640" y="6827855"/>
                </a:lnTo>
                <a:lnTo>
                  <a:pt x="49226" y="6791279"/>
                </a:lnTo>
                <a:lnTo>
                  <a:pt x="12650" y="6733865"/>
                </a:lnTo>
                <a:lnTo>
                  <a:pt x="1581" y="6675157"/>
                </a:lnTo>
                <a:lnTo>
                  <a:pt x="197" y="6633730"/>
                </a:lnTo>
                <a:lnTo>
                  <a:pt x="0" y="658236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68919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3654" y="2631651"/>
            <a:ext cx="1598930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相同点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417" y="3096559"/>
            <a:ext cx="4361815" cy="1332230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8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远程登录其他主机；</a:t>
            </a:r>
            <a:endParaRPr sz="3050">
              <a:latin typeface="Microsoft JhengHei UI"/>
              <a:cs typeface="Microsoft JhengHei UI"/>
            </a:endParaRPr>
          </a:p>
          <a:p>
            <a:pPr marL="389255" indent="-376555">
              <a:lnSpc>
                <a:spcPct val="100000"/>
              </a:lnSpc>
              <a:spcBef>
                <a:spcPts val="148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运输层采⽤</a:t>
            </a:r>
            <a:r>
              <a:rPr dirty="0" sz="3050" spc="50">
                <a:latin typeface="Arial"/>
                <a:cs typeface="Arial"/>
              </a:rPr>
              <a:t>TCP</a:t>
            </a:r>
            <a:r>
              <a:rPr dirty="0" sz="3050" spc="50">
                <a:latin typeface="Microsoft JhengHei UI"/>
                <a:cs typeface="Microsoft JhengHei UI"/>
              </a:rPr>
              <a:t>协议。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466201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4604474"/>
            <a:ext cx="1598930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不同点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4417" y="5981458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4417" y="664751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4417" y="7313574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4417" y="5056706"/>
            <a:ext cx="11101705" cy="335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7205" marR="294005" indent="-484505">
              <a:lnSpc>
                <a:spcPct val="143300"/>
              </a:lnSpc>
              <a:spcBef>
                <a:spcPts val="100"/>
              </a:spcBef>
              <a:buSzPct val="73770"/>
              <a:buChar char="•"/>
              <a:tabLst>
                <a:tab pos="497205" algn="l"/>
                <a:tab pos="497840" algn="l"/>
              </a:tabLst>
            </a:pPr>
            <a:r>
              <a:rPr dirty="0" sz="3050" spc="-5">
                <a:latin typeface="Arial"/>
                <a:cs typeface="Arial"/>
              </a:rPr>
              <a:t>Telnet </a:t>
            </a:r>
            <a:r>
              <a:rPr dirty="0" sz="3050" spc="50">
                <a:latin typeface="Microsoft JhengHei UI"/>
                <a:cs typeface="Microsoft JhengHei UI"/>
              </a:rPr>
              <a:t>明 ⽂ 传 送 ；</a:t>
            </a:r>
            <a:r>
              <a:rPr dirty="0" sz="3050" spc="50">
                <a:latin typeface="Arial"/>
                <a:cs typeface="Arial"/>
              </a:rPr>
              <a:t>SSH </a:t>
            </a:r>
            <a:r>
              <a:rPr dirty="0" sz="3050" spc="50">
                <a:latin typeface="Microsoft JhengHei UI"/>
                <a:cs typeface="Microsoft JhengHei UI"/>
              </a:rPr>
              <a:t>加 密 传 送 ， 且 ⽀ 持 压 缩 ；  </a:t>
            </a:r>
            <a:r>
              <a:rPr dirty="0" sz="3050" spc="-5">
                <a:latin typeface="Arial"/>
                <a:cs typeface="Arial"/>
              </a:rPr>
              <a:t>Telnet</a:t>
            </a:r>
            <a:r>
              <a:rPr dirty="0" sz="3050" spc="50">
                <a:latin typeface="Microsoft JhengHei UI"/>
                <a:cs typeface="Microsoft JhengHei UI"/>
              </a:rPr>
              <a:t>服务默认端⼝号为</a:t>
            </a:r>
            <a:r>
              <a:rPr dirty="0" sz="3050" spc="50">
                <a:latin typeface="Arial"/>
                <a:cs typeface="Arial"/>
              </a:rPr>
              <a:t>23</a:t>
            </a:r>
            <a:r>
              <a:rPr dirty="0" sz="3050" spc="50">
                <a:latin typeface="Microsoft JhengHei UI"/>
                <a:cs typeface="Microsoft JhengHei UI"/>
              </a:rPr>
              <a:t>；</a:t>
            </a:r>
            <a:r>
              <a:rPr dirty="0" sz="3050" spc="50">
                <a:latin typeface="Arial"/>
                <a:cs typeface="Arial"/>
              </a:rPr>
              <a:t>SSH</a:t>
            </a:r>
            <a:r>
              <a:rPr dirty="0" sz="3050" spc="50">
                <a:latin typeface="Microsoft JhengHei UI"/>
                <a:cs typeface="Microsoft JhengHei UI"/>
              </a:rPr>
              <a:t>服务默认监听</a:t>
            </a:r>
            <a:r>
              <a:rPr dirty="0" sz="3050" spc="50">
                <a:latin typeface="Arial"/>
                <a:cs typeface="Arial"/>
              </a:rPr>
              <a:t>22</a:t>
            </a:r>
            <a:r>
              <a:rPr dirty="0" sz="3050" spc="50">
                <a:latin typeface="Microsoft JhengHei UI"/>
                <a:cs typeface="Microsoft JhengHei UI"/>
              </a:rPr>
              <a:t>号端⼝；  </a:t>
            </a:r>
            <a:r>
              <a:rPr dirty="0" sz="3050" spc="50">
                <a:latin typeface="Arial"/>
                <a:cs typeface="Arial"/>
              </a:rPr>
              <a:t>SSH</a:t>
            </a:r>
            <a:r>
              <a:rPr dirty="0" sz="3050" spc="50">
                <a:latin typeface="Microsoft JhengHei UI"/>
                <a:cs typeface="Microsoft JhengHei UI"/>
              </a:rPr>
              <a:t>使⽤对称加密算法实现数据安全传输；</a:t>
            </a:r>
            <a:endParaRPr sz="30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43300"/>
              </a:lnSpc>
            </a:pPr>
            <a:r>
              <a:rPr dirty="0" sz="3050" spc="50">
                <a:latin typeface="Microsoft JhengHei UI"/>
                <a:cs typeface="Microsoft JhengHei UI"/>
              </a:rPr>
              <a:t>对称加密算法的密钥是通过⾮对称加密算法（</a:t>
            </a:r>
            <a:r>
              <a:rPr dirty="0" sz="3050" spc="50">
                <a:latin typeface="Arial"/>
                <a:cs typeface="Arial"/>
              </a:rPr>
              <a:t>RSA</a:t>
            </a:r>
            <a:r>
              <a:rPr dirty="0" sz="3050" spc="50">
                <a:latin typeface="Microsoft JhengHei UI"/>
                <a:cs typeface="Microsoft JhengHei UI"/>
              </a:rPr>
              <a:t>）进⾏交换 的。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8487" y="2772037"/>
            <a:ext cx="102914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MacBook-Air:/ li$ ssh</a:t>
            </a:r>
            <a:r>
              <a:rPr dirty="0" sz="330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-p</a:t>
            </a:r>
            <a:r>
              <a:rPr dirty="0" sz="330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22 -l </a:t>
            </a:r>
            <a:r>
              <a:rPr dirty="0" sz="3300" spc="-5">
                <a:latin typeface="Microsoft JhengHei UI"/>
                <a:cs typeface="Microsoft JhengHei UI"/>
              </a:rPr>
              <a:t>⽤户名</a:t>
            </a:r>
            <a:r>
              <a:rPr dirty="0" sz="3300" spc="8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203.XXX.XXX.156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2519" y="4148775"/>
            <a:ext cx="10602787" cy="5856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20884" y="4536197"/>
            <a:ext cx="9786058" cy="5039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20884" y="4536197"/>
            <a:ext cx="9786620" cy="5039995"/>
          </a:xfrm>
          <a:custGeom>
            <a:avLst/>
            <a:gdLst/>
            <a:ahLst/>
            <a:cxnLst/>
            <a:rect l="l" t="t" r="r" b="b"/>
            <a:pathLst>
              <a:path w="9786619" h="5039995">
                <a:moveTo>
                  <a:pt x="0" y="0"/>
                </a:moveTo>
                <a:lnTo>
                  <a:pt x="9786058" y="0"/>
                </a:lnTo>
                <a:lnTo>
                  <a:pt x="9786058" y="5039374"/>
                </a:lnTo>
                <a:lnTo>
                  <a:pt x="0" y="503937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97597" y="5521524"/>
            <a:ext cx="1503045" cy="354965"/>
          </a:xfrm>
          <a:custGeom>
            <a:avLst/>
            <a:gdLst/>
            <a:ahLst/>
            <a:cxnLst/>
            <a:rect l="l" t="t" r="r" b="b"/>
            <a:pathLst>
              <a:path w="1503045" h="354964">
                <a:moveTo>
                  <a:pt x="0" y="354946"/>
                </a:moveTo>
                <a:lnTo>
                  <a:pt x="1502653" y="354946"/>
                </a:lnTo>
                <a:lnTo>
                  <a:pt x="1502653" y="0"/>
                </a:lnTo>
                <a:lnTo>
                  <a:pt x="0" y="0"/>
                </a:lnTo>
                <a:lnTo>
                  <a:pt x="0" y="35494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97597" y="6191661"/>
            <a:ext cx="1503045" cy="354965"/>
          </a:xfrm>
          <a:custGeom>
            <a:avLst/>
            <a:gdLst/>
            <a:ahLst/>
            <a:cxnLst/>
            <a:rect l="l" t="t" r="r" b="b"/>
            <a:pathLst>
              <a:path w="1503045" h="354965">
                <a:moveTo>
                  <a:pt x="0" y="354946"/>
                </a:moveTo>
                <a:lnTo>
                  <a:pt x="1502653" y="354946"/>
                </a:lnTo>
                <a:lnTo>
                  <a:pt x="1502653" y="0"/>
                </a:lnTo>
                <a:lnTo>
                  <a:pt x="0" y="0"/>
                </a:lnTo>
                <a:lnTo>
                  <a:pt x="0" y="35494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73430" y="4604652"/>
            <a:ext cx="5461000" cy="223520"/>
          </a:xfrm>
          <a:custGeom>
            <a:avLst/>
            <a:gdLst/>
            <a:ahLst/>
            <a:cxnLst/>
            <a:rect l="l" t="t" r="r" b="b"/>
            <a:pathLst>
              <a:path w="5461000" h="223520">
                <a:moveTo>
                  <a:pt x="0" y="223078"/>
                </a:moveTo>
                <a:lnTo>
                  <a:pt x="5460566" y="223078"/>
                </a:lnTo>
                <a:lnTo>
                  <a:pt x="5460566" y="0"/>
                </a:lnTo>
                <a:lnTo>
                  <a:pt x="0" y="0"/>
                </a:lnTo>
                <a:lnTo>
                  <a:pt x="0" y="223078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84223" y="715916"/>
            <a:ext cx="53359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SS</a:t>
            </a:r>
            <a:r>
              <a:rPr dirty="0" spc="0">
                <a:latin typeface="Arial"/>
                <a:cs typeface="Arial"/>
              </a:rPr>
              <a:t>H</a:t>
            </a:r>
            <a:r>
              <a:rPr dirty="0" spc="10"/>
              <a:t>远程登录的实例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968115" cy="58216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远程终端协议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NVT</a:t>
            </a:r>
            <a:r>
              <a:rPr dirty="0" sz="3600" spc="25">
                <a:latin typeface="Microsoft JhengHei UI"/>
                <a:cs typeface="Microsoft JhengHei UI"/>
              </a:rPr>
              <a:t>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选项协商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应⽤场景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-390">
                <a:latin typeface="Arial"/>
                <a:cs typeface="Arial"/>
              </a:rPr>
              <a:t>T</a:t>
            </a:r>
            <a:r>
              <a:rPr dirty="0" sz="3600" spc="10">
                <a:latin typeface="Arial"/>
                <a:cs typeface="Arial"/>
              </a:rPr>
              <a:t>e</a:t>
            </a:r>
            <a:r>
              <a:rPr dirty="0" sz="3600" spc="0">
                <a:latin typeface="Arial"/>
                <a:cs typeface="Arial"/>
              </a:rPr>
              <a:t>lne</a:t>
            </a:r>
            <a:r>
              <a:rPr dirty="0" sz="3600" spc="0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的安全性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93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SSH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176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381500"/>
          </a:xfrm>
          <a:custGeom>
            <a:avLst/>
            <a:gdLst/>
            <a:ahLst/>
            <a:cxnLst/>
            <a:rect l="l" t="t" r="r" b="b"/>
            <a:pathLst>
              <a:path w="12963525" h="43815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23017"/>
                </a:lnTo>
                <a:lnTo>
                  <a:pt x="197" y="4174387"/>
                </a:lnTo>
                <a:lnTo>
                  <a:pt x="1581" y="4215814"/>
                </a:lnTo>
                <a:lnTo>
                  <a:pt x="12649" y="4274523"/>
                </a:lnTo>
                <a:lnTo>
                  <a:pt x="49226" y="4331936"/>
                </a:lnTo>
                <a:lnTo>
                  <a:pt x="106640" y="4368513"/>
                </a:lnTo>
                <a:lnTo>
                  <a:pt x="165348" y="4379581"/>
                </a:lnTo>
                <a:lnTo>
                  <a:pt x="206776" y="4380965"/>
                </a:lnTo>
                <a:lnTo>
                  <a:pt x="258146" y="4381162"/>
                </a:lnTo>
                <a:lnTo>
                  <a:pt x="12705299" y="4381162"/>
                </a:lnTo>
                <a:lnTo>
                  <a:pt x="12756671" y="4380965"/>
                </a:lnTo>
                <a:lnTo>
                  <a:pt x="12798099" y="4379581"/>
                </a:lnTo>
                <a:lnTo>
                  <a:pt x="12856802" y="4368513"/>
                </a:lnTo>
                <a:lnTo>
                  <a:pt x="12914218" y="4331936"/>
                </a:lnTo>
                <a:lnTo>
                  <a:pt x="12950799" y="4274523"/>
                </a:lnTo>
                <a:lnTo>
                  <a:pt x="12961867" y="4215814"/>
                </a:lnTo>
                <a:lnTo>
                  <a:pt x="12963250" y="4174387"/>
                </a:lnTo>
                <a:lnTo>
                  <a:pt x="12963448" y="41230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381500"/>
          </a:xfrm>
          <a:custGeom>
            <a:avLst/>
            <a:gdLst/>
            <a:ahLst/>
            <a:cxnLst/>
            <a:rect l="l" t="t" r="r" b="b"/>
            <a:pathLst>
              <a:path w="12963525" h="43815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23017"/>
                </a:lnTo>
                <a:lnTo>
                  <a:pt x="12963250" y="4174387"/>
                </a:lnTo>
                <a:lnTo>
                  <a:pt x="12961867" y="4215814"/>
                </a:lnTo>
                <a:lnTo>
                  <a:pt x="12950799" y="4274523"/>
                </a:lnTo>
                <a:lnTo>
                  <a:pt x="12914218" y="4331936"/>
                </a:lnTo>
                <a:lnTo>
                  <a:pt x="12856802" y="4368513"/>
                </a:lnTo>
                <a:lnTo>
                  <a:pt x="12798099" y="4379581"/>
                </a:lnTo>
                <a:lnTo>
                  <a:pt x="12756671" y="4380965"/>
                </a:lnTo>
                <a:lnTo>
                  <a:pt x="12705299" y="4381162"/>
                </a:lnTo>
                <a:lnTo>
                  <a:pt x="258145" y="4381162"/>
                </a:lnTo>
                <a:lnTo>
                  <a:pt x="206775" y="4380965"/>
                </a:lnTo>
                <a:lnTo>
                  <a:pt x="165348" y="4379581"/>
                </a:lnTo>
                <a:lnTo>
                  <a:pt x="106640" y="4368513"/>
                </a:lnTo>
                <a:lnTo>
                  <a:pt x="49226" y="4331936"/>
                </a:lnTo>
                <a:lnTo>
                  <a:pt x="12650" y="4274523"/>
                </a:lnTo>
                <a:lnTo>
                  <a:pt x="1581" y="4215814"/>
                </a:lnTo>
                <a:lnTo>
                  <a:pt x="197" y="4174387"/>
                </a:lnTo>
                <a:lnTo>
                  <a:pt x="0" y="41230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9815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1549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1913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83648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55383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3307" y="2423180"/>
            <a:ext cx="3756660" cy="3598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5490">
              <a:lnSpc>
                <a:spcPct val="142600"/>
              </a:lnSpc>
              <a:spcBef>
                <a:spcPts val="100"/>
              </a:spcBef>
            </a:pPr>
            <a:r>
              <a:rPr dirty="0" sz="3300" spc="50">
                <a:latin typeface="Arial"/>
                <a:cs typeface="Arial"/>
              </a:rPr>
              <a:t>NVT</a:t>
            </a:r>
            <a:r>
              <a:rPr dirty="0" sz="3300" spc="50">
                <a:latin typeface="Microsoft JhengHei UI"/>
                <a:cs typeface="Microsoft JhengHei UI"/>
              </a:rPr>
              <a:t>的概念。 </a:t>
            </a:r>
            <a:r>
              <a:rPr dirty="0" sz="3300" spc="55">
                <a:latin typeface="Microsoft JhengHei UI"/>
                <a:cs typeface="Microsoft JhengHei UI"/>
              </a:rPr>
              <a:t>选项协商实例。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650"/>
              </a:lnSpc>
              <a:spcBef>
                <a:spcPts val="360"/>
              </a:spcBef>
            </a:pPr>
            <a:r>
              <a:rPr dirty="0" sz="3300" spc="-5">
                <a:latin typeface="Arial"/>
                <a:cs typeface="Arial"/>
              </a:rPr>
              <a:t>Telnet</a:t>
            </a:r>
            <a:r>
              <a:rPr dirty="0" sz="3300" spc="50">
                <a:latin typeface="Microsoft JhengHei UI"/>
                <a:cs typeface="Microsoft JhengHei UI"/>
              </a:rPr>
              <a:t>的应⽤场景。 </a:t>
            </a:r>
            <a:r>
              <a:rPr dirty="0" sz="3300" spc="-5">
                <a:latin typeface="Arial"/>
                <a:cs typeface="Arial"/>
              </a:rPr>
              <a:t>Telnet</a:t>
            </a:r>
            <a:r>
              <a:rPr dirty="0" sz="3300" spc="50">
                <a:latin typeface="Microsoft JhengHei UI"/>
                <a:cs typeface="Microsoft JhengHei UI"/>
              </a:rPr>
              <a:t>的安全性。 </a:t>
            </a:r>
            <a:r>
              <a:rPr dirty="0" sz="3300" spc="50">
                <a:latin typeface="Arial"/>
                <a:cs typeface="Arial"/>
              </a:rPr>
              <a:t>SSH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228" y="715916"/>
            <a:ext cx="110680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WWW</a:t>
            </a:r>
            <a:r>
              <a:rPr dirty="0" spc="10"/>
              <a:t>的问世改变了⼈们使⽤互联⽹的⽅式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5496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379297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44206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566402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2302468"/>
            <a:ext cx="11028045" cy="43364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4290">
              <a:lnSpc>
                <a:spcPct val="144500"/>
              </a:lnSpc>
              <a:spcBef>
                <a:spcPts val="90"/>
              </a:spcBef>
            </a:pPr>
            <a:r>
              <a:rPr dirty="0" sz="2850" spc="60">
                <a:latin typeface="Arial"/>
                <a:cs typeface="Arial"/>
              </a:rPr>
              <a:t>1989</a:t>
            </a:r>
            <a:r>
              <a:rPr dirty="0" sz="2850" spc="80">
                <a:latin typeface="Microsoft JhengHei UI"/>
                <a:cs typeface="Microsoft JhengHei UI"/>
              </a:rPr>
              <a:t>年，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蒂姆</a:t>
            </a:r>
            <a:r>
              <a:rPr dirty="0" sz="2850" spc="80">
                <a:latin typeface="Microsoft JhengHei UI"/>
                <a:cs typeface="Microsoft JhengHei UI"/>
              </a:rPr>
              <a:t>成功开发出世界上第⼀个</a:t>
            </a:r>
            <a:r>
              <a:rPr dirty="0" sz="2850" spc="50">
                <a:latin typeface="Arial"/>
                <a:cs typeface="Arial"/>
              </a:rPr>
              <a:t>Web</a:t>
            </a:r>
            <a:r>
              <a:rPr dirty="0" sz="2850" spc="80">
                <a:latin typeface="Microsoft JhengHei UI"/>
                <a:cs typeface="Microsoft JhengHei UI"/>
              </a:rPr>
              <a:t>服务器和第⼀个</a:t>
            </a:r>
            <a:r>
              <a:rPr dirty="0" sz="2850" spc="50">
                <a:latin typeface="Arial"/>
                <a:cs typeface="Arial"/>
              </a:rPr>
              <a:t>Web</a:t>
            </a:r>
            <a:r>
              <a:rPr dirty="0" sz="2850" spc="30">
                <a:latin typeface="Microsoft JhengHei UI"/>
                <a:cs typeface="Microsoft JhengHei UI"/>
              </a:rPr>
              <a:t>客 </a:t>
            </a:r>
            <a:r>
              <a:rPr dirty="0" sz="2850" spc="80">
                <a:latin typeface="Microsoft JhengHei UI"/>
                <a:cs typeface="Microsoft JhengHei UI"/>
              </a:rPr>
              <a:t>户机。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60">
                <a:latin typeface="Arial"/>
                <a:cs typeface="Arial"/>
              </a:rPr>
              <a:t>1989</a:t>
            </a:r>
            <a:r>
              <a:rPr dirty="0" sz="2850" spc="80">
                <a:latin typeface="Microsoft JhengHei UI"/>
                <a:cs typeface="Microsoft JhengHei UI"/>
              </a:rPr>
              <a:t>年</a:t>
            </a:r>
            <a:r>
              <a:rPr dirty="0" sz="2850" spc="60">
                <a:latin typeface="Arial"/>
                <a:cs typeface="Arial"/>
              </a:rPr>
              <a:t>12</a:t>
            </a:r>
            <a:r>
              <a:rPr dirty="0" sz="2850" spc="80">
                <a:latin typeface="Microsoft JhengHei UI"/>
                <a:cs typeface="Microsoft JhengHei UI"/>
              </a:rPr>
              <a:t>⽉，蒂姆为他的发明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正式定名为</a:t>
            </a:r>
            <a:r>
              <a:rPr dirty="0" sz="2850" spc="40">
                <a:solidFill>
                  <a:srgbClr val="FF2600"/>
                </a:solidFill>
                <a:latin typeface="Arial"/>
                <a:cs typeface="Arial"/>
              </a:rPr>
              <a:t>World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Wide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Web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60">
                <a:latin typeface="Arial"/>
                <a:cs typeface="Arial"/>
              </a:rPr>
              <a:t>1991</a:t>
            </a:r>
            <a:r>
              <a:rPr dirty="0" sz="2850" spc="80">
                <a:latin typeface="Microsoft JhengHei UI"/>
                <a:cs typeface="Microsoft JhengHei UI"/>
              </a:rPr>
              <a:t>年</a:t>
            </a:r>
            <a:r>
              <a:rPr dirty="0" sz="2850" spc="60">
                <a:latin typeface="Arial"/>
                <a:cs typeface="Arial"/>
              </a:rPr>
              <a:t>5</a:t>
            </a:r>
            <a:r>
              <a:rPr dirty="0" sz="2850" spc="80">
                <a:latin typeface="Microsoft JhengHei UI"/>
                <a:cs typeface="Microsoft JhengHei UI"/>
              </a:rPr>
              <a:t>⽉</a:t>
            </a:r>
            <a:r>
              <a:rPr dirty="0" sz="2850" spc="75">
                <a:latin typeface="Arial"/>
                <a:cs typeface="Arial"/>
              </a:rPr>
              <a:t>WWW</a:t>
            </a:r>
            <a:r>
              <a:rPr dirty="0" sz="2850" spc="30">
                <a:latin typeface="Microsoft JhengHei UI"/>
                <a:cs typeface="Microsoft JhengHei UI"/>
              </a:rPr>
              <a:t>在</a:t>
            </a:r>
            <a:r>
              <a:rPr dirty="0" sz="2850" spc="300">
                <a:latin typeface="Microsoft JhengHei UI"/>
                <a:cs typeface="Microsoft JhengHei UI"/>
              </a:rPr>
              <a:t> </a:t>
            </a:r>
            <a:r>
              <a:rPr dirty="0" sz="2850" spc="60">
                <a:latin typeface="Arial"/>
                <a:cs typeface="Arial"/>
              </a:rPr>
              <a:t>Internet</a:t>
            </a:r>
            <a:r>
              <a:rPr dirty="0" sz="2850" spc="80">
                <a:latin typeface="Microsoft JhengHei UI"/>
                <a:cs typeface="Microsoft JhengHei UI"/>
              </a:rPr>
              <a:t>上⾸次露⾯，⽴即引起轰动，获得了极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⼤的成功被⼴泛推⼴应⽤。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60">
                <a:latin typeface="Arial"/>
                <a:cs typeface="Arial"/>
              </a:rPr>
              <a:t>1991</a:t>
            </a:r>
            <a:r>
              <a:rPr dirty="0" sz="2850" spc="80">
                <a:latin typeface="Microsoft JhengHei UI"/>
                <a:cs typeface="Microsoft JhengHei UI"/>
              </a:rPr>
              <a:t>年</a:t>
            </a:r>
            <a:r>
              <a:rPr dirty="0" sz="2850" spc="60">
                <a:latin typeface="Arial"/>
                <a:cs typeface="Arial"/>
              </a:rPr>
              <a:t>8</a:t>
            </a:r>
            <a:r>
              <a:rPr dirty="0" sz="2850" spc="80">
                <a:latin typeface="Microsoft JhengHei UI"/>
                <a:cs typeface="Microsoft JhengHei UI"/>
              </a:rPr>
              <a:t>⽉</a:t>
            </a:r>
            <a:r>
              <a:rPr dirty="0" sz="2850" spc="60">
                <a:latin typeface="Arial"/>
                <a:cs typeface="Arial"/>
              </a:rPr>
              <a:t>6</a:t>
            </a:r>
            <a:r>
              <a:rPr dirty="0" sz="2850" spc="30">
                <a:latin typeface="Microsoft JhengHei UI"/>
                <a:cs typeface="Microsoft JhengHei UI"/>
              </a:rPr>
              <a:t>⽇</a:t>
            </a:r>
            <a:r>
              <a:rPr dirty="0" sz="2850" spc="200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(</a:t>
            </a:r>
            <a:r>
              <a:rPr dirty="0" sz="2850" spc="80">
                <a:latin typeface="Microsoft JhengHei UI"/>
                <a:cs typeface="Microsoft JhengHei UI"/>
              </a:rPr>
              <a:t>农历六⽉廿六</a:t>
            </a:r>
            <a:r>
              <a:rPr dirty="0" sz="2850" spc="65">
                <a:latin typeface="Arial"/>
                <a:cs typeface="Arial"/>
              </a:rPr>
              <a:t>)</a:t>
            </a:r>
            <a:r>
              <a:rPr dirty="0" sz="2850" spc="65">
                <a:latin typeface="Microsoft JhengHei UI"/>
                <a:cs typeface="Microsoft JhengHei UI"/>
              </a:rPr>
              <a:t>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世界上第⼀个⽹⻚诞⽣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75438"/>
              <a:buChar char="•"/>
              <a:tabLst>
                <a:tab pos="400050" algn="l"/>
                <a:tab pos="400685" algn="l"/>
              </a:tabLst>
            </a:pPr>
            <a:r>
              <a:rPr dirty="0" sz="2850" spc="55">
                <a:solidFill>
                  <a:srgbClr val="FF2600"/>
                </a:solidFill>
                <a:latin typeface="Arial"/>
                <a:cs typeface="Arial"/>
                <a:hlinkClick r:id="rId4"/>
              </a:rPr>
              <a:t>http://info.cern.ch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40652" y="7287736"/>
            <a:ext cx="3124250" cy="3481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75194" y="7701336"/>
            <a:ext cx="2255088" cy="2612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75194" y="7701336"/>
            <a:ext cx="2255520" cy="2613025"/>
          </a:xfrm>
          <a:custGeom>
            <a:avLst/>
            <a:gdLst/>
            <a:ahLst/>
            <a:cxnLst/>
            <a:rect l="l" t="t" r="r" b="b"/>
            <a:pathLst>
              <a:path w="2255520" h="2613025">
                <a:moveTo>
                  <a:pt x="0" y="0"/>
                </a:moveTo>
                <a:lnTo>
                  <a:pt x="0" y="2612812"/>
                </a:lnTo>
                <a:lnTo>
                  <a:pt x="2255166" y="2612812"/>
                </a:lnTo>
                <a:lnTo>
                  <a:pt x="2255166" y="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198939" y="7415759"/>
            <a:ext cx="5042906" cy="3481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33480" y="7829359"/>
            <a:ext cx="4173822" cy="2612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633480" y="7829359"/>
            <a:ext cx="4173854" cy="2613025"/>
          </a:xfrm>
          <a:custGeom>
            <a:avLst/>
            <a:gdLst/>
            <a:ahLst/>
            <a:cxnLst/>
            <a:rect l="l" t="t" r="r" b="b"/>
            <a:pathLst>
              <a:path w="4173855" h="2613025">
                <a:moveTo>
                  <a:pt x="0" y="0"/>
                </a:moveTo>
                <a:lnTo>
                  <a:pt x="4173822" y="0"/>
                </a:lnTo>
                <a:lnTo>
                  <a:pt x="4173822" y="2612812"/>
                </a:lnTo>
                <a:lnTo>
                  <a:pt x="0" y="2612812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047738" y="8888517"/>
            <a:ext cx="24688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蒂姆</a:t>
            </a:r>
            <a:r>
              <a:rPr dirty="0" sz="2850" spc="5">
                <a:latin typeface="Arial"/>
                <a:cs typeface="Arial"/>
              </a:rPr>
              <a:t>·</a:t>
            </a:r>
            <a:r>
              <a:rPr dirty="0" sz="2850" spc="30">
                <a:latin typeface="Microsoft JhengHei UI"/>
                <a:cs typeface="Microsoft JhengHei UI"/>
              </a:rPr>
              <a:t>伯纳斯</a:t>
            </a:r>
            <a:r>
              <a:rPr dirty="0" sz="2850" spc="5">
                <a:latin typeface="Arial"/>
                <a:cs typeface="Arial"/>
              </a:rPr>
              <a:t>·</a:t>
            </a:r>
            <a:r>
              <a:rPr dirty="0" sz="2850" spc="30">
                <a:latin typeface="Microsoft JhengHei UI"/>
                <a:cs typeface="Microsoft JhengHei UI"/>
              </a:rPr>
              <a:t>李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万维⽹概述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0"/>
            <a:ext cx="13759235" cy="8610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7815580"/>
          </a:xfrm>
          <a:custGeom>
            <a:avLst/>
            <a:gdLst/>
            <a:ahLst/>
            <a:cxnLst/>
            <a:rect l="l" t="t" r="r" b="b"/>
            <a:pathLst>
              <a:path w="12963525" h="78155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557039"/>
                </a:lnTo>
                <a:lnTo>
                  <a:pt x="197" y="7608408"/>
                </a:lnTo>
                <a:lnTo>
                  <a:pt x="1581" y="7649836"/>
                </a:lnTo>
                <a:lnTo>
                  <a:pt x="12649" y="7708544"/>
                </a:lnTo>
                <a:lnTo>
                  <a:pt x="49226" y="7765957"/>
                </a:lnTo>
                <a:lnTo>
                  <a:pt x="106640" y="7802534"/>
                </a:lnTo>
                <a:lnTo>
                  <a:pt x="165348" y="7813603"/>
                </a:lnTo>
                <a:lnTo>
                  <a:pt x="206776" y="7814987"/>
                </a:lnTo>
                <a:lnTo>
                  <a:pt x="258146" y="7815185"/>
                </a:lnTo>
                <a:lnTo>
                  <a:pt x="12705299" y="7815185"/>
                </a:lnTo>
                <a:lnTo>
                  <a:pt x="12756671" y="7814987"/>
                </a:lnTo>
                <a:lnTo>
                  <a:pt x="12798099" y="7813603"/>
                </a:lnTo>
                <a:lnTo>
                  <a:pt x="12856802" y="7802534"/>
                </a:lnTo>
                <a:lnTo>
                  <a:pt x="12914218" y="7765957"/>
                </a:lnTo>
                <a:lnTo>
                  <a:pt x="12950799" y="7708544"/>
                </a:lnTo>
                <a:lnTo>
                  <a:pt x="12961867" y="7649836"/>
                </a:lnTo>
                <a:lnTo>
                  <a:pt x="12963250" y="7608408"/>
                </a:lnTo>
                <a:lnTo>
                  <a:pt x="12963448" y="755703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815580"/>
          </a:xfrm>
          <a:custGeom>
            <a:avLst/>
            <a:gdLst/>
            <a:ahLst/>
            <a:cxnLst/>
            <a:rect l="l" t="t" r="r" b="b"/>
            <a:pathLst>
              <a:path w="12963525" h="78155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557039"/>
                </a:lnTo>
                <a:lnTo>
                  <a:pt x="12963250" y="7608408"/>
                </a:lnTo>
                <a:lnTo>
                  <a:pt x="12961867" y="7649836"/>
                </a:lnTo>
                <a:lnTo>
                  <a:pt x="12950799" y="7708544"/>
                </a:lnTo>
                <a:lnTo>
                  <a:pt x="12914218" y="7765957"/>
                </a:lnTo>
                <a:lnTo>
                  <a:pt x="12856802" y="7802534"/>
                </a:lnTo>
                <a:lnTo>
                  <a:pt x="12798099" y="7813603"/>
                </a:lnTo>
                <a:lnTo>
                  <a:pt x="12756671" y="7814987"/>
                </a:lnTo>
                <a:lnTo>
                  <a:pt x="12705299" y="7815185"/>
                </a:lnTo>
                <a:lnTo>
                  <a:pt x="258145" y="7815185"/>
                </a:lnTo>
                <a:lnTo>
                  <a:pt x="206775" y="7814987"/>
                </a:lnTo>
                <a:lnTo>
                  <a:pt x="165348" y="7813603"/>
                </a:lnTo>
                <a:lnTo>
                  <a:pt x="106640" y="7802534"/>
                </a:lnTo>
                <a:lnTo>
                  <a:pt x="49226" y="7765957"/>
                </a:lnTo>
                <a:lnTo>
                  <a:pt x="12650" y="7708544"/>
                </a:lnTo>
                <a:lnTo>
                  <a:pt x="1581" y="7649836"/>
                </a:lnTo>
                <a:lnTo>
                  <a:pt x="197" y="7608408"/>
                </a:lnTo>
                <a:lnTo>
                  <a:pt x="0" y="755703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6994" y="274268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6994" y="521742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6994" y="646079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6994" y="76921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3654" y="2495539"/>
            <a:ext cx="11217275" cy="68345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356235">
              <a:lnSpc>
                <a:spcPct val="142700"/>
              </a:lnSpc>
              <a:spcBef>
                <a:spcPts val="15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万维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⽹</a:t>
            </a:r>
            <a:r>
              <a:rPr dirty="0" sz="2850" spc="21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WWW</a:t>
            </a:r>
            <a:r>
              <a:rPr dirty="0" sz="285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(World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Wide</a:t>
            </a:r>
            <a:r>
              <a:rPr dirty="0" sz="285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40">
                <a:solidFill>
                  <a:srgbClr val="FF2600"/>
                </a:solidFill>
                <a:latin typeface="Arial"/>
                <a:cs typeface="Arial"/>
              </a:rPr>
              <a:t>Web)</a:t>
            </a:r>
            <a:r>
              <a:rPr dirty="0" sz="2850" spc="14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并⾮某种特殊的计算机⽹络</a:t>
            </a:r>
            <a:r>
              <a:rPr dirty="0" sz="2850" spc="80">
                <a:latin typeface="Microsoft JhengHei UI"/>
                <a:cs typeface="Microsoft JhengHei UI"/>
              </a:rPr>
              <a:t>，它 是⽆数个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⽹络站点和⽹⻚的集合</a:t>
            </a:r>
            <a:r>
              <a:rPr dirty="0" sz="2850" spc="80">
                <a:latin typeface="Microsoft JhengHei UI"/>
                <a:cs typeface="Microsoft JhengHei UI"/>
              </a:rPr>
              <a:t>，是⼀个⼤规模的、联机式的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信息 储藏所</a:t>
            </a:r>
            <a:r>
              <a:rPr dirty="0" sz="2850" spc="80">
                <a:latin typeface="Microsoft JhengHei UI"/>
                <a:cs typeface="Microsoft JhengHei UI"/>
              </a:rPr>
              <a:t>。它们在⼀起构成了因特⽹最主要的部分。它实际上是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多媒 体的集合</a:t>
            </a:r>
            <a:r>
              <a:rPr dirty="0" sz="2850" spc="80">
                <a:latin typeface="Microsoft JhengHei UI"/>
                <a:cs typeface="Microsoft JhengHei UI"/>
              </a:rPr>
              <a:t>，是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由超级链接连接⽽成的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3880485" algn="l"/>
                <a:tab pos="9378315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万维⽹是分布式超媒</a:t>
            </a:r>
            <a:r>
              <a:rPr dirty="0" sz="2850" spc="30">
                <a:latin typeface="Microsoft JhengHei UI"/>
                <a:cs typeface="Microsoft JhengHei UI"/>
              </a:rPr>
              <a:t>体	</a:t>
            </a:r>
            <a:r>
              <a:rPr dirty="0" sz="2850" spc="55">
                <a:latin typeface="Arial"/>
                <a:cs typeface="Arial"/>
              </a:rPr>
              <a:t>(hypermedia)</a:t>
            </a:r>
            <a:r>
              <a:rPr dirty="0" sz="2850" spc="34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系统，它是超⽂</a:t>
            </a:r>
            <a:r>
              <a:rPr dirty="0" sz="2850" spc="30">
                <a:latin typeface="Microsoft JhengHei UI"/>
                <a:cs typeface="Microsoft JhengHei UI"/>
              </a:rPr>
              <a:t>本	</a:t>
            </a:r>
            <a:r>
              <a:rPr dirty="0" sz="2850" spc="55">
                <a:latin typeface="Arial"/>
                <a:cs typeface="Arial"/>
              </a:rPr>
              <a:t>(hypertext)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系统的扩充。</a:t>
            </a:r>
            <a:endParaRPr sz="2850">
              <a:latin typeface="Microsoft JhengHei UI"/>
              <a:cs typeface="Microsoft JhengHei UI"/>
            </a:endParaRPr>
          </a:p>
          <a:p>
            <a:pPr marL="12700" marR="356235">
              <a:lnSpc>
                <a:spcPts val="4850"/>
              </a:lnSpc>
              <a:spcBef>
                <a:spcPts val="39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⼀个超⽂本由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多个信息源链接成</a:t>
            </a:r>
            <a:r>
              <a:rPr dirty="0" sz="2850" spc="80">
                <a:latin typeface="Microsoft JhengHei UI"/>
                <a:cs typeface="Microsoft JhengHei UI"/>
              </a:rPr>
              <a:t>。利⽤⼀个链接可使⽤户找到另⼀ 个⽂档。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超媒体与超⽂本的区别</a:t>
            </a:r>
            <a:r>
              <a:rPr dirty="0" sz="2850" spc="80">
                <a:latin typeface="Microsoft JhengHei UI"/>
                <a:cs typeface="Microsoft JhengHei UI"/>
              </a:rPr>
              <a:t>：超⽂本⽂档仅包含⽂本信息，超媒体⽂档</a:t>
            </a:r>
            <a:endParaRPr sz="2850">
              <a:latin typeface="Microsoft JhengHei UI"/>
              <a:cs typeface="Microsoft JhengHei UI"/>
            </a:endParaRPr>
          </a:p>
          <a:p>
            <a:pPr marL="12700" marR="356235">
              <a:lnSpc>
                <a:spcPts val="4850"/>
              </a:lnSpc>
              <a:spcBef>
                <a:spcPts val="40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还包含其他表示⽅式的信息，如图形、图像、声⾳、动画，甚⾄活 动视频图像。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27676" y="6392283"/>
            <a:ext cx="1476394" cy="198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94525" y="2339338"/>
            <a:ext cx="1476394" cy="1987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99969" y="2339338"/>
            <a:ext cx="1476394" cy="1987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19646" y="3017655"/>
            <a:ext cx="495300" cy="631190"/>
          </a:xfrm>
          <a:custGeom>
            <a:avLst/>
            <a:gdLst/>
            <a:ahLst/>
            <a:cxnLst/>
            <a:rect l="l" t="t" r="r" b="b"/>
            <a:pathLst>
              <a:path w="495300" h="631189">
                <a:moveTo>
                  <a:pt x="0" y="630870"/>
                </a:moveTo>
                <a:lnTo>
                  <a:pt x="494749" y="630870"/>
                </a:lnTo>
                <a:lnTo>
                  <a:pt x="494749" y="0"/>
                </a:lnTo>
                <a:lnTo>
                  <a:pt x="0" y="0"/>
                </a:lnTo>
                <a:lnTo>
                  <a:pt x="0" y="63087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965845" y="3085842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①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6882" y="3510499"/>
            <a:ext cx="49530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8509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67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②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03566" y="7070600"/>
            <a:ext cx="49530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8509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67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③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42813" y="7620321"/>
            <a:ext cx="49530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8509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67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④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99800" y="3458145"/>
            <a:ext cx="495300" cy="631190"/>
          </a:xfrm>
          <a:custGeom>
            <a:avLst/>
            <a:gdLst/>
            <a:ahLst/>
            <a:cxnLst/>
            <a:rect l="l" t="t" r="r" b="b"/>
            <a:pathLst>
              <a:path w="495300" h="631189">
                <a:moveTo>
                  <a:pt x="0" y="630870"/>
                </a:moveTo>
                <a:lnTo>
                  <a:pt x="494749" y="630870"/>
                </a:lnTo>
                <a:lnTo>
                  <a:pt x="494749" y="0"/>
                </a:lnTo>
                <a:lnTo>
                  <a:pt x="0" y="0"/>
                </a:lnTo>
                <a:lnTo>
                  <a:pt x="0" y="63087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145999" y="3526332"/>
            <a:ext cx="3924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1141" y="2800630"/>
            <a:ext cx="495300" cy="63119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8509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67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⑤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14396" y="3330775"/>
            <a:ext cx="4389755" cy="2540"/>
          </a:xfrm>
          <a:custGeom>
            <a:avLst/>
            <a:gdLst/>
            <a:ahLst/>
            <a:cxnLst/>
            <a:rect l="l" t="t" r="r" b="b"/>
            <a:pathLst>
              <a:path w="4389755" h="2539">
                <a:moveTo>
                  <a:pt x="-31412" y="1095"/>
                </a:moveTo>
                <a:lnTo>
                  <a:pt x="4420773" y="1095"/>
                </a:lnTo>
              </a:path>
            </a:pathLst>
          </a:custGeom>
          <a:ln w="65016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772281" y="320514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125" y="251301"/>
                </a:lnTo>
                <a:lnTo>
                  <a:pt x="251364" y="125524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41632" y="3939843"/>
            <a:ext cx="6563995" cy="3022600"/>
          </a:xfrm>
          <a:custGeom>
            <a:avLst/>
            <a:gdLst/>
            <a:ahLst/>
            <a:cxnLst/>
            <a:rect l="l" t="t" r="r" b="b"/>
            <a:pathLst>
              <a:path w="6563994" h="3022600">
                <a:moveTo>
                  <a:pt x="0" y="0"/>
                </a:moveTo>
                <a:lnTo>
                  <a:pt x="6534803" y="3009057"/>
                </a:lnTo>
                <a:lnTo>
                  <a:pt x="6563395" y="3022230"/>
                </a:lnTo>
              </a:path>
            </a:pathLst>
          </a:custGeom>
          <a:ln w="62825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23948" y="6834801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5" h="228600">
                <a:moveTo>
                  <a:pt x="105096" y="0"/>
                </a:moveTo>
                <a:lnTo>
                  <a:pt x="0" y="228267"/>
                </a:lnTo>
                <a:lnTo>
                  <a:pt x="280808" y="219236"/>
                </a:lnTo>
                <a:lnTo>
                  <a:pt x="105096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67370" y="4089015"/>
            <a:ext cx="768985" cy="2174875"/>
          </a:xfrm>
          <a:custGeom>
            <a:avLst/>
            <a:gdLst/>
            <a:ahLst/>
            <a:cxnLst/>
            <a:rect l="l" t="t" r="r" b="b"/>
            <a:pathLst>
              <a:path w="768984" h="2174875">
                <a:moveTo>
                  <a:pt x="768352" y="0"/>
                </a:moveTo>
                <a:lnTo>
                  <a:pt x="10484" y="2144914"/>
                </a:lnTo>
                <a:lnTo>
                  <a:pt x="0" y="2174587"/>
                </a:lnTo>
              </a:path>
            </a:pathLst>
          </a:custGeom>
          <a:ln w="62825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59361" y="6192125"/>
            <a:ext cx="237490" cy="279400"/>
          </a:xfrm>
          <a:custGeom>
            <a:avLst/>
            <a:gdLst/>
            <a:ahLst/>
            <a:cxnLst/>
            <a:rect l="l" t="t" r="r" b="b"/>
            <a:pathLst>
              <a:path w="237490" h="279400">
                <a:moveTo>
                  <a:pt x="0" y="0"/>
                </a:moveTo>
                <a:lnTo>
                  <a:pt x="34752" y="278805"/>
                </a:lnTo>
                <a:lnTo>
                  <a:pt x="236945" y="83719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637562" y="4051061"/>
            <a:ext cx="4127500" cy="3665220"/>
          </a:xfrm>
          <a:custGeom>
            <a:avLst/>
            <a:gdLst/>
            <a:ahLst/>
            <a:cxnLst/>
            <a:rect l="l" t="t" r="r" b="b"/>
            <a:pathLst>
              <a:path w="4127500" h="3665220">
                <a:moveTo>
                  <a:pt x="0" y="3665025"/>
                </a:moveTo>
                <a:lnTo>
                  <a:pt x="4103730" y="20863"/>
                </a:lnTo>
                <a:lnTo>
                  <a:pt x="4127224" y="0"/>
                </a:lnTo>
              </a:path>
            </a:pathLst>
          </a:custGeom>
          <a:ln w="62825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57870" y="3905056"/>
            <a:ext cx="271780" cy="260985"/>
          </a:xfrm>
          <a:custGeom>
            <a:avLst/>
            <a:gdLst/>
            <a:ahLst/>
            <a:cxnLst/>
            <a:rect l="l" t="t" r="r" b="b"/>
            <a:pathLst>
              <a:path w="271780" h="260985">
                <a:moveTo>
                  <a:pt x="271332" y="0"/>
                </a:moveTo>
                <a:lnTo>
                  <a:pt x="0" y="72909"/>
                </a:lnTo>
                <a:lnTo>
                  <a:pt x="166864" y="260816"/>
                </a:lnTo>
                <a:lnTo>
                  <a:pt x="271332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89312" y="4336546"/>
            <a:ext cx="2314575" cy="2755265"/>
          </a:xfrm>
          <a:custGeom>
            <a:avLst/>
            <a:gdLst/>
            <a:ahLst/>
            <a:cxnLst/>
            <a:rect l="l" t="t" r="r" b="b"/>
            <a:pathLst>
              <a:path w="2314575" h="2755265">
                <a:moveTo>
                  <a:pt x="2314248" y="2755002"/>
                </a:moveTo>
                <a:lnTo>
                  <a:pt x="20214" y="24063"/>
                </a:lnTo>
                <a:lnTo>
                  <a:pt x="0" y="0"/>
                </a:lnTo>
              </a:path>
            </a:pathLst>
          </a:custGeom>
          <a:ln w="62825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47880" y="4168177"/>
            <a:ext cx="258445" cy="273685"/>
          </a:xfrm>
          <a:custGeom>
            <a:avLst/>
            <a:gdLst/>
            <a:ahLst/>
            <a:cxnLst/>
            <a:rect l="l" t="t" r="r" b="b"/>
            <a:pathLst>
              <a:path w="258445" h="273685">
                <a:moveTo>
                  <a:pt x="0" y="0"/>
                </a:moveTo>
                <a:lnTo>
                  <a:pt x="65426" y="273239"/>
                </a:lnTo>
                <a:lnTo>
                  <a:pt x="257846" y="111602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168239" y="3431500"/>
            <a:ext cx="1585595" cy="2782570"/>
          </a:xfrm>
          <a:custGeom>
            <a:avLst/>
            <a:gdLst/>
            <a:ahLst/>
            <a:cxnLst/>
            <a:rect l="l" t="t" r="r" b="b"/>
            <a:pathLst>
              <a:path w="1585594" h="2782570">
                <a:moveTo>
                  <a:pt x="0" y="0"/>
                </a:moveTo>
                <a:lnTo>
                  <a:pt x="1569493" y="2754731"/>
                </a:lnTo>
                <a:lnTo>
                  <a:pt x="1585078" y="2782079"/>
                </a:lnTo>
              </a:path>
            </a:pathLst>
          </a:custGeom>
          <a:ln w="62825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628591" y="6124085"/>
            <a:ext cx="233679" cy="280670"/>
          </a:xfrm>
          <a:custGeom>
            <a:avLst/>
            <a:gdLst/>
            <a:ahLst/>
            <a:cxnLst/>
            <a:rect l="l" t="t" r="r" b="b"/>
            <a:pathLst>
              <a:path w="233680" h="280670">
                <a:moveTo>
                  <a:pt x="218349" y="0"/>
                </a:moveTo>
                <a:lnTo>
                  <a:pt x="0" y="124400"/>
                </a:lnTo>
                <a:lnTo>
                  <a:pt x="233574" y="280550"/>
                </a:lnTo>
                <a:lnTo>
                  <a:pt x="218349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587380" y="4523040"/>
            <a:ext cx="968375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64769" marR="5080" indent="-52705">
              <a:lnSpc>
                <a:spcPts val="2770"/>
              </a:lnSpc>
              <a:spcBef>
                <a:spcPts val="35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万维⽹ </a:t>
            </a:r>
            <a:r>
              <a:rPr dirty="0" sz="2450" spc="15">
                <a:latin typeface="Microsoft JhengHei UI"/>
                <a:cs typeface="Microsoft JhengHei UI"/>
              </a:rPr>
              <a:t>站点</a:t>
            </a: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21166" y="7548405"/>
            <a:ext cx="968375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64769" marR="5080" indent="-52705">
              <a:lnSpc>
                <a:spcPts val="2770"/>
              </a:lnSpc>
              <a:spcBef>
                <a:spcPts val="35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万维⽹ </a:t>
            </a:r>
            <a:r>
              <a:rPr dirty="0" sz="2450" spc="15">
                <a:latin typeface="Microsoft JhengHei UI"/>
                <a:cs typeface="Microsoft JhengHei UI"/>
              </a:rPr>
              <a:t>站点</a:t>
            </a: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317119" y="7546105"/>
            <a:ext cx="968375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55880" marR="5080" indent="-43815">
              <a:lnSpc>
                <a:spcPts val="2770"/>
              </a:lnSpc>
              <a:spcBef>
                <a:spcPts val="35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万维⽹ </a:t>
            </a:r>
            <a:r>
              <a:rPr dirty="0" sz="2450" spc="15">
                <a:latin typeface="Microsoft JhengHei UI"/>
                <a:cs typeface="Microsoft JhengHei UI"/>
              </a:rPr>
              <a:t>站点</a:t>
            </a: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442224" y="4528332"/>
            <a:ext cx="968375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64769" marR="5080" indent="-52705">
              <a:lnSpc>
                <a:spcPts val="2770"/>
              </a:lnSpc>
              <a:spcBef>
                <a:spcPts val="35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万维⽹ </a:t>
            </a:r>
            <a:r>
              <a:rPr dirty="0" sz="2450" spc="15">
                <a:latin typeface="Microsoft JhengHei UI"/>
                <a:cs typeface="Microsoft JhengHei UI"/>
              </a:rPr>
              <a:t>站点</a:t>
            </a: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351534" y="2401887"/>
            <a:ext cx="1379220" cy="1426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73723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⽂本</a:t>
            </a:r>
            <a:endParaRPr sz="2450">
              <a:latin typeface="Microsoft JhengHei UI"/>
              <a:cs typeface="Microsoft JhengHei UI"/>
            </a:endParaRPr>
          </a:p>
          <a:p>
            <a:pPr marL="55880" marR="415925" indent="-43815">
              <a:lnSpc>
                <a:spcPts val="2770"/>
              </a:lnSpc>
              <a:spcBef>
                <a:spcPts val="2590"/>
              </a:spcBef>
            </a:pPr>
            <a:r>
              <a:rPr dirty="0" sz="2450" spc="10">
                <a:latin typeface="Microsoft JhengHei UI"/>
                <a:cs typeface="Microsoft JhengHei UI"/>
              </a:rPr>
              <a:t>万维⽹ </a:t>
            </a:r>
            <a:r>
              <a:rPr dirty="0" sz="2450" spc="15">
                <a:latin typeface="Microsoft JhengHei UI"/>
                <a:cs typeface="Microsoft JhengHei UI"/>
              </a:rPr>
              <a:t>站点</a:t>
            </a: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00137" y="2848626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链接到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 rot="1380000">
            <a:off x="11252450" y="4797248"/>
            <a:ext cx="1000009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链接到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 rot="2940000">
            <a:off x="9667271" y="5811203"/>
            <a:ext cx="993982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链 接 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 rot="3480000">
            <a:off x="14273783" y="4754156"/>
            <a:ext cx="1000009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链 接 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 rot="19080000">
            <a:off x="13347064" y="6814388"/>
            <a:ext cx="993982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链接到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48039" y="3131198"/>
            <a:ext cx="804342" cy="1280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560322" y="2692730"/>
            <a:ext cx="804341" cy="12807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523887" y="3071047"/>
            <a:ext cx="804348" cy="1280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306635" y="7097046"/>
            <a:ext cx="804341" cy="1280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381801" y="7097046"/>
            <a:ext cx="804339" cy="1280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00081" y="2279187"/>
            <a:ext cx="1476394" cy="1987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675638" y="6392283"/>
            <a:ext cx="1476394" cy="19874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9159795" y="715916"/>
            <a:ext cx="17849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超⽂本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088532" y="8821759"/>
            <a:ext cx="8507095" cy="149733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所谓超⽂本是指包含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指向其他⽂档的链接</a:t>
            </a:r>
            <a:r>
              <a:rPr dirty="0" sz="2450" spc="15">
                <a:latin typeface="Microsoft JhengHei UI"/>
                <a:cs typeface="Microsoft JhengHei UI"/>
              </a:rPr>
              <a:t>的⽂本</a:t>
            </a:r>
            <a:r>
              <a:rPr dirty="0" sz="2450" spc="0">
                <a:latin typeface="Arial"/>
                <a:cs typeface="Arial"/>
              </a:rPr>
              <a:t>(text)</a:t>
            </a:r>
            <a:r>
              <a:rPr dirty="0" sz="2450" spc="0">
                <a:latin typeface="Microsoft JhengHei UI"/>
                <a:cs typeface="Microsoft JhengHei UI"/>
              </a:rPr>
              <a:t>；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⼀个超⽂本由多个信息源链接成；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这些信息源可以分布在世界各地，并且数⽬也是不受限制的。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互联⽹的域名结构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020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224905"/>
          </a:xfrm>
          <a:custGeom>
            <a:avLst/>
            <a:gdLst/>
            <a:ahLst/>
            <a:cxnLst/>
            <a:rect l="l" t="t" r="r" b="b"/>
            <a:pathLst>
              <a:path w="12963525" h="62249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966466"/>
                </a:lnTo>
                <a:lnTo>
                  <a:pt x="197" y="6017835"/>
                </a:lnTo>
                <a:lnTo>
                  <a:pt x="1581" y="6059262"/>
                </a:lnTo>
                <a:lnTo>
                  <a:pt x="12649" y="6117970"/>
                </a:lnTo>
                <a:lnTo>
                  <a:pt x="49226" y="6175385"/>
                </a:lnTo>
                <a:lnTo>
                  <a:pt x="106640" y="6211961"/>
                </a:lnTo>
                <a:lnTo>
                  <a:pt x="165348" y="6223030"/>
                </a:lnTo>
                <a:lnTo>
                  <a:pt x="206776" y="6224413"/>
                </a:lnTo>
                <a:lnTo>
                  <a:pt x="258146" y="6224611"/>
                </a:lnTo>
                <a:lnTo>
                  <a:pt x="12705299" y="6224611"/>
                </a:lnTo>
                <a:lnTo>
                  <a:pt x="12756671" y="6224413"/>
                </a:lnTo>
                <a:lnTo>
                  <a:pt x="12798099" y="6223030"/>
                </a:lnTo>
                <a:lnTo>
                  <a:pt x="12856802" y="6211961"/>
                </a:lnTo>
                <a:lnTo>
                  <a:pt x="12914218" y="6175385"/>
                </a:lnTo>
                <a:lnTo>
                  <a:pt x="12950799" y="6117970"/>
                </a:lnTo>
                <a:lnTo>
                  <a:pt x="12961867" y="6059262"/>
                </a:lnTo>
                <a:lnTo>
                  <a:pt x="12963250" y="6017835"/>
                </a:lnTo>
                <a:lnTo>
                  <a:pt x="12963448" y="596646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224905"/>
          </a:xfrm>
          <a:custGeom>
            <a:avLst/>
            <a:gdLst/>
            <a:ahLst/>
            <a:cxnLst/>
            <a:rect l="l" t="t" r="r" b="b"/>
            <a:pathLst>
              <a:path w="12963525" h="62249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966466"/>
                </a:lnTo>
                <a:lnTo>
                  <a:pt x="12963250" y="6017835"/>
                </a:lnTo>
                <a:lnTo>
                  <a:pt x="12961867" y="6059262"/>
                </a:lnTo>
                <a:lnTo>
                  <a:pt x="12950799" y="6117970"/>
                </a:lnTo>
                <a:lnTo>
                  <a:pt x="12914218" y="6175385"/>
                </a:lnTo>
                <a:lnTo>
                  <a:pt x="12856802" y="6211961"/>
                </a:lnTo>
                <a:lnTo>
                  <a:pt x="12798099" y="6223030"/>
                </a:lnTo>
                <a:lnTo>
                  <a:pt x="12756671" y="6224413"/>
                </a:lnTo>
                <a:lnTo>
                  <a:pt x="12705299" y="6224611"/>
                </a:lnTo>
                <a:lnTo>
                  <a:pt x="258145" y="6224611"/>
                </a:lnTo>
                <a:lnTo>
                  <a:pt x="206775" y="6224413"/>
                </a:lnTo>
                <a:lnTo>
                  <a:pt x="165348" y="6223030"/>
                </a:lnTo>
                <a:lnTo>
                  <a:pt x="106640" y="6211961"/>
                </a:lnTo>
                <a:lnTo>
                  <a:pt x="49226" y="6175385"/>
                </a:lnTo>
                <a:lnTo>
                  <a:pt x="12650" y="6117970"/>
                </a:lnTo>
                <a:lnTo>
                  <a:pt x="1581" y="6059262"/>
                </a:lnTo>
                <a:lnTo>
                  <a:pt x="197" y="6017835"/>
                </a:lnTo>
                <a:lnTo>
                  <a:pt x="0" y="596646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350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615962"/>
            <a:ext cx="7138670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互联⽹采⽤了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层次树状结构</a:t>
            </a:r>
            <a:r>
              <a:rPr dirty="0" sz="3050" spc="50">
                <a:latin typeface="Microsoft JhengHei UI"/>
                <a:cs typeface="Microsoft JhengHei UI"/>
              </a:rPr>
              <a:t>的命名⽅法：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0448" y="4633654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3080869"/>
            <a:ext cx="10676890" cy="198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080" indent="-376555">
              <a:lnSpc>
                <a:spcPct val="140600"/>
              </a:lnSpc>
              <a:spcBef>
                <a:spcPts val="9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连⼊互联⽹上的主机或路由器，都有⼀个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唯⼀</a:t>
            </a:r>
            <a:r>
              <a:rPr dirty="0" sz="3050" spc="50">
                <a:latin typeface="Microsoft JhengHei UI"/>
                <a:cs typeface="Microsoft JhengHei UI"/>
              </a:rPr>
              <a:t>的层次结构的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名字</a:t>
            </a:r>
            <a:r>
              <a:rPr dirty="0" sz="3050" spc="50">
                <a:latin typeface="Microsoft JhengHei UI"/>
                <a:cs typeface="Microsoft JhengHei UI"/>
              </a:rPr>
              <a:t>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即域名</a:t>
            </a:r>
            <a:r>
              <a:rPr dirty="0" sz="305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域名的结构由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标号序列组成</a:t>
            </a:r>
            <a:r>
              <a:rPr dirty="0" sz="3050" spc="50">
                <a:latin typeface="Microsoft JhengHei UI"/>
                <a:cs typeface="Microsoft JhengHei UI"/>
              </a:rPr>
              <a:t>，各标号之间⽤点隔开：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24573" y="5386558"/>
            <a:ext cx="6201410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…</a:t>
            </a:r>
            <a:r>
              <a:rPr dirty="0" sz="3050" spc="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3050" spc="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三级域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名</a:t>
            </a:r>
            <a:r>
              <a:rPr dirty="0" sz="3050" spc="19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3050" spc="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⼆级域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名</a:t>
            </a:r>
            <a:r>
              <a:rPr dirty="0" sz="3050" spc="19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3050" spc="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顶级域名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448" y="676354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50448" y="742959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0448" y="5864141"/>
            <a:ext cx="10273665" cy="1998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3956685" indent="-376555">
              <a:lnSpc>
                <a:spcPct val="140600"/>
              </a:lnSpc>
              <a:spcBef>
                <a:spcPts val="9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5">
                <a:latin typeface="Microsoft JhengHei UI"/>
                <a:cs typeface="Microsoft JhengHei UI"/>
              </a:rPr>
              <a:t>各标号分别代表</a:t>
            </a:r>
            <a:r>
              <a:rPr dirty="0" sz="3050" spc="55">
                <a:solidFill>
                  <a:srgbClr val="FF2600"/>
                </a:solidFill>
                <a:latin typeface="Microsoft JhengHei UI"/>
                <a:cs typeface="Microsoft JhengHei UI"/>
              </a:rPr>
              <a:t>不同级别的域名</a:t>
            </a:r>
            <a:r>
              <a:rPr dirty="0" sz="3050">
                <a:latin typeface="Microsoft JhengHei UI"/>
                <a:cs typeface="Microsoft JhengHei UI"/>
              </a:rPr>
              <a:t>； </a:t>
            </a:r>
            <a:r>
              <a:rPr dirty="0" sz="3050" spc="50">
                <a:latin typeface="Microsoft JhengHei UI"/>
                <a:cs typeface="Microsoft JhengHei UI"/>
              </a:rPr>
              <a:t>每⼀个标号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不超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过</a:t>
            </a:r>
            <a:r>
              <a:rPr dirty="0" sz="3050" spc="19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25">
                <a:solidFill>
                  <a:srgbClr val="FF2600"/>
                </a:solidFill>
                <a:latin typeface="Arial"/>
                <a:cs typeface="Arial"/>
              </a:rPr>
              <a:t>63</a:t>
            </a:r>
            <a:r>
              <a:rPr dirty="0" sz="3050" spc="10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个字符</a:t>
            </a:r>
            <a:r>
              <a:rPr dirty="0" sz="305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域名只是个逻辑概念，并不代表计算机所在的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物理地点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万维⽹的⼯作⽅式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857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7781290"/>
          </a:xfrm>
          <a:custGeom>
            <a:avLst/>
            <a:gdLst/>
            <a:ahLst/>
            <a:cxnLst/>
            <a:rect l="l" t="t" r="r" b="b"/>
            <a:pathLst>
              <a:path w="12963525" h="77812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523087"/>
                </a:lnTo>
                <a:lnTo>
                  <a:pt x="197" y="7574457"/>
                </a:lnTo>
                <a:lnTo>
                  <a:pt x="1581" y="7615884"/>
                </a:lnTo>
                <a:lnTo>
                  <a:pt x="12649" y="7674592"/>
                </a:lnTo>
                <a:lnTo>
                  <a:pt x="49226" y="7732006"/>
                </a:lnTo>
                <a:lnTo>
                  <a:pt x="106640" y="7768582"/>
                </a:lnTo>
                <a:lnTo>
                  <a:pt x="165348" y="7779651"/>
                </a:lnTo>
                <a:lnTo>
                  <a:pt x="206776" y="7781035"/>
                </a:lnTo>
                <a:lnTo>
                  <a:pt x="258146" y="7781233"/>
                </a:lnTo>
                <a:lnTo>
                  <a:pt x="12705299" y="7781233"/>
                </a:lnTo>
                <a:lnTo>
                  <a:pt x="12756671" y="7781035"/>
                </a:lnTo>
                <a:lnTo>
                  <a:pt x="12798099" y="7779651"/>
                </a:lnTo>
                <a:lnTo>
                  <a:pt x="12856802" y="7768582"/>
                </a:lnTo>
                <a:lnTo>
                  <a:pt x="12914218" y="7732006"/>
                </a:lnTo>
                <a:lnTo>
                  <a:pt x="12950799" y="7674592"/>
                </a:lnTo>
                <a:lnTo>
                  <a:pt x="12961867" y="7615884"/>
                </a:lnTo>
                <a:lnTo>
                  <a:pt x="12963250" y="7574457"/>
                </a:lnTo>
                <a:lnTo>
                  <a:pt x="12963448" y="752308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781290"/>
          </a:xfrm>
          <a:custGeom>
            <a:avLst/>
            <a:gdLst/>
            <a:ahLst/>
            <a:cxnLst/>
            <a:rect l="l" t="t" r="r" b="b"/>
            <a:pathLst>
              <a:path w="12963525" h="77812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523087"/>
                </a:lnTo>
                <a:lnTo>
                  <a:pt x="12963250" y="7574457"/>
                </a:lnTo>
                <a:lnTo>
                  <a:pt x="12961867" y="7615884"/>
                </a:lnTo>
                <a:lnTo>
                  <a:pt x="12950799" y="7674592"/>
                </a:lnTo>
                <a:lnTo>
                  <a:pt x="12914218" y="7732006"/>
                </a:lnTo>
                <a:lnTo>
                  <a:pt x="12856802" y="7768582"/>
                </a:lnTo>
                <a:lnTo>
                  <a:pt x="12798099" y="7779651"/>
                </a:lnTo>
                <a:lnTo>
                  <a:pt x="12756671" y="7781035"/>
                </a:lnTo>
                <a:lnTo>
                  <a:pt x="12705299" y="7781233"/>
                </a:lnTo>
                <a:lnTo>
                  <a:pt x="258145" y="7781233"/>
                </a:lnTo>
                <a:lnTo>
                  <a:pt x="206775" y="7781035"/>
                </a:lnTo>
                <a:lnTo>
                  <a:pt x="165348" y="7779651"/>
                </a:lnTo>
                <a:lnTo>
                  <a:pt x="106640" y="7768582"/>
                </a:lnTo>
                <a:lnTo>
                  <a:pt x="49226" y="7732006"/>
                </a:lnTo>
                <a:lnTo>
                  <a:pt x="12650" y="7674592"/>
                </a:lnTo>
                <a:lnTo>
                  <a:pt x="1581" y="7615884"/>
                </a:lnTo>
                <a:lnTo>
                  <a:pt x="197" y="7574457"/>
                </a:lnTo>
                <a:lnTo>
                  <a:pt x="0" y="752308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89923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330471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958724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586977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843484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6484030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32007" y="2442425"/>
            <a:ext cx="11141710" cy="4460240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2950" spc="50">
                <a:latin typeface="Microsoft JhengHei UI"/>
                <a:cs typeface="Microsoft JhengHei UI"/>
              </a:rPr>
              <a:t>万维⽹以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客户</a:t>
            </a:r>
            <a:r>
              <a:rPr dirty="0" sz="2950" spc="5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r>
              <a:rPr dirty="0" sz="2950" spc="50">
                <a:latin typeface="Microsoft JhengHei UI"/>
                <a:cs typeface="Microsoft JhengHei UI"/>
              </a:rPr>
              <a:t>⽅式⼯作。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浏览器</a:t>
            </a:r>
            <a:r>
              <a:rPr dirty="0" sz="2950" spc="50">
                <a:latin typeface="Microsoft JhengHei UI"/>
                <a:cs typeface="Microsoft JhengHei UI"/>
              </a:rPr>
              <a:t>是⽤户计算机上的万维⽹客户程序。</a:t>
            </a:r>
            <a:endParaRPr sz="29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39700"/>
              </a:lnSpc>
            </a:pPr>
            <a:r>
              <a:rPr dirty="0" sz="2950" spc="50">
                <a:latin typeface="Microsoft JhengHei UI"/>
                <a:cs typeface="Microsoft JhengHei UI"/>
              </a:rPr>
              <a:t>万维⽹⽂档所驻留的计算机则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运⾏服务器程序</a:t>
            </a:r>
            <a:r>
              <a:rPr dirty="0" sz="2950" spc="50">
                <a:latin typeface="Microsoft JhengHei UI"/>
                <a:cs typeface="Microsoft JhengHei UI"/>
              </a:rPr>
              <a:t>，称万维⽹服务器。 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客户程序</a:t>
            </a:r>
            <a:r>
              <a:rPr dirty="0" sz="2950" spc="50">
                <a:latin typeface="Microsoft JhengHei UI"/>
                <a:cs typeface="Microsoft JhengHei UI"/>
              </a:rPr>
              <a:t>向服务器程序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发出请求</a:t>
            </a:r>
            <a:r>
              <a:rPr dirty="0" sz="2950" spc="50">
                <a:latin typeface="Microsoft JhengHei UI"/>
                <a:cs typeface="Microsoft JhengHei UI"/>
              </a:rPr>
              <a:t>，服务器程序向客户程序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送回客户 </a:t>
            </a:r>
            <a:r>
              <a:rPr dirty="0" sz="2950" spc="50">
                <a:latin typeface="Microsoft JhengHei UI"/>
                <a:cs typeface="Microsoft JhengHei UI"/>
              </a:rPr>
              <a:t>所要的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万维⽹⽂档</a:t>
            </a:r>
            <a:r>
              <a:rPr dirty="0" sz="2950" spc="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  <a:p>
            <a:pPr marL="12700" marR="302260">
              <a:lnSpc>
                <a:spcPts val="5040"/>
              </a:lnSpc>
              <a:spcBef>
                <a:spcPts val="325"/>
              </a:spcBef>
            </a:pPr>
            <a:r>
              <a:rPr dirty="0" sz="2950" spc="50">
                <a:latin typeface="Microsoft JhengHei UI"/>
                <a:cs typeface="Microsoft JhengHei UI"/>
              </a:rPr>
              <a:t>在⼀个客户程序主窗⼝上显示出的万维⽹⽂档称为</a:t>
            </a:r>
            <a:r>
              <a:rPr dirty="0" sz="2950" spc="50">
                <a:solidFill>
                  <a:srgbClr val="FF2600"/>
                </a:solidFill>
                <a:latin typeface="Microsoft JhengHei UI"/>
                <a:cs typeface="Microsoft JhengHei UI"/>
              </a:rPr>
              <a:t>⻚</a:t>
            </a:r>
            <a:r>
              <a:rPr dirty="0" sz="2950" spc="0">
                <a:solidFill>
                  <a:srgbClr val="FF2600"/>
                </a:solidFill>
                <a:latin typeface="Microsoft JhengHei UI"/>
                <a:cs typeface="Microsoft JhengHei UI"/>
              </a:rPr>
              <a:t>⾯</a:t>
            </a:r>
            <a:r>
              <a:rPr dirty="0" sz="2950" spc="3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50">
                <a:latin typeface="Arial"/>
                <a:cs typeface="Arial"/>
              </a:rPr>
              <a:t>(page)</a:t>
            </a:r>
            <a:r>
              <a:rPr dirty="0" sz="2950" spc="0">
                <a:latin typeface="Microsoft JhengHei UI"/>
                <a:cs typeface="Microsoft JhengHei UI"/>
              </a:rPr>
              <a:t>。 </a:t>
            </a:r>
            <a:r>
              <a:rPr dirty="0" sz="2950" spc="50">
                <a:latin typeface="Microsoft JhengHei UI"/>
                <a:cs typeface="Microsoft JhengHei UI"/>
              </a:rPr>
              <a:t>常⽤的服务器软件：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7752832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8393379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9033926"/>
            <a:ext cx="12446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4068" y="6864787"/>
            <a:ext cx="2086610" cy="2587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7825" marR="5080" indent="-365125">
              <a:lnSpc>
                <a:spcPct val="142500"/>
              </a:lnSpc>
              <a:spcBef>
                <a:spcPts val="95"/>
              </a:spcBef>
              <a:buSzPct val="74576"/>
              <a:buChar char="•"/>
              <a:tabLst>
                <a:tab pos="377825" algn="l"/>
                <a:tab pos="378460" algn="l"/>
              </a:tabLst>
            </a:pPr>
            <a:r>
              <a:rPr dirty="0" sz="2950" spc="55">
                <a:latin typeface="Arial"/>
                <a:cs typeface="Arial"/>
              </a:rPr>
              <a:t>Apache</a:t>
            </a:r>
            <a:r>
              <a:rPr dirty="0" sz="2950">
                <a:latin typeface="Microsoft JhengHei UI"/>
                <a:cs typeface="Microsoft JhengHei UI"/>
              </a:rPr>
              <a:t>；  </a:t>
            </a:r>
            <a:r>
              <a:rPr dirty="0" sz="2950" spc="40">
                <a:latin typeface="Arial"/>
                <a:cs typeface="Arial"/>
              </a:rPr>
              <a:t>Nginx</a:t>
            </a:r>
            <a:r>
              <a:rPr dirty="0" sz="2950" spc="40">
                <a:latin typeface="Microsoft JhengHei UI"/>
                <a:cs typeface="Microsoft JhengHei UI"/>
              </a:rPr>
              <a:t>；  </a:t>
            </a:r>
            <a:r>
              <a:rPr dirty="0" sz="2950" spc="35">
                <a:latin typeface="Arial"/>
                <a:cs typeface="Arial"/>
              </a:rPr>
              <a:t>IIS</a:t>
            </a:r>
            <a:r>
              <a:rPr dirty="0" sz="2950" spc="35">
                <a:latin typeface="Microsoft JhengHei UI"/>
                <a:cs typeface="Microsoft JhengHei UI"/>
              </a:rPr>
              <a:t>；</a:t>
            </a:r>
            <a:endParaRPr sz="2950">
              <a:latin typeface="Microsoft JhengHei UI"/>
              <a:cs typeface="Microsoft JhengHei UI"/>
            </a:endParaRPr>
          </a:p>
          <a:p>
            <a:pPr marL="377825">
              <a:lnSpc>
                <a:spcPct val="100000"/>
              </a:lnSpc>
              <a:spcBef>
                <a:spcPts val="1505"/>
              </a:spcBef>
            </a:pPr>
            <a:r>
              <a:rPr dirty="0" sz="2950">
                <a:latin typeface="Arial"/>
                <a:cs typeface="Arial"/>
              </a:rPr>
              <a:t>Tomcat</a:t>
            </a:r>
            <a:r>
              <a:rPr dirty="0" sz="2950" spc="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万维⽹必须解决的问题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63166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612693"/>
            <a:ext cx="7067550" cy="4400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00" spc="65">
                <a:solidFill>
                  <a:srgbClr val="FF2600"/>
                </a:solidFill>
                <a:latin typeface="Microsoft JhengHei UI"/>
                <a:cs typeface="Microsoft JhengHei UI"/>
              </a:rPr>
              <a:t>如何标志分布在整个互联⽹上的万维⽹⽂档</a:t>
            </a:r>
            <a:r>
              <a:rPr dirty="0" sz="2700" spc="15">
                <a:latin typeface="Microsoft JhengHei UI"/>
                <a:cs typeface="Microsoft JhengHei UI"/>
              </a:rPr>
              <a:t>？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841760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027340"/>
            <a:ext cx="10021570" cy="120459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495"/>
              </a:spcBef>
              <a:buSzPct val="75925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700" spc="65">
                <a:latin typeface="Microsoft JhengHei UI"/>
                <a:cs typeface="Microsoft JhengHei UI"/>
              </a:rPr>
              <a:t>使⽤统⼀资源定位</a:t>
            </a:r>
            <a:r>
              <a:rPr dirty="0" sz="2700" spc="15">
                <a:latin typeface="Microsoft JhengHei UI"/>
                <a:cs typeface="Microsoft JhengHei UI"/>
              </a:rPr>
              <a:t>符</a:t>
            </a:r>
            <a:r>
              <a:rPr dirty="0" sz="2700" spc="175">
                <a:latin typeface="Microsoft JhengHei UI"/>
                <a:cs typeface="Microsoft JhengHei UI"/>
              </a:rPr>
              <a:t> </a:t>
            </a:r>
            <a:r>
              <a:rPr dirty="0" sz="2700" spc="40">
                <a:latin typeface="Arial"/>
                <a:cs typeface="Arial"/>
              </a:rPr>
              <a:t>URL</a:t>
            </a:r>
            <a:r>
              <a:rPr dirty="0" sz="2700" spc="0">
                <a:latin typeface="Arial"/>
                <a:cs typeface="Arial"/>
              </a:rPr>
              <a:t> </a:t>
            </a:r>
            <a:r>
              <a:rPr dirty="0" sz="2700" spc="65">
                <a:latin typeface="Microsoft JhengHei UI"/>
                <a:cs typeface="Microsoft JhengHei UI"/>
              </a:rPr>
              <a:t>来标志万维⽹上的各种⽂档；</a:t>
            </a:r>
            <a:endParaRPr sz="270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00"/>
              </a:spcBef>
            </a:pPr>
            <a:r>
              <a:rPr dirty="0" sz="2700" spc="65">
                <a:latin typeface="Microsoft JhengHei UI"/>
                <a:cs typeface="Microsoft JhengHei UI"/>
              </a:rPr>
              <a:t>使每⼀个⽂档在整个互联⽹的范围内具有唯⼀的标识</a:t>
            </a:r>
            <a:r>
              <a:rPr dirty="0" sz="2700" spc="15">
                <a:latin typeface="Microsoft JhengHei UI"/>
                <a:cs typeface="Microsoft JhengHei UI"/>
              </a:rPr>
              <a:t>符</a:t>
            </a:r>
            <a:r>
              <a:rPr dirty="0" sz="2700" spc="125">
                <a:latin typeface="Microsoft JhengHei UI"/>
                <a:cs typeface="Microsoft JhengHei UI"/>
              </a:rPr>
              <a:t> </a:t>
            </a:r>
            <a:r>
              <a:rPr dirty="0" sz="2700" spc="55">
                <a:latin typeface="Arial"/>
                <a:cs typeface="Arial"/>
              </a:rPr>
              <a:t>URL</a:t>
            </a:r>
            <a:r>
              <a:rPr dirty="0" sz="2700" spc="15">
                <a:latin typeface="Microsoft JhengHei UI"/>
                <a:cs typeface="Microsoft JhengHei UI"/>
              </a:rPr>
              <a:t>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431057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4380585"/>
            <a:ext cx="6715125" cy="4400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00" spc="65">
                <a:solidFill>
                  <a:srgbClr val="FF2600"/>
                </a:solidFill>
                <a:latin typeface="Microsoft JhengHei UI"/>
                <a:cs typeface="Microsoft JhengHei UI"/>
              </a:rPr>
              <a:t>⽤什么协议实现万维⽹上各种超链的链接</a:t>
            </a:r>
            <a:r>
              <a:rPr dirty="0" sz="2700" spc="15">
                <a:latin typeface="Microsoft JhengHei UI"/>
                <a:cs typeface="Microsoft JhengHei UI"/>
              </a:rPr>
              <a:t>？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5609652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4795232"/>
            <a:ext cx="10087610" cy="120459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495"/>
              </a:spcBef>
              <a:buSzPct val="75925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700" spc="65">
                <a:latin typeface="Microsoft JhengHei UI"/>
                <a:cs typeface="Microsoft JhengHei UI"/>
              </a:rPr>
              <a:t>超⽂本传送协</a:t>
            </a:r>
            <a:r>
              <a:rPr dirty="0" sz="2700" spc="15">
                <a:latin typeface="Microsoft JhengHei UI"/>
                <a:cs typeface="Microsoft JhengHei UI"/>
              </a:rPr>
              <a:t>议</a:t>
            </a:r>
            <a:r>
              <a:rPr dirty="0" sz="2700" spc="175">
                <a:latin typeface="Microsoft JhengHei UI"/>
                <a:cs typeface="Microsoft JhengHei UI"/>
              </a:rPr>
              <a:t> </a:t>
            </a:r>
            <a:r>
              <a:rPr dirty="0" sz="2700" spc="50">
                <a:latin typeface="Arial"/>
                <a:cs typeface="Arial"/>
              </a:rPr>
              <a:t>HTTP</a:t>
            </a:r>
            <a:r>
              <a:rPr dirty="0" sz="2700" spc="50">
                <a:latin typeface="Arial"/>
                <a:cs typeface="Arial"/>
              </a:rPr>
              <a:t> </a:t>
            </a:r>
            <a:r>
              <a:rPr dirty="0" sz="2700" spc="25">
                <a:latin typeface="Arial"/>
                <a:cs typeface="Arial"/>
              </a:rPr>
              <a:t>(HyperText</a:t>
            </a:r>
            <a:r>
              <a:rPr dirty="0" sz="2700" spc="50">
                <a:latin typeface="Arial"/>
                <a:cs typeface="Arial"/>
              </a:rPr>
              <a:t> </a:t>
            </a:r>
            <a:r>
              <a:rPr dirty="0" sz="2700" spc="35">
                <a:latin typeface="Arial"/>
                <a:cs typeface="Arial"/>
              </a:rPr>
              <a:t>Transfer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50">
                <a:latin typeface="Arial"/>
                <a:cs typeface="Arial"/>
              </a:rPr>
              <a:t>Protocol)</a:t>
            </a:r>
            <a:r>
              <a:rPr dirty="0" sz="2700" spc="50">
                <a:latin typeface="Microsoft JhengHei UI"/>
                <a:cs typeface="Microsoft JhengHei UI"/>
              </a:rPr>
              <a:t>；</a:t>
            </a:r>
            <a:endParaRPr sz="270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00"/>
              </a:spcBef>
            </a:pPr>
            <a:r>
              <a:rPr dirty="0" sz="2700" spc="50">
                <a:latin typeface="Arial"/>
                <a:cs typeface="Arial"/>
              </a:rPr>
              <a:t>HTTP</a:t>
            </a:r>
            <a:r>
              <a:rPr dirty="0" sz="2700" spc="35">
                <a:latin typeface="Arial"/>
                <a:cs typeface="Arial"/>
              </a:rPr>
              <a:t> </a:t>
            </a:r>
            <a:r>
              <a:rPr dirty="0" sz="2700" spc="65">
                <a:latin typeface="Microsoft JhengHei UI"/>
                <a:cs typeface="Microsoft JhengHei UI"/>
              </a:rPr>
              <a:t>是⼀个应⽤层协议，它使</a:t>
            </a:r>
            <a:r>
              <a:rPr dirty="0" sz="2700" spc="15">
                <a:latin typeface="Microsoft JhengHei UI"/>
                <a:cs typeface="Microsoft JhengHei UI"/>
              </a:rPr>
              <a:t>⽤</a:t>
            </a:r>
            <a:r>
              <a:rPr dirty="0" sz="2700" spc="110">
                <a:latin typeface="Microsoft JhengHei UI"/>
                <a:cs typeface="Microsoft JhengHei UI"/>
              </a:rPr>
              <a:t> </a:t>
            </a:r>
            <a:r>
              <a:rPr dirty="0" sz="2700" spc="40">
                <a:latin typeface="Arial"/>
                <a:cs typeface="Arial"/>
              </a:rPr>
              <a:t>TCP</a:t>
            </a:r>
            <a:r>
              <a:rPr dirty="0" sz="2700" spc="35">
                <a:latin typeface="Arial"/>
                <a:cs typeface="Arial"/>
              </a:rPr>
              <a:t> </a:t>
            </a:r>
            <a:r>
              <a:rPr dirty="0" sz="2700" spc="65">
                <a:latin typeface="Microsoft JhengHei UI"/>
                <a:cs typeface="Microsoft JhengHei UI"/>
              </a:rPr>
              <a:t>连接进⾏可靠的传送。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6198949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43307" y="5985130"/>
            <a:ext cx="10951845" cy="1181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500"/>
              </a:lnSpc>
              <a:spcBef>
                <a:spcPts val="95"/>
              </a:spcBef>
            </a:pPr>
            <a:r>
              <a:rPr dirty="0" sz="2700" spc="65">
                <a:solidFill>
                  <a:srgbClr val="FF2600"/>
                </a:solidFill>
                <a:latin typeface="Microsoft JhengHei UI"/>
                <a:cs typeface="Microsoft JhengHei UI"/>
              </a:rPr>
              <a:t>万维⽹⽂档如何在互联⽹上的各种计算机上显示出来，并能清楚地标明 超链</a:t>
            </a:r>
            <a:r>
              <a:rPr dirty="0" sz="2700" spc="15">
                <a:latin typeface="Microsoft JhengHei UI"/>
                <a:cs typeface="Microsoft JhengHei UI"/>
              </a:rPr>
              <a:t>？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4068" y="7366239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6645" y="9122826"/>
            <a:ext cx="1162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3307" y="7141117"/>
            <a:ext cx="11090275" cy="237172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400050">
              <a:lnSpc>
                <a:spcPct val="100000"/>
              </a:lnSpc>
              <a:spcBef>
                <a:spcPts val="1495"/>
              </a:spcBef>
            </a:pPr>
            <a:r>
              <a:rPr dirty="0" sz="2700" spc="65">
                <a:latin typeface="Microsoft JhengHei UI"/>
                <a:cs typeface="Microsoft JhengHei UI"/>
              </a:rPr>
              <a:t>超⽂本标记语</a:t>
            </a:r>
            <a:r>
              <a:rPr dirty="0" sz="2700" spc="15">
                <a:latin typeface="Microsoft JhengHei UI"/>
                <a:cs typeface="Microsoft JhengHei UI"/>
              </a:rPr>
              <a:t>⾔</a:t>
            </a:r>
            <a:r>
              <a:rPr dirty="0" sz="2700" spc="150">
                <a:latin typeface="Microsoft JhengHei UI"/>
                <a:cs typeface="Microsoft JhengHei UI"/>
              </a:rPr>
              <a:t> </a:t>
            </a:r>
            <a:r>
              <a:rPr dirty="0" sz="2700" spc="50">
                <a:latin typeface="Arial"/>
                <a:cs typeface="Arial"/>
              </a:rPr>
              <a:t>HTML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 spc="65">
                <a:latin typeface="Microsoft JhengHei UI"/>
                <a:cs typeface="Microsoft JhengHei UI"/>
              </a:rPr>
              <a:t>能使得万维⽹⻚⾯的设计者⽤⼀个超链从本⻚</a:t>
            </a:r>
            <a:endParaRPr sz="2700">
              <a:latin typeface="Microsoft JhengHei UI"/>
              <a:cs typeface="Microsoft JhengHei UI"/>
            </a:endParaRPr>
          </a:p>
          <a:p>
            <a:pPr marL="400050" marR="108585">
              <a:lnSpc>
                <a:spcPct val="140500"/>
              </a:lnSpc>
              <a:spcBef>
                <a:spcPts val="85"/>
              </a:spcBef>
            </a:pPr>
            <a:r>
              <a:rPr dirty="0" sz="2700" spc="65">
                <a:latin typeface="Microsoft JhengHei UI"/>
                <a:cs typeface="Microsoft JhengHei UI"/>
              </a:rPr>
              <a:t>⾯的某处链接到互联⽹上的任何⼀个万维⽹⻚⾯，并且能够在⾃⼰的 计算机屏幕上将这些⻚⾯显示出来。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700" spc="65">
                <a:solidFill>
                  <a:srgbClr val="FF2600"/>
                </a:solidFill>
                <a:latin typeface="Microsoft JhengHei UI"/>
                <a:cs typeface="Microsoft JhengHei UI"/>
              </a:rPr>
              <a:t>⽤户如何查找所需的信息</a:t>
            </a:r>
            <a:r>
              <a:rPr dirty="0" sz="2700" spc="15">
                <a:latin typeface="Microsoft JhengHei UI"/>
                <a:cs typeface="Microsoft JhengHei UI"/>
              </a:rPr>
              <a:t>？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4068" y="9661650"/>
            <a:ext cx="5688965" cy="4400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20"/>
              </a:spcBef>
              <a:buSzPct val="75925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700" spc="65">
                <a:latin typeface="Microsoft JhengHei UI"/>
                <a:cs typeface="Microsoft JhengHei UI"/>
              </a:rPr>
              <a:t>各种的搜索⼯具（即搜索引擎）。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4442" y="5765328"/>
            <a:ext cx="6908739" cy="4157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72335" y="6142278"/>
            <a:ext cx="6113145" cy="3361690"/>
          </a:xfrm>
          <a:custGeom>
            <a:avLst/>
            <a:gdLst/>
            <a:ahLst/>
            <a:cxnLst/>
            <a:rect l="l" t="t" r="r" b="b"/>
            <a:pathLst>
              <a:path w="6113144" h="3361690">
                <a:moveTo>
                  <a:pt x="5854806" y="0"/>
                </a:moveTo>
                <a:lnTo>
                  <a:pt x="258149" y="0"/>
                </a:lnTo>
                <a:lnTo>
                  <a:pt x="206778" y="197"/>
                </a:lnTo>
                <a:lnTo>
                  <a:pt x="165352" y="1581"/>
                </a:lnTo>
                <a:lnTo>
                  <a:pt x="106645" y="12650"/>
                </a:lnTo>
                <a:lnTo>
                  <a:pt x="49230" y="49227"/>
                </a:lnTo>
                <a:lnTo>
                  <a:pt x="12648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03077"/>
                </a:lnTo>
                <a:lnTo>
                  <a:pt x="197" y="3154447"/>
                </a:lnTo>
                <a:lnTo>
                  <a:pt x="1581" y="3195874"/>
                </a:lnTo>
                <a:lnTo>
                  <a:pt x="12648" y="3254582"/>
                </a:lnTo>
                <a:lnTo>
                  <a:pt x="49230" y="3311995"/>
                </a:lnTo>
                <a:lnTo>
                  <a:pt x="106645" y="3348572"/>
                </a:lnTo>
                <a:lnTo>
                  <a:pt x="165352" y="3359641"/>
                </a:lnTo>
                <a:lnTo>
                  <a:pt x="206778" y="3361025"/>
                </a:lnTo>
                <a:lnTo>
                  <a:pt x="258149" y="3361223"/>
                </a:lnTo>
                <a:lnTo>
                  <a:pt x="5854806" y="3361223"/>
                </a:lnTo>
                <a:lnTo>
                  <a:pt x="5906178" y="3361025"/>
                </a:lnTo>
                <a:lnTo>
                  <a:pt x="5947608" y="3359641"/>
                </a:lnTo>
                <a:lnTo>
                  <a:pt x="6006319" y="3348572"/>
                </a:lnTo>
                <a:lnTo>
                  <a:pt x="6063726" y="3311995"/>
                </a:lnTo>
                <a:lnTo>
                  <a:pt x="6100306" y="3254582"/>
                </a:lnTo>
                <a:lnTo>
                  <a:pt x="6111374" y="3195874"/>
                </a:lnTo>
                <a:lnTo>
                  <a:pt x="6112757" y="3154447"/>
                </a:lnTo>
                <a:lnTo>
                  <a:pt x="6112955" y="3103077"/>
                </a:lnTo>
                <a:lnTo>
                  <a:pt x="6112955" y="258146"/>
                </a:lnTo>
                <a:lnTo>
                  <a:pt x="6112757" y="206776"/>
                </a:lnTo>
                <a:lnTo>
                  <a:pt x="6111374" y="165348"/>
                </a:lnTo>
                <a:lnTo>
                  <a:pt x="6100306" y="106640"/>
                </a:lnTo>
                <a:lnTo>
                  <a:pt x="6063726" y="49227"/>
                </a:lnTo>
                <a:lnTo>
                  <a:pt x="6006319" y="12650"/>
                </a:lnTo>
                <a:lnTo>
                  <a:pt x="5947608" y="1581"/>
                </a:lnTo>
                <a:lnTo>
                  <a:pt x="5906178" y="197"/>
                </a:lnTo>
                <a:lnTo>
                  <a:pt x="5854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72335" y="6142278"/>
            <a:ext cx="6113145" cy="3361690"/>
          </a:xfrm>
          <a:custGeom>
            <a:avLst/>
            <a:gdLst/>
            <a:ahLst/>
            <a:cxnLst/>
            <a:rect l="l" t="t" r="r" b="b"/>
            <a:pathLst>
              <a:path w="6113144" h="3361690">
                <a:moveTo>
                  <a:pt x="258145" y="0"/>
                </a:moveTo>
                <a:lnTo>
                  <a:pt x="5854806" y="0"/>
                </a:lnTo>
                <a:lnTo>
                  <a:pt x="5906175" y="197"/>
                </a:lnTo>
                <a:lnTo>
                  <a:pt x="5947603" y="1581"/>
                </a:lnTo>
                <a:lnTo>
                  <a:pt x="6006311" y="12650"/>
                </a:lnTo>
                <a:lnTo>
                  <a:pt x="6063725" y="49226"/>
                </a:lnTo>
                <a:lnTo>
                  <a:pt x="6100301" y="106640"/>
                </a:lnTo>
                <a:lnTo>
                  <a:pt x="6111370" y="165348"/>
                </a:lnTo>
                <a:lnTo>
                  <a:pt x="6112754" y="206775"/>
                </a:lnTo>
                <a:lnTo>
                  <a:pt x="6112952" y="258145"/>
                </a:lnTo>
                <a:lnTo>
                  <a:pt x="6112952" y="3103077"/>
                </a:lnTo>
                <a:lnTo>
                  <a:pt x="6112754" y="3154446"/>
                </a:lnTo>
                <a:lnTo>
                  <a:pt x="6111370" y="3195874"/>
                </a:lnTo>
                <a:lnTo>
                  <a:pt x="6100301" y="3254582"/>
                </a:lnTo>
                <a:lnTo>
                  <a:pt x="6063725" y="3311995"/>
                </a:lnTo>
                <a:lnTo>
                  <a:pt x="6006311" y="3348572"/>
                </a:lnTo>
                <a:lnTo>
                  <a:pt x="5947603" y="3359641"/>
                </a:lnTo>
                <a:lnTo>
                  <a:pt x="5906175" y="3361024"/>
                </a:lnTo>
                <a:lnTo>
                  <a:pt x="5854806" y="3361222"/>
                </a:lnTo>
                <a:lnTo>
                  <a:pt x="258145" y="3361222"/>
                </a:lnTo>
                <a:lnTo>
                  <a:pt x="206775" y="3361024"/>
                </a:lnTo>
                <a:lnTo>
                  <a:pt x="165348" y="3359641"/>
                </a:lnTo>
                <a:lnTo>
                  <a:pt x="106640" y="3348572"/>
                </a:lnTo>
                <a:lnTo>
                  <a:pt x="49226" y="3311995"/>
                </a:lnTo>
                <a:lnTo>
                  <a:pt x="12650" y="3254582"/>
                </a:lnTo>
                <a:lnTo>
                  <a:pt x="1581" y="3195874"/>
                </a:lnTo>
                <a:lnTo>
                  <a:pt x="197" y="3154446"/>
                </a:lnTo>
                <a:lnTo>
                  <a:pt x="0" y="310307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16336" y="715916"/>
            <a:ext cx="42716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URL</a:t>
            </a:r>
            <a:r>
              <a:rPr dirty="0" spc="-250">
                <a:latin typeface="Arial"/>
                <a:cs typeface="Arial"/>
              </a:rPr>
              <a:t> </a:t>
            </a:r>
            <a:r>
              <a:rPr dirty="0" spc="10"/>
              <a:t>的⼀般形式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3584" y="1790521"/>
            <a:ext cx="13759235" cy="3605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963525" cy="2809875"/>
          </a:xfrm>
          <a:custGeom>
            <a:avLst/>
            <a:gdLst/>
            <a:ahLst/>
            <a:cxnLst/>
            <a:rect l="l" t="t" r="r" b="b"/>
            <a:pathLst>
              <a:path w="12963525" h="28098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51183"/>
                </a:lnTo>
                <a:lnTo>
                  <a:pt x="197" y="2602552"/>
                </a:lnTo>
                <a:lnTo>
                  <a:pt x="1581" y="2643979"/>
                </a:lnTo>
                <a:lnTo>
                  <a:pt x="12649" y="2702688"/>
                </a:lnTo>
                <a:lnTo>
                  <a:pt x="49226" y="2760101"/>
                </a:lnTo>
                <a:lnTo>
                  <a:pt x="106640" y="2796678"/>
                </a:lnTo>
                <a:lnTo>
                  <a:pt x="165348" y="2807746"/>
                </a:lnTo>
                <a:lnTo>
                  <a:pt x="206776" y="2809130"/>
                </a:lnTo>
                <a:lnTo>
                  <a:pt x="258146" y="2809328"/>
                </a:lnTo>
                <a:lnTo>
                  <a:pt x="12705299" y="2809328"/>
                </a:lnTo>
                <a:lnTo>
                  <a:pt x="12756671" y="2809130"/>
                </a:lnTo>
                <a:lnTo>
                  <a:pt x="12798099" y="2807746"/>
                </a:lnTo>
                <a:lnTo>
                  <a:pt x="12856802" y="2796678"/>
                </a:lnTo>
                <a:lnTo>
                  <a:pt x="12914218" y="2760101"/>
                </a:lnTo>
                <a:lnTo>
                  <a:pt x="12950799" y="2702688"/>
                </a:lnTo>
                <a:lnTo>
                  <a:pt x="12961867" y="2643979"/>
                </a:lnTo>
                <a:lnTo>
                  <a:pt x="12963250" y="2602552"/>
                </a:lnTo>
                <a:lnTo>
                  <a:pt x="12963448" y="255118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2167473"/>
            <a:ext cx="12963525" cy="2809875"/>
          </a:xfrm>
          <a:custGeom>
            <a:avLst/>
            <a:gdLst/>
            <a:ahLst/>
            <a:cxnLst/>
            <a:rect l="l" t="t" r="r" b="b"/>
            <a:pathLst>
              <a:path w="12963525" h="28098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51183"/>
                </a:lnTo>
                <a:lnTo>
                  <a:pt x="12963250" y="2602552"/>
                </a:lnTo>
                <a:lnTo>
                  <a:pt x="12961867" y="2643979"/>
                </a:lnTo>
                <a:lnTo>
                  <a:pt x="12950799" y="2702688"/>
                </a:lnTo>
                <a:lnTo>
                  <a:pt x="12914218" y="2760101"/>
                </a:lnTo>
                <a:lnTo>
                  <a:pt x="12856802" y="2796678"/>
                </a:lnTo>
                <a:lnTo>
                  <a:pt x="12798099" y="2807746"/>
                </a:lnTo>
                <a:lnTo>
                  <a:pt x="12756671" y="2809130"/>
                </a:lnTo>
                <a:lnTo>
                  <a:pt x="12705299" y="2809328"/>
                </a:lnTo>
                <a:lnTo>
                  <a:pt x="258145" y="2809328"/>
                </a:lnTo>
                <a:lnTo>
                  <a:pt x="206775" y="2809130"/>
                </a:lnTo>
                <a:lnTo>
                  <a:pt x="165348" y="2807746"/>
                </a:lnTo>
                <a:lnTo>
                  <a:pt x="106640" y="2796678"/>
                </a:lnTo>
                <a:lnTo>
                  <a:pt x="49226" y="2760101"/>
                </a:lnTo>
                <a:lnTo>
                  <a:pt x="12650" y="2702688"/>
                </a:lnTo>
                <a:lnTo>
                  <a:pt x="1581" y="2643979"/>
                </a:lnTo>
                <a:lnTo>
                  <a:pt x="197" y="2602552"/>
                </a:lnTo>
                <a:lnTo>
                  <a:pt x="0" y="255118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6645" y="26927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434046"/>
            <a:ext cx="10919460" cy="202374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由以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冒号隔开的两⼤部分组成</a:t>
            </a:r>
            <a:r>
              <a:rPr dirty="0" sz="3050" spc="50">
                <a:latin typeface="Microsoft JhengHei UI"/>
                <a:cs typeface="Microsoft JhengHei UI"/>
              </a:rPr>
              <a:t>，并且</a:t>
            </a:r>
            <a:r>
              <a:rPr dirty="0" sz="3050">
                <a:latin typeface="Microsoft JhengHei UI"/>
                <a:cs typeface="Microsoft JhengHei UI"/>
              </a:rPr>
              <a:t>在</a:t>
            </a:r>
            <a:r>
              <a:rPr dirty="0" sz="3050" spc="215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URL</a:t>
            </a:r>
            <a:r>
              <a:rPr dirty="0" sz="3050" spc="2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中的字符对⼤写或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⼩写没有要求。</a:t>
            </a:r>
            <a:r>
              <a:rPr dirty="0" sz="3050" spc="30">
                <a:latin typeface="Arial"/>
                <a:cs typeface="Arial"/>
              </a:rPr>
              <a:t>URL</a:t>
            </a:r>
            <a:r>
              <a:rPr dirty="0" sz="3050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的⼀般形式是：</a:t>
            </a:r>
            <a:endParaRPr sz="30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585"/>
              </a:spcBef>
              <a:buSzPct val="73770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例如</a:t>
            </a:r>
            <a:r>
              <a:rPr dirty="0" sz="3050" spc="40">
                <a:latin typeface="Microsoft JhengHei UI"/>
                <a:cs typeface="Microsoft JhengHei UI"/>
              </a:rPr>
              <a:t>：</a:t>
            </a:r>
            <a:r>
              <a:rPr dirty="0" sz="3050" spc="40">
                <a:latin typeface="Arial"/>
                <a:cs typeface="Arial"/>
              </a:rPr>
              <a:t>http://www.baidu.com:80/index.html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9525" y="6579230"/>
            <a:ext cx="51790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&lt;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&gt;://&lt;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&gt;:&lt;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端⼝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&gt;/&lt;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路径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&gt;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48785" y="7366627"/>
            <a:ext cx="4836795" cy="1825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95"/>
              </a:spcBef>
            </a:pP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ftp</a:t>
            </a:r>
            <a:r>
              <a:rPr dirty="0" sz="2450" spc="0">
                <a:solidFill>
                  <a:srgbClr val="FF2600"/>
                </a:solidFill>
                <a:latin typeface="Microsoft JhengHei UI"/>
                <a:cs typeface="Microsoft JhengHei UI"/>
              </a:rPr>
              <a:t>： </a:t>
            </a:r>
            <a:r>
              <a:rPr dirty="0" sz="2450" spc="15">
                <a:latin typeface="Microsoft JhengHei UI"/>
                <a:cs typeface="Microsoft JhengHei UI"/>
              </a:rPr>
              <a:t>⽂ 件 传 送 协 议 </a:t>
            </a:r>
            <a:r>
              <a:rPr dirty="0" sz="2450" spc="0">
                <a:latin typeface="Arial"/>
                <a:cs typeface="Arial"/>
              </a:rPr>
              <a:t>FTP 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2450" spc="5">
                <a:solidFill>
                  <a:srgbClr val="FF2600"/>
                </a:solidFill>
                <a:latin typeface="Microsoft JhengHei UI"/>
                <a:cs typeface="Microsoft JhengHei UI"/>
              </a:rPr>
              <a:t>： </a:t>
            </a:r>
            <a:r>
              <a:rPr dirty="0" sz="2450" spc="15">
                <a:latin typeface="Microsoft JhengHei UI"/>
                <a:cs typeface="Microsoft JhengHei UI"/>
              </a:rPr>
              <a:t>超 ⽂ 本 传 送 协 议 </a:t>
            </a:r>
            <a:r>
              <a:rPr dirty="0" sz="2450" spc="5">
                <a:latin typeface="Arial"/>
                <a:cs typeface="Arial"/>
              </a:rPr>
              <a:t>HTTP 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https</a:t>
            </a:r>
            <a:r>
              <a:rPr dirty="0" sz="2450" spc="5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450" spc="15">
                <a:latin typeface="Microsoft JhengHei UI"/>
                <a:cs typeface="Microsoft JhengHei UI"/>
              </a:rPr>
              <a:t>以安全为⽬标的</a:t>
            </a:r>
            <a:r>
              <a:rPr dirty="0" sz="2450" spc="35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HTTP</a:t>
            </a:r>
            <a:r>
              <a:rPr dirty="0" sz="2450" spc="-7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通道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news</a:t>
            </a: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450" spc="10">
                <a:latin typeface="Arial"/>
                <a:cs typeface="Arial"/>
              </a:rPr>
              <a:t>USENET</a:t>
            </a:r>
            <a:r>
              <a:rPr dirty="0" sz="2450" spc="-4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新闻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30741" y="7530629"/>
            <a:ext cx="168910" cy="1596390"/>
          </a:xfrm>
          <a:custGeom>
            <a:avLst/>
            <a:gdLst/>
            <a:ahLst/>
            <a:cxnLst/>
            <a:rect l="l" t="t" r="r" b="b"/>
            <a:pathLst>
              <a:path w="168909" h="1596390">
                <a:moveTo>
                  <a:pt x="168438" y="1595844"/>
                </a:moveTo>
                <a:lnTo>
                  <a:pt x="135656" y="1584522"/>
                </a:lnTo>
                <a:lnTo>
                  <a:pt x="108885" y="1553647"/>
                </a:lnTo>
                <a:lnTo>
                  <a:pt x="90836" y="1507853"/>
                </a:lnTo>
                <a:lnTo>
                  <a:pt x="84218" y="1451775"/>
                </a:lnTo>
                <a:lnTo>
                  <a:pt x="84220" y="941991"/>
                </a:lnTo>
                <a:lnTo>
                  <a:pt x="77601" y="885913"/>
                </a:lnTo>
                <a:lnTo>
                  <a:pt x="59552" y="840119"/>
                </a:lnTo>
                <a:lnTo>
                  <a:pt x="32782" y="809244"/>
                </a:lnTo>
                <a:lnTo>
                  <a:pt x="0" y="797922"/>
                </a:lnTo>
                <a:lnTo>
                  <a:pt x="32782" y="786600"/>
                </a:lnTo>
                <a:lnTo>
                  <a:pt x="59552" y="755725"/>
                </a:lnTo>
                <a:lnTo>
                  <a:pt x="77601" y="709931"/>
                </a:lnTo>
                <a:lnTo>
                  <a:pt x="84220" y="653853"/>
                </a:lnTo>
                <a:lnTo>
                  <a:pt x="84220" y="144068"/>
                </a:lnTo>
                <a:lnTo>
                  <a:pt x="90838" y="87990"/>
                </a:lnTo>
                <a:lnTo>
                  <a:pt x="108887" y="42196"/>
                </a:lnTo>
                <a:lnTo>
                  <a:pt x="135658" y="11321"/>
                </a:lnTo>
                <a:lnTo>
                  <a:pt x="168440" y="0"/>
                </a:lnTo>
              </a:path>
            </a:pathLst>
          </a:custGeom>
          <a:ln w="3403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24522" y="7169005"/>
            <a:ext cx="1403350" cy="0"/>
          </a:xfrm>
          <a:custGeom>
            <a:avLst/>
            <a:gdLst/>
            <a:ahLst/>
            <a:cxnLst/>
            <a:rect l="l" t="t" r="r" b="b"/>
            <a:pathLst>
              <a:path w="1403350" h="0">
                <a:moveTo>
                  <a:pt x="0" y="0"/>
                </a:moveTo>
                <a:lnTo>
                  <a:pt x="1403264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7314" y="7153709"/>
            <a:ext cx="462915" cy="1175385"/>
          </a:xfrm>
          <a:custGeom>
            <a:avLst/>
            <a:gdLst/>
            <a:ahLst/>
            <a:cxnLst/>
            <a:rect l="l" t="t" r="r" b="b"/>
            <a:pathLst>
              <a:path w="462915" h="1175384">
                <a:moveTo>
                  <a:pt x="0" y="0"/>
                </a:moveTo>
                <a:lnTo>
                  <a:pt x="0" y="1174833"/>
                </a:lnTo>
                <a:lnTo>
                  <a:pt x="462813" y="1174833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644957" y="6400431"/>
            <a:ext cx="107950" cy="90551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44957" y="787682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644957" y="8756380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67817" y="6446880"/>
            <a:ext cx="5365750" cy="2664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主机</a:t>
            </a:r>
            <a:r>
              <a:rPr dirty="0" sz="2450" spc="15">
                <a:latin typeface="Microsoft JhengHei UI"/>
                <a:cs typeface="Microsoft JhengHei UI"/>
              </a:rPr>
              <a:t>：从哪台⽬标主机上获取资源。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2450" spc="15">
                <a:latin typeface="Microsoft JhengHei UI"/>
                <a:cs typeface="Microsoft JhengHei UI"/>
              </a:rPr>
              <a:t>：指明采⽤什么协议获取⽬标主机 </a:t>
            </a:r>
            <a:r>
              <a:rPr dirty="0" sz="2450" spc="15">
                <a:latin typeface="Microsoft JhengHei UI"/>
                <a:cs typeface="Microsoft JhengHei UI"/>
              </a:rPr>
              <a:t>的资源。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17800"/>
              </a:lnSpc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端⼝</a:t>
            </a:r>
            <a:r>
              <a:rPr dirty="0" sz="2450" spc="15">
                <a:latin typeface="Microsoft JhengHei UI"/>
                <a:cs typeface="Microsoft JhengHei UI"/>
              </a:rPr>
              <a:t>：从⽬标主机中的那个应⽤进程获 </a:t>
            </a:r>
            <a:r>
              <a:rPr dirty="0" sz="2450" spc="15">
                <a:latin typeface="Microsoft JhengHei UI"/>
                <a:cs typeface="Microsoft JhengHei UI"/>
              </a:rPr>
              <a:t>取资源。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路径：</a:t>
            </a:r>
            <a:r>
              <a:rPr dirty="0" sz="2450" spc="15">
                <a:latin typeface="Microsoft JhengHei UI"/>
                <a:cs typeface="Microsoft JhengHei UI"/>
              </a:rPr>
              <a:t>资源在主机上存放的路径。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7770" y="3838235"/>
            <a:ext cx="1492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7770" y="5295548"/>
            <a:ext cx="1492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7770" y="6752863"/>
            <a:ext cx="1492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857" y="3595207"/>
            <a:ext cx="12593320" cy="441388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3700">
                <a:latin typeface="Arial"/>
                <a:cs typeface="Arial"/>
              </a:rPr>
              <a:t>Windows</a:t>
            </a:r>
            <a:r>
              <a:rPr dirty="0" sz="3700" spc="5">
                <a:latin typeface="Microsoft JhengHei UI"/>
                <a:cs typeface="Microsoft JhengHei UI"/>
              </a:rPr>
              <a:t>系统</a:t>
            </a:r>
            <a:r>
              <a:rPr dirty="0" sz="3700">
                <a:latin typeface="Arial"/>
                <a:cs typeface="Arial"/>
              </a:rPr>
              <a:t>“</a:t>
            </a:r>
            <a:r>
              <a:rPr dirty="0" sz="3700" spc="5">
                <a:latin typeface="Microsoft JhengHei UI"/>
                <a:cs typeface="Microsoft JhengHei UI"/>
              </a:rPr>
              <a:t>完整⽂件</a:t>
            </a:r>
            <a:r>
              <a:rPr dirty="0" sz="3700">
                <a:latin typeface="Arial"/>
                <a:cs typeface="Arial"/>
              </a:rPr>
              <a:t>”</a:t>
            </a:r>
            <a:r>
              <a:rPr dirty="0" sz="3700" spc="5">
                <a:latin typeface="Microsoft JhengHei UI"/>
                <a:cs typeface="Microsoft JhengHei UI"/>
              </a:rPr>
              <a:t>名称：</a:t>
            </a:r>
            <a:endParaRPr sz="3700">
              <a:latin typeface="Microsoft JhengHei UI"/>
              <a:cs typeface="Microsoft JhengHei UI"/>
            </a:endParaRPr>
          </a:p>
          <a:p>
            <a:pPr marL="400050">
              <a:lnSpc>
                <a:spcPct val="100000"/>
              </a:lnSpc>
              <a:spcBef>
                <a:spcPts val="1360"/>
              </a:spcBef>
            </a:pP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C:\Program Files\VMware\VMware</a:t>
            </a:r>
            <a:r>
              <a:rPr dirty="0" sz="3700" spc="-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700" spc="-30">
                <a:solidFill>
                  <a:srgbClr val="FF2600"/>
                </a:solidFill>
                <a:latin typeface="Arial"/>
                <a:cs typeface="Arial"/>
              </a:rPr>
              <a:t>Tools\vmacthlp</a:t>
            </a:r>
            <a:endParaRPr sz="3700">
              <a:latin typeface="Arial"/>
              <a:cs typeface="Arial"/>
            </a:endParaRPr>
          </a:p>
          <a:p>
            <a:pPr marL="530860" marR="4726305" indent="-518795">
              <a:lnSpc>
                <a:spcPts val="5800"/>
              </a:lnSpc>
              <a:spcBef>
                <a:spcPts val="295"/>
              </a:spcBef>
            </a:pPr>
            <a:r>
              <a:rPr dirty="0" sz="3700">
                <a:latin typeface="Arial"/>
                <a:cs typeface="Arial"/>
              </a:rPr>
              <a:t>Linux </a:t>
            </a:r>
            <a:r>
              <a:rPr dirty="0" sz="3700" spc="5">
                <a:latin typeface="Microsoft JhengHei UI"/>
                <a:cs typeface="Microsoft JhengHei UI"/>
              </a:rPr>
              <a:t>系 统 </a:t>
            </a:r>
            <a:r>
              <a:rPr dirty="0" sz="3700">
                <a:latin typeface="Arial"/>
                <a:cs typeface="Arial"/>
              </a:rPr>
              <a:t>“ </a:t>
            </a:r>
            <a:r>
              <a:rPr dirty="0" sz="3700" spc="5">
                <a:latin typeface="Microsoft JhengHei UI"/>
                <a:cs typeface="Microsoft JhengHei UI"/>
              </a:rPr>
              <a:t>完 整 ⽂ 件 </a:t>
            </a:r>
            <a:r>
              <a:rPr dirty="0" sz="3700">
                <a:latin typeface="Arial"/>
                <a:cs typeface="Arial"/>
              </a:rPr>
              <a:t>” </a:t>
            </a:r>
            <a:r>
              <a:rPr dirty="0" sz="3700" spc="5">
                <a:latin typeface="Microsoft JhengHei UI"/>
                <a:cs typeface="Microsoft JhengHei UI"/>
              </a:rPr>
              <a:t>名 称 ：  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[nic@CentOS7 ~]$ cat</a:t>
            </a:r>
            <a:r>
              <a:rPr dirty="0" sz="3700" spc="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/etc/passwd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3700" spc="5">
                <a:latin typeface="Microsoft JhengHei UI"/>
                <a:cs typeface="Microsoft JhengHei UI"/>
              </a:rPr>
              <a:t>互联⽹中</a:t>
            </a:r>
            <a:r>
              <a:rPr dirty="0" sz="3700">
                <a:latin typeface="Arial"/>
                <a:cs typeface="Arial"/>
              </a:rPr>
              <a:t>http</a:t>
            </a:r>
            <a:r>
              <a:rPr dirty="0" sz="3700" spc="5">
                <a:latin typeface="Microsoft JhengHei UI"/>
                <a:cs typeface="Microsoft JhengHei UI"/>
              </a:rPr>
              <a:t>协议访问⽂件的</a:t>
            </a:r>
            <a:r>
              <a:rPr dirty="0" sz="3700">
                <a:latin typeface="Arial"/>
                <a:cs typeface="Arial"/>
              </a:rPr>
              <a:t>“</a:t>
            </a:r>
            <a:r>
              <a:rPr dirty="0" sz="3700" spc="5">
                <a:latin typeface="Microsoft JhengHei UI"/>
                <a:cs typeface="Microsoft JhengHei UI"/>
              </a:rPr>
              <a:t>完整⽂件</a:t>
            </a:r>
            <a:r>
              <a:rPr dirty="0" sz="3700">
                <a:latin typeface="Arial"/>
                <a:cs typeface="Arial"/>
              </a:rPr>
              <a:t>”</a:t>
            </a:r>
            <a:r>
              <a:rPr dirty="0" sz="3700" spc="5">
                <a:latin typeface="Microsoft JhengHei UI"/>
                <a:cs typeface="Microsoft JhengHei UI"/>
              </a:rPr>
              <a:t>名称：</a:t>
            </a:r>
            <a:endParaRPr sz="3700">
              <a:latin typeface="Microsoft JhengHei UI"/>
              <a:cs typeface="Microsoft JhengHei UI"/>
            </a:endParaRPr>
          </a:p>
          <a:p>
            <a:pPr marL="400050">
              <a:lnSpc>
                <a:spcPct val="100000"/>
              </a:lnSpc>
              <a:spcBef>
                <a:spcPts val="1360"/>
              </a:spcBef>
            </a:pPr>
            <a:r>
              <a:rPr dirty="0" sz="3700">
                <a:solidFill>
                  <a:srgbClr val="276865"/>
                </a:solidFill>
                <a:latin typeface="Arial"/>
                <a:cs typeface="Arial"/>
              </a:rPr>
              <a:t>http</a:t>
            </a:r>
            <a:r>
              <a:rPr dirty="0" sz="3700">
                <a:latin typeface="Arial"/>
                <a:cs typeface="Arial"/>
              </a:rPr>
              <a:t>://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news.tsinghua.edu.cn:</a:t>
            </a:r>
            <a:r>
              <a:rPr dirty="0" sz="3700">
                <a:solidFill>
                  <a:srgbClr val="66635F"/>
                </a:solidFill>
                <a:latin typeface="Arial"/>
                <a:cs typeface="Arial"/>
              </a:rPr>
              <a:t>80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700">
                <a:solidFill>
                  <a:srgbClr val="87312B"/>
                </a:solidFill>
                <a:latin typeface="Arial"/>
                <a:cs typeface="Arial"/>
              </a:rPr>
              <a:t>publish/thunews/</a:t>
            </a:r>
            <a:r>
              <a:rPr dirty="0" sz="3700">
                <a:solidFill>
                  <a:srgbClr val="008F00"/>
                </a:solidFill>
                <a:latin typeface="Arial"/>
                <a:cs typeface="Arial"/>
              </a:rPr>
              <a:t>index.html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15356" y="8109922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194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0931" y="8109922"/>
            <a:ext cx="4518025" cy="0"/>
          </a:xfrm>
          <a:custGeom>
            <a:avLst/>
            <a:gdLst/>
            <a:ahLst/>
            <a:cxnLst/>
            <a:rect l="l" t="t" r="r" b="b"/>
            <a:pathLst>
              <a:path w="4518025" h="0">
                <a:moveTo>
                  <a:pt x="0" y="0"/>
                </a:moveTo>
                <a:lnTo>
                  <a:pt x="4517401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76454" y="8109922"/>
            <a:ext cx="549275" cy="0"/>
          </a:xfrm>
          <a:custGeom>
            <a:avLst/>
            <a:gdLst/>
            <a:ahLst/>
            <a:cxnLst/>
            <a:rect l="l" t="t" r="r" b="b"/>
            <a:pathLst>
              <a:path w="549275" h="0">
                <a:moveTo>
                  <a:pt x="0" y="0"/>
                </a:moveTo>
                <a:lnTo>
                  <a:pt x="548674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938152" y="8109922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49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546408" y="8109922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 h="0">
                <a:moveTo>
                  <a:pt x="0" y="0"/>
                </a:moveTo>
                <a:lnTo>
                  <a:pt x="2088767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15810" y="9466815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276865"/>
                </a:solidFill>
                <a:latin typeface="Microsoft JhengHei UI"/>
                <a:cs typeface="Microsoft JhengHei UI"/>
              </a:rPr>
              <a:t>采⽤什么协议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7488" y="9466815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访问哪台主机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38648" y="9466815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66635F"/>
                </a:solidFill>
                <a:latin typeface="Microsoft JhengHei UI"/>
                <a:cs typeface="Microsoft JhengHei UI"/>
              </a:rPr>
              <a:t>访问哪个进程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22729" y="9466815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870C04"/>
                </a:solidFill>
                <a:latin typeface="Microsoft JhengHei UI"/>
                <a:cs typeface="Microsoft JhengHei UI"/>
              </a:rPr>
              <a:t>⽂件路径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45134" y="9466815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008F00"/>
                </a:solidFill>
                <a:latin typeface="Microsoft JhengHei UI"/>
                <a:cs typeface="Microsoft JhengHei UI"/>
              </a:rPr>
              <a:t>⽂件名称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26986" y="8125407"/>
            <a:ext cx="0" cy="1272540"/>
          </a:xfrm>
          <a:custGeom>
            <a:avLst/>
            <a:gdLst/>
            <a:ahLst/>
            <a:cxnLst/>
            <a:rect l="l" t="t" r="r" b="b"/>
            <a:pathLst>
              <a:path w="0" h="1272540">
                <a:moveTo>
                  <a:pt x="0" y="0"/>
                </a:moveTo>
                <a:lnTo>
                  <a:pt x="0" y="127221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39460" y="8125407"/>
            <a:ext cx="0" cy="1272540"/>
          </a:xfrm>
          <a:custGeom>
            <a:avLst/>
            <a:gdLst/>
            <a:ahLst/>
            <a:cxnLst/>
            <a:rect l="l" t="t" r="r" b="b"/>
            <a:pathLst>
              <a:path w="0" h="1272540">
                <a:moveTo>
                  <a:pt x="0" y="0"/>
                </a:moveTo>
                <a:lnTo>
                  <a:pt x="0" y="127221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550372" y="8125407"/>
            <a:ext cx="0" cy="1272540"/>
          </a:xfrm>
          <a:custGeom>
            <a:avLst/>
            <a:gdLst/>
            <a:ahLst/>
            <a:cxnLst/>
            <a:rect l="l" t="t" r="r" b="b"/>
            <a:pathLst>
              <a:path w="0" h="1272540">
                <a:moveTo>
                  <a:pt x="0" y="0"/>
                </a:moveTo>
                <a:lnTo>
                  <a:pt x="0" y="127221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667586" y="8125407"/>
            <a:ext cx="0" cy="1272540"/>
          </a:xfrm>
          <a:custGeom>
            <a:avLst/>
            <a:gdLst/>
            <a:ahLst/>
            <a:cxnLst/>
            <a:rect l="l" t="t" r="r" b="b"/>
            <a:pathLst>
              <a:path w="0" h="1272540">
                <a:moveTo>
                  <a:pt x="0" y="0"/>
                </a:moveTo>
                <a:lnTo>
                  <a:pt x="0" y="127221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90009" y="8125407"/>
            <a:ext cx="0" cy="1272540"/>
          </a:xfrm>
          <a:custGeom>
            <a:avLst/>
            <a:gdLst/>
            <a:ahLst/>
            <a:cxnLst/>
            <a:rect l="l" t="t" r="r" b="b"/>
            <a:pathLst>
              <a:path w="0" h="1272540">
                <a:moveTo>
                  <a:pt x="0" y="0"/>
                </a:moveTo>
                <a:lnTo>
                  <a:pt x="0" y="127221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859943" y="715916"/>
            <a:ext cx="103847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本机⽂件访问与</a:t>
            </a:r>
            <a:r>
              <a:rPr dirty="0" spc="0">
                <a:latin typeface="Arial"/>
                <a:cs typeface="Arial"/>
              </a:rPr>
              <a:t>“</a:t>
            </a:r>
            <a:r>
              <a:rPr dirty="0" spc="10"/>
              <a:t>互联⽹⽂件</a:t>
            </a:r>
            <a:r>
              <a:rPr dirty="0" spc="0">
                <a:latin typeface="Arial"/>
                <a:cs typeface="Arial"/>
              </a:rPr>
              <a:t>”</a:t>
            </a:r>
            <a:r>
              <a:rPr dirty="0" spc="10"/>
              <a:t>访问的对⽐</a:t>
            </a:r>
          </a:p>
        </p:txBody>
      </p:sp>
      <p:sp>
        <p:nvSpPr>
          <p:cNvPr id="23" name="object 2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6735" y="2551442"/>
            <a:ext cx="1492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44821" y="2479761"/>
            <a:ext cx="6806565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700" spc="5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</a:rPr>
              <a:t>URL</a:t>
            </a:r>
            <a:r>
              <a:rPr dirty="0" sz="370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  <a:hlinkClick r:id="rId3"/>
              </a:rPr>
              <a:t>http://</a:t>
            </a:r>
            <a:r>
              <a:rPr dirty="0" sz="3700" spc="5">
                <a:solidFill>
                  <a:srgbClr val="FF2600"/>
                </a:solidFill>
                <a:latin typeface="Microsoft JhengHei UI"/>
                <a:cs typeface="Microsoft JhengHei UI"/>
                <a:hlinkClick r:id="rId3"/>
              </a:rPr>
              <a:t>主机名</a:t>
            </a:r>
            <a:r>
              <a:rPr dirty="0" sz="3700">
                <a:solidFill>
                  <a:srgbClr val="FF2600"/>
                </a:solidFill>
                <a:latin typeface="Arial"/>
                <a:cs typeface="Arial"/>
                <a:hlinkClick r:id="rId3"/>
              </a:rPr>
              <a:t>/</a:t>
            </a:r>
            <a:r>
              <a:rPr dirty="0" sz="3700" spc="5">
                <a:solidFill>
                  <a:srgbClr val="FF2600"/>
                </a:solidFill>
                <a:latin typeface="Microsoft JhengHei UI"/>
                <a:cs typeface="Microsoft JhengHei UI"/>
                <a:hlinkClick r:id="rId3"/>
              </a:rPr>
              <a:t>路径</a:t>
            </a:r>
            <a:endParaRPr sz="37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3597" y="715916"/>
            <a:ext cx="66173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URL</a:t>
            </a:r>
            <a:r>
              <a:rPr dirty="0" spc="-245">
                <a:latin typeface="Arial"/>
                <a:cs typeface="Arial"/>
              </a:rPr>
              <a:t> </a:t>
            </a:r>
            <a:r>
              <a:rPr dirty="0" spc="10"/>
              <a:t>的部分内容省略情况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57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776595"/>
          </a:xfrm>
          <a:custGeom>
            <a:avLst/>
            <a:gdLst/>
            <a:ahLst/>
            <a:cxnLst/>
            <a:rect l="l" t="t" r="r" b="b"/>
            <a:pathLst>
              <a:path w="12963525" h="57765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18351"/>
                </a:lnTo>
                <a:lnTo>
                  <a:pt x="197" y="5569721"/>
                </a:lnTo>
                <a:lnTo>
                  <a:pt x="1581" y="5611148"/>
                </a:lnTo>
                <a:lnTo>
                  <a:pt x="12649" y="5669856"/>
                </a:lnTo>
                <a:lnTo>
                  <a:pt x="49226" y="5727269"/>
                </a:lnTo>
                <a:lnTo>
                  <a:pt x="106640" y="5763846"/>
                </a:lnTo>
                <a:lnTo>
                  <a:pt x="165348" y="5774915"/>
                </a:lnTo>
                <a:lnTo>
                  <a:pt x="206776" y="5776298"/>
                </a:lnTo>
                <a:lnTo>
                  <a:pt x="258146" y="5776496"/>
                </a:lnTo>
                <a:lnTo>
                  <a:pt x="12705299" y="5776496"/>
                </a:lnTo>
                <a:lnTo>
                  <a:pt x="12756671" y="5776298"/>
                </a:lnTo>
                <a:lnTo>
                  <a:pt x="12798099" y="5774915"/>
                </a:lnTo>
                <a:lnTo>
                  <a:pt x="12856802" y="5763846"/>
                </a:lnTo>
                <a:lnTo>
                  <a:pt x="12914218" y="5727269"/>
                </a:lnTo>
                <a:lnTo>
                  <a:pt x="12950799" y="5669856"/>
                </a:lnTo>
                <a:lnTo>
                  <a:pt x="12961867" y="5611148"/>
                </a:lnTo>
                <a:lnTo>
                  <a:pt x="12963250" y="5569721"/>
                </a:lnTo>
                <a:lnTo>
                  <a:pt x="12963448" y="551835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76595"/>
          </a:xfrm>
          <a:custGeom>
            <a:avLst/>
            <a:gdLst/>
            <a:ahLst/>
            <a:cxnLst/>
            <a:rect l="l" t="t" r="r" b="b"/>
            <a:pathLst>
              <a:path w="12963525" h="57765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18351"/>
                </a:lnTo>
                <a:lnTo>
                  <a:pt x="12963250" y="5569721"/>
                </a:lnTo>
                <a:lnTo>
                  <a:pt x="12961867" y="5611148"/>
                </a:lnTo>
                <a:lnTo>
                  <a:pt x="12950799" y="5669856"/>
                </a:lnTo>
                <a:lnTo>
                  <a:pt x="12914218" y="5727269"/>
                </a:lnTo>
                <a:lnTo>
                  <a:pt x="12856802" y="5763846"/>
                </a:lnTo>
                <a:lnTo>
                  <a:pt x="12798099" y="5774915"/>
                </a:lnTo>
                <a:lnTo>
                  <a:pt x="12756671" y="5776298"/>
                </a:lnTo>
                <a:lnTo>
                  <a:pt x="12705299" y="5776496"/>
                </a:lnTo>
                <a:lnTo>
                  <a:pt x="258145" y="5776496"/>
                </a:lnTo>
                <a:lnTo>
                  <a:pt x="206775" y="5776298"/>
                </a:lnTo>
                <a:lnTo>
                  <a:pt x="165348" y="5774915"/>
                </a:lnTo>
                <a:lnTo>
                  <a:pt x="106640" y="5763846"/>
                </a:lnTo>
                <a:lnTo>
                  <a:pt x="49226" y="5727269"/>
                </a:lnTo>
                <a:lnTo>
                  <a:pt x="12650" y="5669856"/>
                </a:lnTo>
                <a:lnTo>
                  <a:pt x="1581" y="5611148"/>
                </a:lnTo>
                <a:lnTo>
                  <a:pt x="197" y="5569721"/>
                </a:lnTo>
                <a:lnTo>
                  <a:pt x="0" y="551835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83289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818394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615051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681656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574203"/>
            <a:ext cx="11152505" cy="467550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有些浏览器为了⽅便⽤户，在输</a:t>
            </a:r>
            <a:r>
              <a:rPr dirty="0" sz="3050">
                <a:latin typeface="Microsoft JhengHei UI"/>
                <a:cs typeface="Microsoft JhengHei UI"/>
              </a:rPr>
              <a:t>⼊</a:t>
            </a:r>
            <a:r>
              <a:rPr dirty="0" sz="3050" spc="200">
                <a:latin typeface="Microsoft JhengHei UI"/>
                <a:cs typeface="Microsoft JhengHei UI"/>
              </a:rPr>
              <a:t> </a:t>
            </a:r>
            <a:r>
              <a:rPr dirty="0" sz="3050" spc="25">
                <a:latin typeface="Arial"/>
                <a:cs typeface="Arial"/>
              </a:rPr>
              <a:t>URL</a:t>
            </a:r>
            <a:r>
              <a:rPr dirty="0" sz="3050" spc="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时，可以把最前⾯的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300"/>
              </a:lnSpc>
            </a:pP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“http://”</a:t>
            </a:r>
            <a:r>
              <a:rPr dirty="0" sz="3050" spc="50">
                <a:latin typeface="Microsoft JhengHei UI"/>
                <a:cs typeface="Microsoft JhengHei UI"/>
              </a:rPr>
              <a:t>甚⾄把主机名最前⾯的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“www”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省略</a:t>
            </a:r>
            <a:r>
              <a:rPr dirty="0" sz="3050" spc="50">
                <a:latin typeface="Microsoft JhengHei UI"/>
                <a:cs typeface="Microsoft JhengHei UI"/>
              </a:rPr>
              <a:t>，然后浏览器替⽤户把 省略的字符添上。</a:t>
            </a:r>
            <a:endParaRPr sz="3050">
              <a:latin typeface="Microsoft JhengHei UI"/>
              <a:cs typeface="Microsoft JhengHei UI"/>
            </a:endParaRPr>
          </a:p>
          <a:p>
            <a:pPr marL="12700" marR="285750">
              <a:lnSpc>
                <a:spcPts val="5240"/>
              </a:lnSpc>
              <a:spcBef>
                <a:spcPts val="34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例如，⽤户只要键</a:t>
            </a:r>
            <a:r>
              <a:rPr dirty="0" sz="3050">
                <a:latin typeface="Microsoft JhengHei UI"/>
                <a:cs typeface="Microsoft JhengHei UI"/>
              </a:rPr>
              <a:t>⼊</a:t>
            </a:r>
            <a:r>
              <a:rPr dirty="0" sz="3050" spc="254"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ctrip.com</a:t>
            </a:r>
            <a:r>
              <a:rPr dirty="0" sz="3050" spc="50">
                <a:latin typeface="Microsoft JhengHei UI"/>
                <a:cs typeface="Microsoft JhengHei UI"/>
              </a:rPr>
              <a:t>，浏览器就⾃动把未键⼊的字符 补⻬，变成</a:t>
            </a:r>
            <a:r>
              <a:rPr dirty="0" sz="3050" spc="40">
                <a:latin typeface="Arial"/>
                <a:cs typeface="Arial"/>
                <a:hlinkClick r:id="rId4"/>
              </a:rPr>
              <a:t>http://www.ctrip.com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1062990">
              <a:lnSpc>
                <a:spcPts val="5240"/>
              </a:lnSpc>
              <a:spcBef>
                <a:spcPts val="1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如果</a:t>
            </a:r>
            <a:r>
              <a:rPr dirty="0" sz="3050" spc="50">
                <a:latin typeface="Arial"/>
                <a:cs typeface="Arial"/>
              </a:rPr>
              <a:t>WWW</a:t>
            </a:r>
            <a:r>
              <a:rPr dirty="0" sz="3050" spc="50">
                <a:latin typeface="Microsoft JhengHei UI"/>
                <a:cs typeface="Microsoft JhengHei UI"/>
              </a:rPr>
              <a:t>服务器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监听熟知端⼝</a:t>
            </a:r>
            <a:r>
              <a:rPr dirty="0" sz="3050" spc="50">
                <a:latin typeface="Microsoft JhengHei UI"/>
                <a:cs typeface="Microsoft JhengHei UI"/>
              </a:rPr>
              <a:t>，则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“:80”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也可以省略</a:t>
            </a:r>
            <a:r>
              <a:rPr dirty="0" sz="3050">
                <a:latin typeface="Microsoft JhengHei UI"/>
                <a:cs typeface="Microsoft JhengHei UI"/>
              </a:rPr>
              <a:t>。 </a:t>
            </a:r>
            <a:r>
              <a:rPr dirty="0" sz="3050" spc="50">
                <a:latin typeface="Microsoft JhengHei UI"/>
                <a:cs typeface="Microsoft JhengHei UI"/>
              </a:rPr>
              <a:t>默认访问的</a:t>
            </a:r>
            <a:r>
              <a:rPr dirty="0" sz="3050" spc="50">
                <a:latin typeface="Arial"/>
                <a:cs typeface="Arial"/>
              </a:rPr>
              <a:t>WWW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根下的</a:t>
            </a:r>
            <a:r>
              <a:rPr dirty="0" sz="3050" spc="50">
                <a:solidFill>
                  <a:srgbClr val="FF2600"/>
                </a:solidFill>
                <a:latin typeface="Arial"/>
                <a:cs typeface="Arial"/>
              </a:rPr>
              <a:t>index.html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等⽂件名也可以省略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121150" cy="63169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万维⽹概述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超⽂本的概念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⼯作⽅式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marR="5080" indent="-503555">
              <a:lnSpc>
                <a:spcPct val="130200"/>
              </a:lnSpc>
              <a:spcBef>
                <a:spcPts val="115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万维⽹必须解决 </a:t>
            </a:r>
            <a:r>
              <a:rPr dirty="0" sz="3600" spc="25">
                <a:latin typeface="Microsoft JhengHei UI"/>
                <a:cs typeface="Microsoft JhengHei UI"/>
              </a:rPr>
              <a:t>的⼏个问题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统⼀资源定位符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775"/>
              </a:spcBef>
            </a:pPr>
            <a:r>
              <a:rPr dirty="0" sz="3600" spc="10">
                <a:latin typeface="Arial"/>
                <a:cs typeface="Arial"/>
              </a:rPr>
              <a:t>URL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604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808980"/>
          </a:xfrm>
          <a:custGeom>
            <a:avLst/>
            <a:gdLst/>
            <a:ahLst/>
            <a:cxnLst/>
            <a:rect l="l" t="t" r="r" b="b"/>
            <a:pathLst>
              <a:path w="12963525" h="58089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50665"/>
                </a:lnTo>
                <a:lnTo>
                  <a:pt x="197" y="5602035"/>
                </a:lnTo>
                <a:lnTo>
                  <a:pt x="1581" y="5643462"/>
                </a:lnTo>
                <a:lnTo>
                  <a:pt x="12649" y="5702170"/>
                </a:lnTo>
                <a:lnTo>
                  <a:pt x="49226" y="5759584"/>
                </a:lnTo>
                <a:lnTo>
                  <a:pt x="106640" y="5796160"/>
                </a:lnTo>
                <a:lnTo>
                  <a:pt x="165348" y="5807230"/>
                </a:lnTo>
                <a:lnTo>
                  <a:pt x="206776" y="5808613"/>
                </a:lnTo>
                <a:lnTo>
                  <a:pt x="258146" y="5808811"/>
                </a:lnTo>
                <a:lnTo>
                  <a:pt x="12705299" y="5808811"/>
                </a:lnTo>
                <a:lnTo>
                  <a:pt x="12756671" y="5808613"/>
                </a:lnTo>
                <a:lnTo>
                  <a:pt x="12798099" y="5807230"/>
                </a:lnTo>
                <a:lnTo>
                  <a:pt x="12856802" y="5796160"/>
                </a:lnTo>
                <a:lnTo>
                  <a:pt x="12914218" y="5759584"/>
                </a:lnTo>
                <a:lnTo>
                  <a:pt x="12950799" y="5702170"/>
                </a:lnTo>
                <a:lnTo>
                  <a:pt x="12961867" y="5643462"/>
                </a:lnTo>
                <a:lnTo>
                  <a:pt x="12963250" y="5602035"/>
                </a:lnTo>
                <a:lnTo>
                  <a:pt x="12963448" y="55506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808980"/>
          </a:xfrm>
          <a:custGeom>
            <a:avLst/>
            <a:gdLst/>
            <a:ahLst/>
            <a:cxnLst/>
            <a:rect l="l" t="t" r="r" b="b"/>
            <a:pathLst>
              <a:path w="12963525" h="58089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50665"/>
                </a:lnTo>
                <a:lnTo>
                  <a:pt x="12963250" y="5602035"/>
                </a:lnTo>
                <a:lnTo>
                  <a:pt x="12961867" y="5643462"/>
                </a:lnTo>
                <a:lnTo>
                  <a:pt x="12950799" y="5702170"/>
                </a:lnTo>
                <a:lnTo>
                  <a:pt x="12914218" y="5759584"/>
                </a:lnTo>
                <a:lnTo>
                  <a:pt x="12856802" y="5796160"/>
                </a:lnTo>
                <a:lnTo>
                  <a:pt x="12798099" y="5807230"/>
                </a:lnTo>
                <a:lnTo>
                  <a:pt x="12756671" y="5808613"/>
                </a:lnTo>
                <a:lnTo>
                  <a:pt x="12705299" y="5808811"/>
                </a:lnTo>
                <a:lnTo>
                  <a:pt x="258145" y="5808811"/>
                </a:lnTo>
                <a:lnTo>
                  <a:pt x="206775" y="5808613"/>
                </a:lnTo>
                <a:lnTo>
                  <a:pt x="165348" y="5807230"/>
                </a:lnTo>
                <a:lnTo>
                  <a:pt x="106640" y="5796160"/>
                </a:lnTo>
                <a:lnTo>
                  <a:pt x="49226" y="5759584"/>
                </a:lnTo>
                <a:lnTo>
                  <a:pt x="12650" y="5702170"/>
                </a:lnTo>
                <a:lnTo>
                  <a:pt x="1581" y="5643462"/>
                </a:lnTo>
                <a:lnTo>
                  <a:pt x="197" y="5602035"/>
                </a:lnTo>
                <a:lnTo>
                  <a:pt x="0" y="555066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9521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1256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2990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420246"/>
            <a:ext cx="5508625" cy="217805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300" spc="50">
                <a:latin typeface="Arial"/>
                <a:cs typeface="Arial"/>
              </a:rPr>
              <a:t>WWW</a:t>
            </a:r>
            <a:r>
              <a:rPr dirty="0" sz="3300" spc="50">
                <a:latin typeface="Microsoft JhengHei UI"/>
                <a:cs typeface="Microsoft JhengHei UI"/>
              </a:rPr>
              <a:t>概述。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2600"/>
              </a:lnSpc>
              <a:spcBef>
                <a:spcPts val="5"/>
              </a:spcBef>
            </a:pPr>
            <a:r>
              <a:rPr dirty="0" sz="3300" spc="50">
                <a:latin typeface="Arial"/>
                <a:cs typeface="Arial"/>
              </a:rPr>
              <a:t>WWW</a:t>
            </a:r>
            <a:r>
              <a:rPr dirty="0" sz="3300" spc="50">
                <a:latin typeface="Microsoft JhengHei UI"/>
                <a:cs typeface="Microsoft JhengHei UI"/>
              </a:rPr>
              <a:t>必须解决的四个问题。 </a:t>
            </a:r>
            <a:r>
              <a:rPr dirty="0" sz="3300" spc="50">
                <a:latin typeface="Arial"/>
                <a:cs typeface="Arial"/>
              </a:rPr>
              <a:t>URL</a:t>
            </a:r>
            <a:r>
              <a:rPr dirty="0" sz="3300" spc="50">
                <a:latin typeface="Microsoft JhengHei UI"/>
                <a:cs typeface="Microsoft JhengHei UI"/>
              </a:rPr>
              <a:t>的基本概念。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0141" y="715916"/>
            <a:ext cx="58229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超⽂本传送协议</a:t>
            </a:r>
            <a:r>
              <a:rPr dirty="0" spc="50"/>
              <a:t> </a:t>
            </a:r>
            <a:r>
              <a:rPr dirty="0" spc="0">
                <a:latin typeface="Arial"/>
                <a:cs typeface="Arial"/>
              </a:rPr>
              <a:t>HTTP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933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137275"/>
          </a:xfrm>
          <a:custGeom>
            <a:avLst/>
            <a:gdLst/>
            <a:ahLst/>
            <a:cxnLst/>
            <a:rect l="l" t="t" r="r" b="b"/>
            <a:pathLst>
              <a:path w="12963525" h="61372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879115"/>
                </a:lnTo>
                <a:lnTo>
                  <a:pt x="197" y="5930484"/>
                </a:lnTo>
                <a:lnTo>
                  <a:pt x="1581" y="5971912"/>
                </a:lnTo>
                <a:lnTo>
                  <a:pt x="12649" y="6030620"/>
                </a:lnTo>
                <a:lnTo>
                  <a:pt x="49226" y="6088033"/>
                </a:lnTo>
                <a:lnTo>
                  <a:pt x="106640" y="6124610"/>
                </a:lnTo>
                <a:lnTo>
                  <a:pt x="165348" y="6135679"/>
                </a:lnTo>
                <a:lnTo>
                  <a:pt x="206776" y="6137062"/>
                </a:lnTo>
                <a:lnTo>
                  <a:pt x="258146" y="6137260"/>
                </a:lnTo>
                <a:lnTo>
                  <a:pt x="12705299" y="6137260"/>
                </a:lnTo>
                <a:lnTo>
                  <a:pt x="12756671" y="6137062"/>
                </a:lnTo>
                <a:lnTo>
                  <a:pt x="12798099" y="6135679"/>
                </a:lnTo>
                <a:lnTo>
                  <a:pt x="12856802" y="6124610"/>
                </a:lnTo>
                <a:lnTo>
                  <a:pt x="12914218" y="6088033"/>
                </a:lnTo>
                <a:lnTo>
                  <a:pt x="12950799" y="6030620"/>
                </a:lnTo>
                <a:lnTo>
                  <a:pt x="12961867" y="5971912"/>
                </a:lnTo>
                <a:lnTo>
                  <a:pt x="12963250" y="5930484"/>
                </a:lnTo>
                <a:lnTo>
                  <a:pt x="12963448" y="58791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137275"/>
          </a:xfrm>
          <a:custGeom>
            <a:avLst/>
            <a:gdLst/>
            <a:ahLst/>
            <a:cxnLst/>
            <a:rect l="l" t="t" r="r" b="b"/>
            <a:pathLst>
              <a:path w="12963525" h="61372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879115"/>
                </a:lnTo>
                <a:lnTo>
                  <a:pt x="12963250" y="5930484"/>
                </a:lnTo>
                <a:lnTo>
                  <a:pt x="12961867" y="5971912"/>
                </a:lnTo>
                <a:lnTo>
                  <a:pt x="12950799" y="6030620"/>
                </a:lnTo>
                <a:lnTo>
                  <a:pt x="12914218" y="6088033"/>
                </a:lnTo>
                <a:lnTo>
                  <a:pt x="12856802" y="6124610"/>
                </a:lnTo>
                <a:lnTo>
                  <a:pt x="12798099" y="6135679"/>
                </a:lnTo>
                <a:lnTo>
                  <a:pt x="12756671" y="6137062"/>
                </a:lnTo>
                <a:lnTo>
                  <a:pt x="12705299" y="6137260"/>
                </a:lnTo>
                <a:lnTo>
                  <a:pt x="258145" y="6137260"/>
                </a:lnTo>
                <a:lnTo>
                  <a:pt x="206775" y="6137062"/>
                </a:lnTo>
                <a:lnTo>
                  <a:pt x="165348" y="6135679"/>
                </a:lnTo>
                <a:lnTo>
                  <a:pt x="106640" y="6124610"/>
                </a:lnTo>
                <a:lnTo>
                  <a:pt x="49226" y="6088033"/>
                </a:lnTo>
                <a:lnTo>
                  <a:pt x="12650" y="6030620"/>
                </a:lnTo>
                <a:lnTo>
                  <a:pt x="1581" y="5971912"/>
                </a:lnTo>
                <a:lnTo>
                  <a:pt x="197" y="5930484"/>
                </a:lnTo>
                <a:lnTo>
                  <a:pt x="0" y="58791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27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01218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434046"/>
            <a:ext cx="11179810" cy="333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335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为了使超⽂本的链接能够⾼效率地完成，需要</a:t>
            </a:r>
            <a:r>
              <a:rPr dirty="0" sz="3050">
                <a:latin typeface="Microsoft JhengHei UI"/>
                <a:cs typeface="Microsoft JhengHei UI"/>
              </a:rPr>
              <a:t>⽤</a:t>
            </a:r>
            <a:r>
              <a:rPr dirty="0" sz="3050" spc="22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HTTP</a:t>
            </a:r>
            <a:r>
              <a:rPr dirty="0" sz="3050" spc="8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协议来传 送⼀切必须的信息。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从层次的⻆度看</a:t>
            </a:r>
            <a:r>
              <a:rPr dirty="0" sz="3050" spc="35">
                <a:latin typeface="Microsoft JhengHei UI"/>
                <a:cs typeface="Microsoft JhengHei UI"/>
              </a:rPr>
              <a:t>，</a:t>
            </a:r>
            <a:r>
              <a:rPr dirty="0" sz="3050" spc="35">
                <a:latin typeface="Arial"/>
                <a:cs typeface="Arial"/>
              </a:rPr>
              <a:t>HTTP</a:t>
            </a:r>
            <a:r>
              <a:rPr dirty="0" sz="3050" spc="10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⾯向事务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3050" spc="2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(transaction-oriented)</a:t>
            </a:r>
            <a:r>
              <a:rPr dirty="0" sz="3050" spc="18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应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⽤层协议，它是万维⽹上能够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可靠地交换⽂件</a:t>
            </a:r>
            <a:r>
              <a:rPr dirty="0" sz="3050" spc="50">
                <a:latin typeface="Microsoft JhengHei UI"/>
                <a:cs typeface="Microsoft JhengHei UI"/>
              </a:rPr>
              <a:t>（包括⽂本、声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⾳、图像等各种多媒体⽂件）的重要基础：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729177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738987"/>
            <a:ext cx="11071860" cy="198564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85"/>
              </a:spcBef>
              <a:buSzPct val="73770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3050" spc="50">
                <a:latin typeface="Microsoft JhengHei UI"/>
                <a:cs typeface="Microsoft JhengHei UI"/>
              </a:rPr>
              <a:t>所谓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事务</a:t>
            </a:r>
            <a:r>
              <a:rPr dirty="0" sz="3050" spc="50">
                <a:latin typeface="Microsoft JhengHei UI"/>
                <a:cs typeface="Microsoft JhengHei UI"/>
              </a:rPr>
              <a:t>就是指⼀系列的信息交换，⽽这⼀系列的信息交换是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不可分割的整体</a:t>
            </a:r>
            <a:r>
              <a:rPr dirty="0" sz="305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85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要么所有的信息交换都完成，要么⼀次交换都不进⾏。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0141" y="715916"/>
            <a:ext cx="58229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超⽂本传送协议</a:t>
            </a:r>
            <a:r>
              <a:rPr dirty="0" spc="50"/>
              <a:t> </a:t>
            </a:r>
            <a:r>
              <a:rPr dirty="0" spc="0">
                <a:latin typeface="Arial"/>
                <a:cs typeface="Arial"/>
              </a:rPr>
              <a:t>HTTP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30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507230"/>
          </a:xfrm>
          <a:custGeom>
            <a:avLst/>
            <a:gdLst/>
            <a:ahLst/>
            <a:cxnLst/>
            <a:rect l="l" t="t" r="r" b="b"/>
            <a:pathLst>
              <a:path w="12963525" h="45072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48693"/>
                </a:lnTo>
                <a:lnTo>
                  <a:pt x="197" y="4300063"/>
                </a:lnTo>
                <a:lnTo>
                  <a:pt x="1581" y="4341490"/>
                </a:lnTo>
                <a:lnTo>
                  <a:pt x="12649" y="4400199"/>
                </a:lnTo>
                <a:lnTo>
                  <a:pt x="49226" y="4457612"/>
                </a:lnTo>
                <a:lnTo>
                  <a:pt x="106640" y="4494188"/>
                </a:lnTo>
                <a:lnTo>
                  <a:pt x="165348" y="4505258"/>
                </a:lnTo>
                <a:lnTo>
                  <a:pt x="206776" y="4506642"/>
                </a:lnTo>
                <a:lnTo>
                  <a:pt x="258146" y="4506839"/>
                </a:lnTo>
                <a:lnTo>
                  <a:pt x="12705299" y="4506839"/>
                </a:lnTo>
                <a:lnTo>
                  <a:pt x="12756671" y="4506642"/>
                </a:lnTo>
                <a:lnTo>
                  <a:pt x="12798099" y="4505258"/>
                </a:lnTo>
                <a:lnTo>
                  <a:pt x="12856802" y="4494188"/>
                </a:lnTo>
                <a:lnTo>
                  <a:pt x="12914218" y="4457612"/>
                </a:lnTo>
                <a:lnTo>
                  <a:pt x="12950799" y="4400199"/>
                </a:lnTo>
                <a:lnTo>
                  <a:pt x="12961867" y="4341490"/>
                </a:lnTo>
                <a:lnTo>
                  <a:pt x="12963250" y="4300063"/>
                </a:lnTo>
                <a:lnTo>
                  <a:pt x="12963448" y="424869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07230"/>
          </a:xfrm>
          <a:custGeom>
            <a:avLst/>
            <a:gdLst/>
            <a:ahLst/>
            <a:cxnLst/>
            <a:rect l="l" t="t" r="r" b="b"/>
            <a:pathLst>
              <a:path w="12963525" h="45072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48693"/>
                </a:lnTo>
                <a:lnTo>
                  <a:pt x="12963250" y="4300063"/>
                </a:lnTo>
                <a:lnTo>
                  <a:pt x="12961867" y="4341490"/>
                </a:lnTo>
                <a:lnTo>
                  <a:pt x="12950799" y="4400199"/>
                </a:lnTo>
                <a:lnTo>
                  <a:pt x="12914218" y="4457612"/>
                </a:lnTo>
                <a:lnTo>
                  <a:pt x="12856802" y="4494188"/>
                </a:lnTo>
                <a:lnTo>
                  <a:pt x="12798099" y="4505258"/>
                </a:lnTo>
                <a:lnTo>
                  <a:pt x="12756671" y="4506642"/>
                </a:lnTo>
                <a:lnTo>
                  <a:pt x="12705299" y="4506839"/>
                </a:lnTo>
                <a:lnTo>
                  <a:pt x="258145" y="4506839"/>
                </a:lnTo>
                <a:lnTo>
                  <a:pt x="206775" y="4506642"/>
                </a:lnTo>
                <a:lnTo>
                  <a:pt x="165348" y="4505258"/>
                </a:lnTo>
                <a:lnTo>
                  <a:pt x="106640" y="4494188"/>
                </a:lnTo>
                <a:lnTo>
                  <a:pt x="49226" y="4457612"/>
                </a:lnTo>
                <a:lnTo>
                  <a:pt x="12650" y="4400199"/>
                </a:lnTo>
                <a:lnTo>
                  <a:pt x="1581" y="4341490"/>
                </a:lnTo>
                <a:lnTo>
                  <a:pt x="197" y="4300063"/>
                </a:lnTo>
                <a:lnTo>
                  <a:pt x="0" y="424869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82033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762796"/>
            <a:ext cx="97542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0">
                <a:latin typeface="Arial"/>
                <a:cs typeface="Arial"/>
              </a:rPr>
              <a:t>HTTP</a:t>
            </a:r>
            <a:r>
              <a:rPr dirty="0" sz="3050" spc="50">
                <a:latin typeface="Microsoft JhengHei UI"/>
                <a:cs typeface="Microsoft JhengHei UI"/>
              </a:rPr>
              <a:t>协议永远都是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客户端发起请求</a:t>
            </a:r>
            <a:r>
              <a:rPr dirty="0" sz="3050" spc="50">
                <a:latin typeface="Microsoft JhengHei UI"/>
                <a:cs typeface="Microsoft JhengHei UI"/>
              </a:rPr>
              <a:t>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服务器回送响应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48639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81851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3227705"/>
            <a:ext cx="10947400" cy="268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0" marR="12700">
              <a:lnSpc>
                <a:spcPct val="143300"/>
              </a:lnSpc>
              <a:spcBef>
                <a:spcPts val="10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这样就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限制了</a:t>
            </a:r>
            <a:r>
              <a:rPr dirty="0" sz="3050" spc="50">
                <a:latin typeface="Microsoft JhengHei UI"/>
                <a:cs typeface="Microsoft JhengHei UI"/>
              </a:rPr>
              <a:t>使⽤</a:t>
            </a:r>
            <a:r>
              <a:rPr dirty="0" sz="3050" spc="50">
                <a:latin typeface="Arial"/>
                <a:cs typeface="Arial"/>
              </a:rPr>
              <a:t>HTTP</a:t>
            </a:r>
            <a:r>
              <a:rPr dirty="0" sz="3050" spc="50">
                <a:latin typeface="Microsoft JhengHei UI"/>
                <a:cs typeface="Microsoft JhengHei UI"/>
              </a:rPr>
              <a:t>协议，⽆法实现在客户端没有发起请 求的时候，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服务器将消息推送给客户端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300"/>
              </a:lnSpc>
            </a:pPr>
            <a:r>
              <a:rPr dirty="0" sz="3050" spc="50">
                <a:latin typeface="Arial"/>
                <a:cs typeface="Arial"/>
              </a:rPr>
              <a:t>HTTP</a:t>
            </a:r>
            <a:r>
              <a:rPr dirty="0" sz="3050" spc="50">
                <a:latin typeface="Microsoft JhengHei UI"/>
                <a:cs typeface="Microsoft JhengHei UI"/>
              </a:rPr>
              <a:t>协议是⼀个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⽆状态的协议</a:t>
            </a:r>
            <a:r>
              <a:rPr dirty="0" sz="3050" spc="50">
                <a:latin typeface="Microsoft JhengHei UI"/>
                <a:cs typeface="Microsoft JhengHei UI"/>
              </a:rPr>
              <a:t>，同⼀个客户端的这次请求和上 次请求是没有对应关系的。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17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375150"/>
          </a:xfrm>
          <a:custGeom>
            <a:avLst/>
            <a:gdLst/>
            <a:ahLst/>
            <a:cxnLst/>
            <a:rect l="l" t="t" r="r" b="b"/>
            <a:pathLst>
              <a:path w="12963525" h="43751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16805"/>
                </a:lnTo>
                <a:lnTo>
                  <a:pt x="197" y="4168175"/>
                </a:lnTo>
                <a:lnTo>
                  <a:pt x="1581" y="4209602"/>
                </a:lnTo>
                <a:lnTo>
                  <a:pt x="12649" y="4268310"/>
                </a:lnTo>
                <a:lnTo>
                  <a:pt x="49226" y="4325724"/>
                </a:lnTo>
                <a:lnTo>
                  <a:pt x="106640" y="4362300"/>
                </a:lnTo>
                <a:lnTo>
                  <a:pt x="165348" y="4373370"/>
                </a:lnTo>
                <a:lnTo>
                  <a:pt x="206776" y="4374753"/>
                </a:lnTo>
                <a:lnTo>
                  <a:pt x="258146" y="4374951"/>
                </a:lnTo>
                <a:lnTo>
                  <a:pt x="12705299" y="4374951"/>
                </a:lnTo>
                <a:lnTo>
                  <a:pt x="12756671" y="4374753"/>
                </a:lnTo>
                <a:lnTo>
                  <a:pt x="12798099" y="4373370"/>
                </a:lnTo>
                <a:lnTo>
                  <a:pt x="12856802" y="4362300"/>
                </a:lnTo>
                <a:lnTo>
                  <a:pt x="12914218" y="4325724"/>
                </a:lnTo>
                <a:lnTo>
                  <a:pt x="12950799" y="4268310"/>
                </a:lnTo>
                <a:lnTo>
                  <a:pt x="12961867" y="4209602"/>
                </a:lnTo>
                <a:lnTo>
                  <a:pt x="12963250" y="4168175"/>
                </a:lnTo>
                <a:lnTo>
                  <a:pt x="12963448" y="411680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375150"/>
          </a:xfrm>
          <a:custGeom>
            <a:avLst/>
            <a:gdLst/>
            <a:ahLst/>
            <a:cxnLst/>
            <a:rect l="l" t="t" r="r" b="b"/>
            <a:pathLst>
              <a:path w="12963525" h="43751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16805"/>
                </a:lnTo>
                <a:lnTo>
                  <a:pt x="12963250" y="4168175"/>
                </a:lnTo>
                <a:lnTo>
                  <a:pt x="12961867" y="4209602"/>
                </a:lnTo>
                <a:lnTo>
                  <a:pt x="12950799" y="4268310"/>
                </a:lnTo>
                <a:lnTo>
                  <a:pt x="12914218" y="4325724"/>
                </a:lnTo>
                <a:lnTo>
                  <a:pt x="12856802" y="4362300"/>
                </a:lnTo>
                <a:lnTo>
                  <a:pt x="12798099" y="4373370"/>
                </a:lnTo>
                <a:lnTo>
                  <a:pt x="12756671" y="4374753"/>
                </a:lnTo>
                <a:lnTo>
                  <a:pt x="12705299" y="4374951"/>
                </a:lnTo>
                <a:lnTo>
                  <a:pt x="258145" y="4374951"/>
                </a:lnTo>
                <a:lnTo>
                  <a:pt x="206775" y="4374753"/>
                </a:lnTo>
                <a:lnTo>
                  <a:pt x="165348" y="4373370"/>
                </a:lnTo>
                <a:lnTo>
                  <a:pt x="106640" y="4362300"/>
                </a:lnTo>
                <a:lnTo>
                  <a:pt x="49226" y="4325724"/>
                </a:lnTo>
                <a:lnTo>
                  <a:pt x="12650" y="4268310"/>
                </a:lnTo>
                <a:lnTo>
                  <a:pt x="1581" y="4209602"/>
                </a:lnTo>
                <a:lnTo>
                  <a:pt x="197" y="4168175"/>
                </a:lnTo>
                <a:lnTo>
                  <a:pt x="0" y="411680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12905" y="4806669"/>
            <a:ext cx="6689090" cy="934085"/>
          </a:xfrm>
          <a:custGeom>
            <a:avLst/>
            <a:gdLst/>
            <a:ahLst/>
            <a:cxnLst/>
            <a:rect l="l" t="t" r="r" b="b"/>
            <a:pathLst>
              <a:path w="6689090" h="934085">
                <a:moveTo>
                  <a:pt x="0" y="0"/>
                </a:moveTo>
                <a:lnTo>
                  <a:pt x="138" y="48586"/>
                </a:lnTo>
                <a:lnTo>
                  <a:pt x="2490" y="96975"/>
                </a:lnTo>
                <a:lnTo>
                  <a:pt x="7036" y="145094"/>
                </a:lnTo>
                <a:lnTo>
                  <a:pt x="13754" y="192871"/>
                </a:lnTo>
                <a:lnTo>
                  <a:pt x="22624" y="240234"/>
                </a:lnTo>
                <a:lnTo>
                  <a:pt x="33627" y="287111"/>
                </a:lnTo>
                <a:lnTo>
                  <a:pt x="46741" y="333429"/>
                </a:lnTo>
                <a:lnTo>
                  <a:pt x="61946" y="379116"/>
                </a:lnTo>
                <a:lnTo>
                  <a:pt x="79221" y="424099"/>
                </a:lnTo>
                <a:lnTo>
                  <a:pt x="98546" y="468307"/>
                </a:lnTo>
                <a:lnTo>
                  <a:pt x="119901" y="511668"/>
                </a:lnTo>
                <a:lnTo>
                  <a:pt x="143265" y="554107"/>
                </a:lnTo>
                <a:lnTo>
                  <a:pt x="168617" y="595555"/>
                </a:lnTo>
                <a:lnTo>
                  <a:pt x="196626" y="636799"/>
                </a:lnTo>
                <a:lnTo>
                  <a:pt x="226659" y="676414"/>
                </a:lnTo>
                <a:lnTo>
                  <a:pt x="258768" y="714140"/>
                </a:lnTo>
                <a:lnTo>
                  <a:pt x="293002" y="749718"/>
                </a:lnTo>
                <a:lnTo>
                  <a:pt x="329413" y="782889"/>
                </a:lnTo>
                <a:lnTo>
                  <a:pt x="368049" y="813393"/>
                </a:lnTo>
                <a:lnTo>
                  <a:pt x="408961" y="840970"/>
                </a:lnTo>
                <a:lnTo>
                  <a:pt x="450073" y="864291"/>
                </a:lnTo>
                <a:lnTo>
                  <a:pt x="492693" y="884352"/>
                </a:lnTo>
                <a:lnTo>
                  <a:pt x="536625" y="901094"/>
                </a:lnTo>
                <a:lnTo>
                  <a:pt x="581672" y="914457"/>
                </a:lnTo>
                <a:lnTo>
                  <a:pt x="627640" y="924380"/>
                </a:lnTo>
                <a:lnTo>
                  <a:pt x="674333" y="930805"/>
                </a:lnTo>
                <a:lnTo>
                  <a:pt x="721556" y="933671"/>
                </a:lnTo>
                <a:lnTo>
                  <a:pt x="769112" y="932919"/>
                </a:lnTo>
                <a:lnTo>
                  <a:pt x="5527754" y="923757"/>
                </a:lnTo>
                <a:lnTo>
                  <a:pt x="5582025" y="923405"/>
                </a:lnTo>
                <a:lnTo>
                  <a:pt x="5636010" y="922431"/>
                </a:lnTo>
                <a:lnTo>
                  <a:pt x="5689720" y="920837"/>
                </a:lnTo>
                <a:lnTo>
                  <a:pt x="5743168" y="918624"/>
                </a:lnTo>
                <a:lnTo>
                  <a:pt x="5796364" y="915794"/>
                </a:lnTo>
                <a:lnTo>
                  <a:pt x="5848844" y="912327"/>
                </a:lnTo>
                <a:lnTo>
                  <a:pt x="5901259" y="907951"/>
                </a:lnTo>
                <a:lnTo>
                  <a:pt x="5953501" y="902392"/>
                </a:lnTo>
                <a:lnTo>
                  <a:pt x="6005460" y="895379"/>
                </a:lnTo>
                <a:lnTo>
                  <a:pt x="6057030" y="886637"/>
                </a:lnTo>
                <a:lnTo>
                  <a:pt x="6108102" y="875893"/>
                </a:lnTo>
                <a:lnTo>
                  <a:pt x="6158568" y="862876"/>
                </a:lnTo>
                <a:lnTo>
                  <a:pt x="6208319" y="847312"/>
                </a:lnTo>
                <a:lnTo>
                  <a:pt x="6257248" y="828927"/>
                </a:lnTo>
                <a:lnTo>
                  <a:pt x="6302806" y="808677"/>
                </a:lnTo>
                <a:lnTo>
                  <a:pt x="6346928" y="785918"/>
                </a:lnTo>
                <a:lnTo>
                  <a:pt x="6389521" y="760734"/>
                </a:lnTo>
                <a:lnTo>
                  <a:pt x="6430494" y="733206"/>
                </a:lnTo>
                <a:lnTo>
                  <a:pt x="6469756" y="703418"/>
                </a:lnTo>
                <a:lnTo>
                  <a:pt x="6507215" y="671452"/>
                </a:lnTo>
                <a:lnTo>
                  <a:pt x="6542780" y="637391"/>
                </a:lnTo>
                <a:lnTo>
                  <a:pt x="6576360" y="601317"/>
                </a:lnTo>
                <a:lnTo>
                  <a:pt x="6607862" y="563315"/>
                </a:lnTo>
                <a:lnTo>
                  <a:pt x="6637196" y="523465"/>
                </a:lnTo>
                <a:lnTo>
                  <a:pt x="6664269" y="481851"/>
                </a:lnTo>
                <a:lnTo>
                  <a:pt x="6688991" y="43855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40269" y="3425837"/>
            <a:ext cx="1607694" cy="1353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84210" y="4529573"/>
            <a:ext cx="5582285" cy="11430"/>
          </a:xfrm>
          <a:custGeom>
            <a:avLst/>
            <a:gdLst/>
            <a:ahLst/>
            <a:cxnLst/>
            <a:rect l="l" t="t" r="r" b="b"/>
            <a:pathLst>
              <a:path w="5582284" h="11429">
                <a:moveTo>
                  <a:pt x="-31412" y="5649"/>
                </a:moveTo>
                <a:lnTo>
                  <a:pt x="5613183" y="5649"/>
                </a:lnTo>
              </a:path>
            </a:pathLst>
          </a:custGeom>
          <a:ln w="74123">
            <a:solidFill>
              <a:srgbClr val="FF2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34318" y="4415157"/>
            <a:ext cx="252095" cy="251460"/>
          </a:xfrm>
          <a:custGeom>
            <a:avLst/>
            <a:gdLst/>
            <a:ahLst/>
            <a:cxnLst/>
            <a:rect l="l" t="t" r="r" b="b"/>
            <a:pathLst>
              <a:path w="252094" h="251460">
                <a:moveTo>
                  <a:pt x="502" y="0"/>
                </a:moveTo>
                <a:lnTo>
                  <a:pt x="0" y="251300"/>
                </a:lnTo>
                <a:lnTo>
                  <a:pt x="251552" y="126158"/>
                </a:lnTo>
                <a:lnTo>
                  <a:pt x="50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64322" y="4403986"/>
            <a:ext cx="252095" cy="251460"/>
          </a:xfrm>
          <a:custGeom>
            <a:avLst/>
            <a:gdLst/>
            <a:ahLst/>
            <a:cxnLst/>
            <a:rect l="l" t="t" r="r" b="b"/>
            <a:pathLst>
              <a:path w="252095" h="251460">
                <a:moveTo>
                  <a:pt x="251554" y="0"/>
                </a:moveTo>
                <a:lnTo>
                  <a:pt x="0" y="125141"/>
                </a:lnTo>
                <a:lnTo>
                  <a:pt x="251045" y="251301"/>
                </a:lnTo>
                <a:lnTo>
                  <a:pt x="25155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33149" y="4563190"/>
            <a:ext cx="3853102" cy="1577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91076" y="4585145"/>
            <a:ext cx="3758019" cy="1484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80969" y="4715052"/>
            <a:ext cx="2357755" cy="1151255"/>
          </a:xfrm>
          <a:custGeom>
            <a:avLst/>
            <a:gdLst/>
            <a:ahLst/>
            <a:cxnLst/>
            <a:rect l="l" t="t" r="r" b="b"/>
            <a:pathLst>
              <a:path w="2357755" h="1151254">
                <a:moveTo>
                  <a:pt x="1578559" y="0"/>
                </a:moveTo>
                <a:lnTo>
                  <a:pt x="1266998" y="29515"/>
                </a:lnTo>
                <a:lnTo>
                  <a:pt x="820435" y="29515"/>
                </a:lnTo>
                <a:lnTo>
                  <a:pt x="726972" y="110681"/>
                </a:lnTo>
                <a:lnTo>
                  <a:pt x="0" y="427967"/>
                </a:lnTo>
                <a:lnTo>
                  <a:pt x="72699" y="619814"/>
                </a:lnTo>
                <a:lnTo>
                  <a:pt x="72699" y="855934"/>
                </a:lnTo>
                <a:lnTo>
                  <a:pt x="228474" y="1084674"/>
                </a:lnTo>
                <a:lnTo>
                  <a:pt x="706198" y="1151083"/>
                </a:lnTo>
                <a:lnTo>
                  <a:pt x="1640871" y="1055159"/>
                </a:lnTo>
                <a:lnTo>
                  <a:pt x="1921271" y="686223"/>
                </a:lnTo>
                <a:lnTo>
                  <a:pt x="1973196" y="590299"/>
                </a:lnTo>
                <a:lnTo>
                  <a:pt x="2301881" y="590299"/>
                </a:lnTo>
                <a:lnTo>
                  <a:pt x="2357457" y="509133"/>
                </a:lnTo>
                <a:lnTo>
                  <a:pt x="2295144" y="450103"/>
                </a:lnTo>
                <a:lnTo>
                  <a:pt x="2275725" y="132817"/>
                </a:lnTo>
                <a:lnTo>
                  <a:pt x="1962819" y="132817"/>
                </a:lnTo>
                <a:lnTo>
                  <a:pt x="1578559" y="0"/>
                </a:lnTo>
                <a:close/>
              </a:path>
              <a:path w="2357755" h="1151254">
                <a:moveTo>
                  <a:pt x="2301881" y="590299"/>
                </a:moveTo>
                <a:lnTo>
                  <a:pt x="1973196" y="590299"/>
                </a:lnTo>
                <a:lnTo>
                  <a:pt x="2170520" y="782146"/>
                </a:lnTo>
                <a:lnTo>
                  <a:pt x="2301881" y="590299"/>
                </a:lnTo>
                <a:close/>
              </a:path>
              <a:path w="2357755" h="1151254">
                <a:moveTo>
                  <a:pt x="2160133" y="95923"/>
                </a:moveTo>
                <a:lnTo>
                  <a:pt x="1962819" y="132817"/>
                </a:lnTo>
                <a:lnTo>
                  <a:pt x="2275725" y="132817"/>
                </a:lnTo>
                <a:lnTo>
                  <a:pt x="2274370" y="110681"/>
                </a:lnTo>
                <a:lnTo>
                  <a:pt x="2160133" y="959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272464" y="4827087"/>
            <a:ext cx="274574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HTTP</a:t>
            </a:r>
            <a:r>
              <a:rPr dirty="0" sz="2050" spc="-60">
                <a:latin typeface="Arial"/>
                <a:cs typeface="Arial"/>
              </a:rPr>
              <a:t> </a:t>
            </a:r>
            <a:r>
              <a:rPr dirty="0" sz="2050" spc="5">
                <a:latin typeface="Microsoft JhengHei UI"/>
                <a:cs typeface="Microsoft JhengHei UI"/>
              </a:rPr>
              <a:t>使⽤此</a:t>
            </a:r>
            <a:r>
              <a:rPr dirty="0" sz="2050" spc="-5">
                <a:latin typeface="Microsoft JhengHei UI"/>
                <a:cs typeface="Microsoft JhengHei UI"/>
              </a:rPr>
              <a:t> </a:t>
            </a:r>
            <a:r>
              <a:rPr dirty="0" sz="2050">
                <a:latin typeface="Arial"/>
                <a:cs typeface="Arial"/>
              </a:rPr>
              <a:t>TCP</a:t>
            </a:r>
            <a:r>
              <a:rPr dirty="0" sz="2050" spc="-60">
                <a:latin typeface="Arial"/>
                <a:cs typeface="Arial"/>
              </a:rPr>
              <a:t> </a:t>
            </a:r>
            <a:r>
              <a:rPr dirty="0" sz="2050" spc="5">
                <a:latin typeface="Microsoft JhengHei UI"/>
                <a:cs typeface="Microsoft JhengHei UI"/>
              </a:rPr>
              <a:t>连接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6875" y="5480197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互联⽹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6875" y="4006349"/>
            <a:ext cx="84581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HTTP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12558" y="3047131"/>
            <a:ext cx="5883275" cy="586740"/>
          </a:xfrm>
          <a:custGeom>
            <a:avLst/>
            <a:gdLst/>
            <a:ahLst/>
            <a:cxnLst/>
            <a:rect l="l" t="t" r="r" b="b"/>
            <a:pathLst>
              <a:path w="5883275" h="586739">
                <a:moveTo>
                  <a:pt x="0" y="586551"/>
                </a:moveTo>
                <a:lnTo>
                  <a:pt x="43715" y="562319"/>
                </a:lnTo>
                <a:lnTo>
                  <a:pt x="87735" y="538661"/>
                </a:lnTo>
                <a:lnTo>
                  <a:pt x="132055" y="515578"/>
                </a:lnTo>
                <a:lnTo>
                  <a:pt x="176670" y="493074"/>
                </a:lnTo>
                <a:lnTo>
                  <a:pt x="221573" y="471150"/>
                </a:lnTo>
                <a:lnTo>
                  <a:pt x="266758" y="449811"/>
                </a:lnTo>
                <a:lnTo>
                  <a:pt x="312221" y="429059"/>
                </a:lnTo>
                <a:lnTo>
                  <a:pt x="357955" y="408896"/>
                </a:lnTo>
                <a:lnTo>
                  <a:pt x="404431" y="389113"/>
                </a:lnTo>
                <a:lnTo>
                  <a:pt x="451066" y="369949"/>
                </a:lnTo>
                <a:lnTo>
                  <a:pt x="497857" y="351395"/>
                </a:lnTo>
                <a:lnTo>
                  <a:pt x="544799" y="333441"/>
                </a:lnTo>
                <a:lnTo>
                  <a:pt x="591890" y="316080"/>
                </a:lnTo>
                <a:lnTo>
                  <a:pt x="639127" y="299302"/>
                </a:lnTo>
                <a:lnTo>
                  <a:pt x="686505" y="283097"/>
                </a:lnTo>
                <a:lnTo>
                  <a:pt x="734021" y="267456"/>
                </a:lnTo>
                <a:lnTo>
                  <a:pt x="781672" y="252372"/>
                </a:lnTo>
                <a:lnTo>
                  <a:pt x="829455" y="237833"/>
                </a:lnTo>
                <a:lnTo>
                  <a:pt x="877367" y="223832"/>
                </a:lnTo>
                <a:lnTo>
                  <a:pt x="925403" y="210359"/>
                </a:lnTo>
                <a:lnTo>
                  <a:pt x="973560" y="197406"/>
                </a:lnTo>
                <a:lnTo>
                  <a:pt x="1021836" y="184962"/>
                </a:lnTo>
                <a:lnTo>
                  <a:pt x="1070226" y="173020"/>
                </a:lnTo>
                <a:lnTo>
                  <a:pt x="1118727" y="161569"/>
                </a:lnTo>
                <a:lnTo>
                  <a:pt x="1167336" y="150602"/>
                </a:lnTo>
                <a:lnTo>
                  <a:pt x="1216049" y="140108"/>
                </a:lnTo>
                <a:lnTo>
                  <a:pt x="1264863" y="130079"/>
                </a:lnTo>
                <a:lnTo>
                  <a:pt x="1313775" y="120505"/>
                </a:lnTo>
                <a:lnTo>
                  <a:pt x="1362782" y="111378"/>
                </a:lnTo>
                <a:lnTo>
                  <a:pt x="1411878" y="102688"/>
                </a:lnTo>
                <a:lnTo>
                  <a:pt x="1461063" y="94427"/>
                </a:lnTo>
                <a:lnTo>
                  <a:pt x="1510331" y="86585"/>
                </a:lnTo>
                <a:lnTo>
                  <a:pt x="1559680" y="79153"/>
                </a:lnTo>
                <a:lnTo>
                  <a:pt x="1609106" y="72123"/>
                </a:lnTo>
                <a:lnTo>
                  <a:pt x="1658606" y="65484"/>
                </a:lnTo>
                <a:lnTo>
                  <a:pt x="1708176" y="59228"/>
                </a:lnTo>
                <a:lnTo>
                  <a:pt x="1757813" y="53347"/>
                </a:lnTo>
                <a:lnTo>
                  <a:pt x="1807514" y="47830"/>
                </a:lnTo>
                <a:lnTo>
                  <a:pt x="1857275" y="42668"/>
                </a:lnTo>
                <a:lnTo>
                  <a:pt x="1907093" y="37854"/>
                </a:lnTo>
                <a:lnTo>
                  <a:pt x="1956964" y="33377"/>
                </a:lnTo>
                <a:lnTo>
                  <a:pt x="2006885" y="29228"/>
                </a:lnTo>
                <a:lnTo>
                  <a:pt x="2056853" y="25399"/>
                </a:lnTo>
                <a:lnTo>
                  <a:pt x="2106864" y="21880"/>
                </a:lnTo>
                <a:lnTo>
                  <a:pt x="2156915" y="18662"/>
                </a:lnTo>
                <a:lnTo>
                  <a:pt x="2207002" y="15737"/>
                </a:lnTo>
                <a:lnTo>
                  <a:pt x="2257122" y="13095"/>
                </a:lnTo>
                <a:lnTo>
                  <a:pt x="2307272" y="10726"/>
                </a:lnTo>
                <a:lnTo>
                  <a:pt x="2357447" y="8623"/>
                </a:lnTo>
                <a:lnTo>
                  <a:pt x="2407646" y="6775"/>
                </a:lnTo>
                <a:lnTo>
                  <a:pt x="2457864" y="5174"/>
                </a:lnTo>
                <a:lnTo>
                  <a:pt x="2508098" y="3810"/>
                </a:lnTo>
                <a:lnTo>
                  <a:pt x="2557613" y="2687"/>
                </a:lnTo>
                <a:lnTo>
                  <a:pt x="2607180" y="1770"/>
                </a:lnTo>
                <a:lnTo>
                  <a:pt x="2656793" y="1051"/>
                </a:lnTo>
                <a:lnTo>
                  <a:pt x="2706449" y="523"/>
                </a:lnTo>
                <a:lnTo>
                  <a:pt x="2756141" y="177"/>
                </a:lnTo>
                <a:lnTo>
                  <a:pt x="2805863" y="5"/>
                </a:lnTo>
                <a:lnTo>
                  <a:pt x="2855611" y="0"/>
                </a:lnTo>
                <a:lnTo>
                  <a:pt x="2905379" y="153"/>
                </a:lnTo>
                <a:lnTo>
                  <a:pt x="2955162" y="457"/>
                </a:lnTo>
                <a:lnTo>
                  <a:pt x="3004954" y="904"/>
                </a:lnTo>
                <a:lnTo>
                  <a:pt x="3054750" y="1486"/>
                </a:lnTo>
                <a:lnTo>
                  <a:pt x="3104545" y="2195"/>
                </a:lnTo>
                <a:lnTo>
                  <a:pt x="3154333" y="3023"/>
                </a:lnTo>
                <a:lnTo>
                  <a:pt x="3204108" y="3962"/>
                </a:lnTo>
                <a:lnTo>
                  <a:pt x="3253867" y="5004"/>
                </a:lnTo>
                <a:lnTo>
                  <a:pt x="3303602" y="6142"/>
                </a:lnTo>
                <a:lnTo>
                  <a:pt x="3353309" y="7368"/>
                </a:lnTo>
                <a:lnTo>
                  <a:pt x="3402982" y="8673"/>
                </a:lnTo>
                <a:lnTo>
                  <a:pt x="3453156" y="10066"/>
                </a:lnTo>
                <a:lnTo>
                  <a:pt x="3503331" y="11542"/>
                </a:lnTo>
                <a:lnTo>
                  <a:pt x="3553504" y="13115"/>
                </a:lnTo>
                <a:lnTo>
                  <a:pt x="3603674" y="14801"/>
                </a:lnTo>
                <a:lnTo>
                  <a:pt x="3653839" y="16612"/>
                </a:lnTo>
                <a:lnTo>
                  <a:pt x="3703997" y="18564"/>
                </a:lnTo>
                <a:lnTo>
                  <a:pt x="3754148" y="20670"/>
                </a:lnTo>
                <a:lnTo>
                  <a:pt x="3804288" y="22945"/>
                </a:lnTo>
                <a:lnTo>
                  <a:pt x="3854416" y="25403"/>
                </a:lnTo>
                <a:lnTo>
                  <a:pt x="3904531" y="28058"/>
                </a:lnTo>
                <a:lnTo>
                  <a:pt x="3954630" y="30925"/>
                </a:lnTo>
                <a:lnTo>
                  <a:pt x="4004713" y="34018"/>
                </a:lnTo>
                <a:lnTo>
                  <a:pt x="4054776" y="37351"/>
                </a:lnTo>
                <a:lnTo>
                  <a:pt x="4104819" y="40939"/>
                </a:lnTo>
                <a:lnTo>
                  <a:pt x="4154840" y="44795"/>
                </a:lnTo>
                <a:lnTo>
                  <a:pt x="4204836" y="48935"/>
                </a:lnTo>
                <a:lnTo>
                  <a:pt x="4254807" y="53371"/>
                </a:lnTo>
                <a:lnTo>
                  <a:pt x="4304751" y="58120"/>
                </a:lnTo>
                <a:lnTo>
                  <a:pt x="4354665" y="63194"/>
                </a:lnTo>
                <a:lnTo>
                  <a:pt x="4404548" y="68608"/>
                </a:lnTo>
                <a:lnTo>
                  <a:pt x="4454398" y="74377"/>
                </a:lnTo>
                <a:lnTo>
                  <a:pt x="4504214" y="80514"/>
                </a:lnTo>
                <a:lnTo>
                  <a:pt x="4553584" y="86978"/>
                </a:lnTo>
                <a:lnTo>
                  <a:pt x="4602898" y="93819"/>
                </a:lnTo>
                <a:lnTo>
                  <a:pt x="4652150" y="101042"/>
                </a:lnTo>
                <a:lnTo>
                  <a:pt x="4701340" y="108648"/>
                </a:lnTo>
                <a:lnTo>
                  <a:pt x="4750462" y="116641"/>
                </a:lnTo>
                <a:lnTo>
                  <a:pt x="4799513" y="125023"/>
                </a:lnTo>
                <a:lnTo>
                  <a:pt x="4848491" y="133799"/>
                </a:lnTo>
                <a:lnTo>
                  <a:pt x="4897392" y="142970"/>
                </a:lnTo>
                <a:lnTo>
                  <a:pt x="4946213" y="152540"/>
                </a:lnTo>
                <a:lnTo>
                  <a:pt x="4994949" y="162512"/>
                </a:lnTo>
                <a:lnTo>
                  <a:pt x="5043599" y="172889"/>
                </a:lnTo>
                <a:lnTo>
                  <a:pt x="5092158" y="183674"/>
                </a:lnTo>
                <a:lnTo>
                  <a:pt x="5140623" y="194869"/>
                </a:lnTo>
                <a:lnTo>
                  <a:pt x="5188991" y="206478"/>
                </a:lnTo>
                <a:lnTo>
                  <a:pt x="5237258" y="218504"/>
                </a:lnTo>
                <a:lnTo>
                  <a:pt x="5285421" y="230949"/>
                </a:lnTo>
                <a:lnTo>
                  <a:pt x="5333477" y="243818"/>
                </a:lnTo>
                <a:lnTo>
                  <a:pt x="5381422" y="257112"/>
                </a:lnTo>
                <a:lnTo>
                  <a:pt x="5429254" y="270834"/>
                </a:lnTo>
                <a:lnTo>
                  <a:pt x="5476967" y="284989"/>
                </a:lnTo>
                <a:lnTo>
                  <a:pt x="5524561" y="299578"/>
                </a:lnTo>
                <a:lnTo>
                  <a:pt x="5572030" y="314605"/>
                </a:lnTo>
                <a:lnTo>
                  <a:pt x="5621829" y="330888"/>
                </a:lnTo>
                <a:lnTo>
                  <a:pt x="5671464" y="347653"/>
                </a:lnTo>
                <a:lnTo>
                  <a:pt x="5720931" y="364898"/>
                </a:lnTo>
                <a:lnTo>
                  <a:pt x="5770227" y="382621"/>
                </a:lnTo>
                <a:lnTo>
                  <a:pt x="5819348" y="400821"/>
                </a:lnTo>
                <a:lnTo>
                  <a:pt x="5868291" y="419498"/>
                </a:lnTo>
                <a:lnTo>
                  <a:pt x="5882897" y="425369"/>
                </a:lnTo>
              </a:path>
            </a:pathLst>
          </a:custGeom>
          <a:ln w="31412">
            <a:solidFill>
              <a:srgbClr val="8717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55103" y="3402521"/>
            <a:ext cx="154305" cy="128270"/>
          </a:xfrm>
          <a:custGeom>
            <a:avLst/>
            <a:gdLst/>
            <a:ahLst/>
            <a:cxnLst/>
            <a:rect l="l" t="t" r="r" b="b"/>
            <a:pathLst>
              <a:path w="154305" h="128270">
                <a:moveTo>
                  <a:pt x="51558" y="0"/>
                </a:moveTo>
                <a:lnTo>
                  <a:pt x="0" y="128242"/>
                </a:lnTo>
                <a:lnTo>
                  <a:pt x="154026" y="115670"/>
                </a:lnTo>
                <a:lnTo>
                  <a:pt x="51558" y="0"/>
                </a:lnTo>
                <a:close/>
              </a:path>
            </a:pathLst>
          </a:custGeom>
          <a:solidFill>
            <a:srgbClr val="8717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525305" y="2650388"/>
            <a:ext cx="212026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链接到</a:t>
            </a:r>
            <a:r>
              <a:rPr dirty="0" sz="2050" spc="0">
                <a:latin typeface="Arial"/>
                <a:cs typeface="Arial"/>
              </a:rPr>
              <a:t>UR</a:t>
            </a:r>
            <a:r>
              <a:rPr dirty="0" sz="2050">
                <a:latin typeface="Arial"/>
                <a:cs typeface="Arial"/>
              </a:rPr>
              <a:t>L</a:t>
            </a:r>
            <a:r>
              <a:rPr dirty="0" sz="2050" spc="5">
                <a:latin typeface="Microsoft JhengHei UI"/>
                <a:cs typeface="Microsoft JhengHei UI"/>
              </a:rPr>
              <a:t>的超链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25670" y="2926533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88721" y="3686287"/>
            <a:ext cx="13347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浏览器程序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78980" y="3686287"/>
            <a:ext cx="13347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服务器程序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47614" y="4086410"/>
            <a:ext cx="873760" cy="359410"/>
          </a:xfrm>
          <a:custGeom>
            <a:avLst/>
            <a:gdLst/>
            <a:ahLst/>
            <a:cxnLst/>
            <a:rect l="l" t="t" r="r" b="b"/>
            <a:pathLst>
              <a:path w="873759" h="359410">
                <a:moveTo>
                  <a:pt x="873401" y="0"/>
                </a:moveTo>
                <a:lnTo>
                  <a:pt x="9709" y="354872"/>
                </a:lnTo>
                <a:lnTo>
                  <a:pt x="0" y="35886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322" y="4394805"/>
            <a:ext cx="112395" cy="93345"/>
          </a:xfrm>
          <a:custGeom>
            <a:avLst/>
            <a:gdLst/>
            <a:ahLst/>
            <a:cxnLst/>
            <a:rect l="l" t="t" r="r" b="b"/>
            <a:pathLst>
              <a:path w="112395" h="93345">
                <a:moveTo>
                  <a:pt x="73876" y="0"/>
                </a:moveTo>
                <a:lnTo>
                  <a:pt x="0" y="84691"/>
                </a:lnTo>
                <a:lnTo>
                  <a:pt x="112079" y="92977"/>
                </a:lnTo>
                <a:lnTo>
                  <a:pt x="73876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728776" y="4086410"/>
            <a:ext cx="924560" cy="443230"/>
          </a:xfrm>
          <a:custGeom>
            <a:avLst/>
            <a:gdLst/>
            <a:ahLst/>
            <a:cxnLst/>
            <a:rect l="l" t="t" r="r" b="b"/>
            <a:pathLst>
              <a:path w="924559" h="443229">
                <a:moveTo>
                  <a:pt x="0" y="0"/>
                </a:moveTo>
                <a:lnTo>
                  <a:pt x="914652" y="438485"/>
                </a:lnTo>
                <a:lnTo>
                  <a:pt x="924118" y="44302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621733" y="4479589"/>
            <a:ext cx="112395" cy="90805"/>
          </a:xfrm>
          <a:custGeom>
            <a:avLst/>
            <a:gdLst/>
            <a:ahLst/>
            <a:cxnLst/>
            <a:rect l="l" t="t" r="r" b="b"/>
            <a:pathLst>
              <a:path w="112394" h="90804">
                <a:moveTo>
                  <a:pt x="43454" y="0"/>
                </a:moveTo>
                <a:lnTo>
                  <a:pt x="0" y="90643"/>
                </a:lnTo>
                <a:lnTo>
                  <a:pt x="112363" y="88774"/>
                </a:lnTo>
                <a:lnTo>
                  <a:pt x="43454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941452" y="2778986"/>
            <a:ext cx="2499360" cy="6686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服务器</a:t>
            </a:r>
            <a:endParaRPr sz="20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50" spc="-5">
                <a:latin typeface="Arial"/>
                <a:cs typeface="Arial"/>
                <a:hlinkClick r:id="rId6"/>
              </a:rPr>
              <a:t>www.tsinghua.edu.cn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498658" y="3654852"/>
            <a:ext cx="1384731" cy="1615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886935" y="3594723"/>
            <a:ext cx="1114425" cy="6623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290"/>
              </a:spcBef>
            </a:pPr>
            <a:r>
              <a:rPr dirty="0" sz="2150" spc="-10">
                <a:solidFill>
                  <a:srgbClr val="016864"/>
                </a:solidFill>
                <a:latin typeface="Microsoft JhengHei UI"/>
                <a:cs typeface="Microsoft JhengHei UI"/>
              </a:rPr>
              <a:t>清华⼤学 </a:t>
            </a:r>
            <a:r>
              <a:rPr dirty="0" u="heavy" sz="2150" spc="-10">
                <a:solidFill>
                  <a:srgbClr val="016864"/>
                </a:solidFill>
                <a:uFill>
                  <a:solidFill>
                    <a:srgbClr val="016864"/>
                  </a:solidFill>
                </a:uFill>
                <a:latin typeface="Microsoft JhengHei UI"/>
                <a:cs typeface="Microsoft JhengHei UI"/>
              </a:rPr>
              <a:t>院系设置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23295" y="4421523"/>
            <a:ext cx="241652" cy="2147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585347" y="4434199"/>
            <a:ext cx="241652" cy="214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215359" y="4489944"/>
            <a:ext cx="454025" cy="124460"/>
          </a:xfrm>
          <a:custGeom>
            <a:avLst/>
            <a:gdLst/>
            <a:ahLst/>
            <a:cxnLst/>
            <a:rect l="l" t="t" r="r" b="b"/>
            <a:pathLst>
              <a:path w="454025" h="124460">
                <a:moveTo>
                  <a:pt x="0" y="124453"/>
                </a:moveTo>
                <a:lnTo>
                  <a:pt x="453535" y="124453"/>
                </a:lnTo>
                <a:lnTo>
                  <a:pt x="453535" y="0"/>
                </a:lnTo>
                <a:lnTo>
                  <a:pt x="0" y="0"/>
                </a:lnTo>
                <a:lnTo>
                  <a:pt x="0" y="124453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215359" y="4489943"/>
            <a:ext cx="454025" cy="124460"/>
          </a:xfrm>
          <a:custGeom>
            <a:avLst/>
            <a:gdLst/>
            <a:ahLst/>
            <a:cxnLst/>
            <a:rect l="l" t="t" r="r" b="b"/>
            <a:pathLst>
              <a:path w="454025" h="124460">
                <a:moveTo>
                  <a:pt x="0" y="0"/>
                </a:moveTo>
                <a:lnTo>
                  <a:pt x="453535" y="0"/>
                </a:lnTo>
                <a:lnTo>
                  <a:pt x="453535" y="124453"/>
                </a:lnTo>
                <a:lnTo>
                  <a:pt x="0" y="124453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218303" y="4535535"/>
            <a:ext cx="447675" cy="150495"/>
          </a:xfrm>
          <a:custGeom>
            <a:avLst/>
            <a:gdLst/>
            <a:ahLst/>
            <a:cxnLst/>
            <a:rect l="l" t="t" r="r" b="b"/>
            <a:pathLst>
              <a:path w="447675" h="150495">
                <a:moveTo>
                  <a:pt x="223829" y="0"/>
                </a:moveTo>
                <a:lnTo>
                  <a:pt x="166376" y="2444"/>
                </a:lnTo>
                <a:lnTo>
                  <a:pt x="111976" y="9778"/>
                </a:lnTo>
                <a:lnTo>
                  <a:pt x="63682" y="22001"/>
                </a:lnTo>
                <a:lnTo>
                  <a:pt x="21227" y="41498"/>
                </a:lnTo>
                <a:lnTo>
                  <a:pt x="0" y="63620"/>
                </a:lnTo>
                <a:lnTo>
                  <a:pt x="0" y="86617"/>
                </a:lnTo>
                <a:lnTo>
                  <a:pt x="63682" y="128235"/>
                </a:lnTo>
                <a:lnTo>
                  <a:pt x="111976" y="140459"/>
                </a:lnTo>
                <a:lnTo>
                  <a:pt x="166376" y="147793"/>
                </a:lnTo>
                <a:lnTo>
                  <a:pt x="223829" y="150238"/>
                </a:lnTo>
                <a:lnTo>
                  <a:pt x="281281" y="147793"/>
                </a:lnTo>
                <a:lnTo>
                  <a:pt x="335681" y="140459"/>
                </a:lnTo>
                <a:lnTo>
                  <a:pt x="383976" y="128235"/>
                </a:lnTo>
                <a:lnTo>
                  <a:pt x="426430" y="108739"/>
                </a:lnTo>
                <a:lnTo>
                  <a:pt x="447658" y="86617"/>
                </a:lnTo>
                <a:lnTo>
                  <a:pt x="447658" y="63620"/>
                </a:lnTo>
                <a:lnTo>
                  <a:pt x="383976" y="22001"/>
                </a:lnTo>
                <a:lnTo>
                  <a:pt x="335681" y="9778"/>
                </a:lnTo>
                <a:lnTo>
                  <a:pt x="281281" y="2444"/>
                </a:lnTo>
                <a:lnTo>
                  <a:pt x="2238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218295" y="4535535"/>
            <a:ext cx="447675" cy="150495"/>
          </a:xfrm>
          <a:custGeom>
            <a:avLst/>
            <a:gdLst/>
            <a:ahLst/>
            <a:cxnLst/>
            <a:rect l="l" t="t" r="r" b="b"/>
            <a:pathLst>
              <a:path w="447675" h="150495">
                <a:moveTo>
                  <a:pt x="383982" y="22001"/>
                </a:moveTo>
                <a:lnTo>
                  <a:pt x="426437" y="41498"/>
                </a:lnTo>
                <a:lnTo>
                  <a:pt x="447665" y="63620"/>
                </a:lnTo>
                <a:lnTo>
                  <a:pt x="447665" y="86617"/>
                </a:lnTo>
                <a:lnTo>
                  <a:pt x="383982" y="128236"/>
                </a:lnTo>
                <a:lnTo>
                  <a:pt x="335687" y="140459"/>
                </a:lnTo>
                <a:lnTo>
                  <a:pt x="281286" y="147793"/>
                </a:lnTo>
                <a:lnTo>
                  <a:pt x="223832" y="150238"/>
                </a:lnTo>
                <a:lnTo>
                  <a:pt x="166378" y="147793"/>
                </a:lnTo>
                <a:lnTo>
                  <a:pt x="111977" y="140459"/>
                </a:lnTo>
                <a:lnTo>
                  <a:pt x="63682" y="128236"/>
                </a:lnTo>
                <a:lnTo>
                  <a:pt x="21227" y="108739"/>
                </a:lnTo>
                <a:lnTo>
                  <a:pt x="0" y="86617"/>
                </a:lnTo>
                <a:lnTo>
                  <a:pt x="0" y="63620"/>
                </a:lnTo>
                <a:lnTo>
                  <a:pt x="63682" y="22001"/>
                </a:lnTo>
                <a:lnTo>
                  <a:pt x="111977" y="9778"/>
                </a:lnTo>
                <a:lnTo>
                  <a:pt x="166378" y="2444"/>
                </a:lnTo>
                <a:lnTo>
                  <a:pt x="223832" y="0"/>
                </a:lnTo>
                <a:lnTo>
                  <a:pt x="281286" y="2444"/>
                </a:lnTo>
                <a:lnTo>
                  <a:pt x="335687" y="9778"/>
                </a:lnTo>
                <a:lnTo>
                  <a:pt x="383982" y="22001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218303" y="4397846"/>
            <a:ext cx="447675" cy="166370"/>
          </a:xfrm>
          <a:custGeom>
            <a:avLst/>
            <a:gdLst/>
            <a:ahLst/>
            <a:cxnLst/>
            <a:rect l="l" t="t" r="r" b="b"/>
            <a:pathLst>
              <a:path w="447675" h="166370">
                <a:moveTo>
                  <a:pt x="248629" y="0"/>
                </a:moveTo>
                <a:lnTo>
                  <a:pt x="199028" y="0"/>
                </a:lnTo>
                <a:lnTo>
                  <a:pt x="150388" y="3996"/>
                </a:lnTo>
                <a:lnTo>
                  <a:pt x="104632" y="11988"/>
                </a:lnTo>
                <a:lnTo>
                  <a:pt x="63682" y="23977"/>
                </a:lnTo>
                <a:lnTo>
                  <a:pt x="21227" y="45668"/>
                </a:lnTo>
                <a:lnTo>
                  <a:pt x="0" y="70278"/>
                </a:lnTo>
                <a:lnTo>
                  <a:pt x="0" y="95862"/>
                </a:lnTo>
                <a:lnTo>
                  <a:pt x="63682" y="142163"/>
                </a:lnTo>
                <a:lnTo>
                  <a:pt x="104632" y="154152"/>
                </a:lnTo>
                <a:lnTo>
                  <a:pt x="150388" y="162144"/>
                </a:lnTo>
                <a:lnTo>
                  <a:pt x="199028" y="166141"/>
                </a:lnTo>
                <a:lnTo>
                  <a:pt x="248629" y="166141"/>
                </a:lnTo>
                <a:lnTo>
                  <a:pt x="297269" y="162144"/>
                </a:lnTo>
                <a:lnTo>
                  <a:pt x="343026" y="154152"/>
                </a:lnTo>
                <a:lnTo>
                  <a:pt x="383976" y="142163"/>
                </a:lnTo>
                <a:lnTo>
                  <a:pt x="426430" y="120472"/>
                </a:lnTo>
                <a:lnTo>
                  <a:pt x="447658" y="95862"/>
                </a:lnTo>
                <a:lnTo>
                  <a:pt x="447658" y="70278"/>
                </a:lnTo>
                <a:lnTo>
                  <a:pt x="383976" y="23977"/>
                </a:lnTo>
                <a:lnTo>
                  <a:pt x="343026" y="11988"/>
                </a:lnTo>
                <a:lnTo>
                  <a:pt x="297269" y="3996"/>
                </a:lnTo>
                <a:lnTo>
                  <a:pt x="2486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18295" y="4397846"/>
            <a:ext cx="447675" cy="166370"/>
          </a:xfrm>
          <a:custGeom>
            <a:avLst/>
            <a:gdLst/>
            <a:ahLst/>
            <a:cxnLst/>
            <a:rect l="l" t="t" r="r" b="b"/>
            <a:pathLst>
              <a:path w="447675" h="166370">
                <a:moveTo>
                  <a:pt x="383982" y="23977"/>
                </a:moveTo>
                <a:lnTo>
                  <a:pt x="426437" y="45668"/>
                </a:lnTo>
                <a:lnTo>
                  <a:pt x="447665" y="70278"/>
                </a:lnTo>
                <a:lnTo>
                  <a:pt x="447665" y="95862"/>
                </a:lnTo>
                <a:lnTo>
                  <a:pt x="383982" y="142163"/>
                </a:lnTo>
                <a:lnTo>
                  <a:pt x="343031" y="154152"/>
                </a:lnTo>
                <a:lnTo>
                  <a:pt x="297274" y="162144"/>
                </a:lnTo>
                <a:lnTo>
                  <a:pt x="248633" y="166140"/>
                </a:lnTo>
                <a:lnTo>
                  <a:pt x="199031" y="166140"/>
                </a:lnTo>
                <a:lnTo>
                  <a:pt x="150390" y="162144"/>
                </a:lnTo>
                <a:lnTo>
                  <a:pt x="104633" y="154152"/>
                </a:lnTo>
                <a:lnTo>
                  <a:pt x="63682" y="142163"/>
                </a:lnTo>
                <a:lnTo>
                  <a:pt x="21227" y="120472"/>
                </a:lnTo>
                <a:lnTo>
                  <a:pt x="0" y="95862"/>
                </a:lnTo>
                <a:lnTo>
                  <a:pt x="0" y="70278"/>
                </a:lnTo>
                <a:lnTo>
                  <a:pt x="63682" y="23977"/>
                </a:lnTo>
                <a:lnTo>
                  <a:pt x="104633" y="11988"/>
                </a:lnTo>
                <a:lnTo>
                  <a:pt x="150390" y="3996"/>
                </a:lnTo>
                <a:lnTo>
                  <a:pt x="199031" y="0"/>
                </a:lnTo>
                <a:lnTo>
                  <a:pt x="248633" y="0"/>
                </a:lnTo>
                <a:lnTo>
                  <a:pt x="297274" y="3996"/>
                </a:lnTo>
                <a:lnTo>
                  <a:pt x="343031" y="11988"/>
                </a:lnTo>
                <a:lnTo>
                  <a:pt x="383982" y="23977"/>
                </a:lnTo>
                <a:close/>
              </a:path>
            </a:pathLst>
          </a:custGeom>
          <a:ln w="41883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826376" y="454155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64388" y="0"/>
                </a:lnTo>
                <a:lnTo>
                  <a:pt x="280095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056202" y="447245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553" y="69107"/>
                </a:ln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292206" y="4160190"/>
            <a:ext cx="567425" cy="7627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689826" y="4540893"/>
            <a:ext cx="523875" cy="635"/>
          </a:xfrm>
          <a:custGeom>
            <a:avLst/>
            <a:gdLst/>
            <a:ahLst/>
            <a:cxnLst/>
            <a:rect l="l" t="t" r="r" b="b"/>
            <a:pathLst>
              <a:path w="523875" h="635">
                <a:moveTo>
                  <a:pt x="-15706" y="226"/>
                </a:moveTo>
                <a:lnTo>
                  <a:pt x="538961" y="226"/>
                </a:lnTo>
              </a:path>
            </a:pathLst>
          </a:custGeom>
          <a:ln w="318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162764" y="44718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34606" y="69077"/>
                </a:lnTo>
                <a:lnTo>
                  <a:pt x="115" y="138215"/>
                </a:lnTo>
                <a:lnTo>
                  <a:pt x="138268" y="68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516950" y="4824826"/>
            <a:ext cx="6177280" cy="370205"/>
          </a:xfrm>
          <a:custGeom>
            <a:avLst/>
            <a:gdLst/>
            <a:ahLst/>
            <a:cxnLst/>
            <a:rect l="l" t="t" r="r" b="b"/>
            <a:pathLst>
              <a:path w="6177280" h="370204">
                <a:moveTo>
                  <a:pt x="0" y="3931"/>
                </a:moveTo>
                <a:lnTo>
                  <a:pt x="29434" y="58177"/>
                </a:lnTo>
                <a:lnTo>
                  <a:pt x="52219" y="92152"/>
                </a:lnTo>
                <a:lnTo>
                  <a:pt x="76680" y="124997"/>
                </a:lnTo>
                <a:lnTo>
                  <a:pt x="102783" y="156651"/>
                </a:lnTo>
                <a:lnTo>
                  <a:pt x="137971" y="194655"/>
                </a:lnTo>
                <a:lnTo>
                  <a:pt x="175645" y="230061"/>
                </a:lnTo>
                <a:lnTo>
                  <a:pt x="215815" y="262424"/>
                </a:lnTo>
                <a:lnTo>
                  <a:pt x="258493" y="291298"/>
                </a:lnTo>
                <a:lnTo>
                  <a:pt x="303691" y="316240"/>
                </a:lnTo>
                <a:lnTo>
                  <a:pt x="354185" y="337884"/>
                </a:lnTo>
                <a:lnTo>
                  <a:pt x="406433" y="354145"/>
                </a:lnTo>
                <a:lnTo>
                  <a:pt x="460005" y="364939"/>
                </a:lnTo>
                <a:lnTo>
                  <a:pt x="514474" y="370178"/>
                </a:lnTo>
                <a:lnTo>
                  <a:pt x="569409" y="369775"/>
                </a:lnTo>
                <a:lnTo>
                  <a:pt x="5692841" y="356148"/>
                </a:lnTo>
                <a:lnTo>
                  <a:pt x="5742591" y="348508"/>
                </a:lnTo>
                <a:lnTo>
                  <a:pt x="5791290" y="336844"/>
                </a:lnTo>
                <a:lnTo>
                  <a:pt x="5838708" y="321266"/>
                </a:lnTo>
                <a:lnTo>
                  <a:pt x="5884613" y="301882"/>
                </a:lnTo>
                <a:lnTo>
                  <a:pt x="5928774" y="278801"/>
                </a:lnTo>
                <a:lnTo>
                  <a:pt x="5970963" y="252132"/>
                </a:lnTo>
                <a:lnTo>
                  <a:pt x="6010946" y="221983"/>
                </a:lnTo>
                <a:lnTo>
                  <a:pt x="6048495" y="188463"/>
                </a:lnTo>
                <a:lnTo>
                  <a:pt x="6084623" y="150242"/>
                </a:lnTo>
                <a:lnTo>
                  <a:pt x="6117148" y="109248"/>
                </a:lnTo>
                <a:lnTo>
                  <a:pt x="6145937" y="65740"/>
                </a:lnTo>
                <a:lnTo>
                  <a:pt x="6170853" y="19978"/>
                </a:lnTo>
                <a:lnTo>
                  <a:pt x="6177254" y="0"/>
                </a:lnTo>
              </a:path>
            </a:pathLst>
          </a:custGeom>
          <a:ln w="41883">
            <a:solidFill>
              <a:srgbClr val="0096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604058" y="4677248"/>
            <a:ext cx="167640" cy="194945"/>
          </a:xfrm>
          <a:custGeom>
            <a:avLst/>
            <a:gdLst/>
            <a:ahLst/>
            <a:cxnLst/>
            <a:rect l="l" t="t" r="r" b="b"/>
            <a:pathLst>
              <a:path w="167640" h="194945">
                <a:moveTo>
                  <a:pt x="137430" y="0"/>
                </a:moveTo>
                <a:lnTo>
                  <a:pt x="0" y="140683"/>
                </a:lnTo>
                <a:lnTo>
                  <a:pt x="167513" y="194359"/>
                </a:lnTo>
                <a:lnTo>
                  <a:pt x="13743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44665" y="4686669"/>
            <a:ext cx="161290" cy="196850"/>
          </a:xfrm>
          <a:custGeom>
            <a:avLst/>
            <a:gdLst/>
            <a:ahLst/>
            <a:cxnLst/>
            <a:rect l="l" t="t" r="r" b="b"/>
            <a:pathLst>
              <a:path w="161290" h="196850">
                <a:moveTo>
                  <a:pt x="10427" y="0"/>
                </a:moveTo>
                <a:lnTo>
                  <a:pt x="0" y="196397"/>
                </a:lnTo>
                <a:lnTo>
                  <a:pt x="161289" y="126180"/>
                </a:lnTo>
                <a:lnTo>
                  <a:pt x="1042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87955" y="9153625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 h="0">
                <a:moveTo>
                  <a:pt x="0" y="0"/>
                </a:moveTo>
                <a:lnTo>
                  <a:pt x="326471" y="0"/>
                </a:lnTo>
              </a:path>
            </a:pathLst>
          </a:custGeom>
          <a:ln w="52354">
            <a:solidFill>
              <a:srgbClr val="870E07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430369" y="9153625"/>
            <a:ext cx="2856865" cy="0"/>
          </a:xfrm>
          <a:custGeom>
            <a:avLst/>
            <a:gdLst/>
            <a:ahLst/>
            <a:cxnLst/>
            <a:rect l="l" t="t" r="r" b="b"/>
            <a:pathLst>
              <a:path w="2856865" h="0">
                <a:moveTo>
                  <a:pt x="0" y="0"/>
                </a:moveTo>
                <a:lnTo>
                  <a:pt x="2856597" y="0"/>
                </a:lnTo>
              </a:path>
            </a:pathLst>
          </a:custGeom>
          <a:ln w="52354">
            <a:solidFill>
              <a:srgbClr val="870E07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242940" y="904682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0E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223925" y="7165442"/>
            <a:ext cx="0" cy="3256279"/>
          </a:xfrm>
          <a:custGeom>
            <a:avLst/>
            <a:gdLst/>
            <a:ahLst/>
            <a:cxnLst/>
            <a:rect l="l" t="t" r="r" b="b"/>
            <a:pathLst>
              <a:path w="0" h="3256279">
                <a:moveTo>
                  <a:pt x="0" y="0"/>
                </a:moveTo>
                <a:lnTo>
                  <a:pt x="0" y="325599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173665" y="1041096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421437" y="7034556"/>
            <a:ext cx="0" cy="3256279"/>
          </a:xfrm>
          <a:custGeom>
            <a:avLst/>
            <a:gdLst/>
            <a:ahLst/>
            <a:cxnLst/>
            <a:rect l="l" t="t" r="r" b="b"/>
            <a:pathLst>
              <a:path w="0" h="3256279">
                <a:moveTo>
                  <a:pt x="0" y="0"/>
                </a:moveTo>
                <a:lnTo>
                  <a:pt x="0" y="325599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371177" y="1028008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335196" y="7595536"/>
            <a:ext cx="1957070" cy="0"/>
          </a:xfrm>
          <a:custGeom>
            <a:avLst/>
            <a:gdLst/>
            <a:ahLst/>
            <a:cxnLst/>
            <a:rect l="l" t="t" r="r" b="b"/>
            <a:pathLst>
              <a:path w="1957069" h="0">
                <a:moveTo>
                  <a:pt x="0" y="0"/>
                </a:moveTo>
                <a:lnTo>
                  <a:pt x="1956721" y="0"/>
                </a:lnTo>
              </a:path>
            </a:pathLst>
          </a:custGeom>
          <a:ln w="31412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365450" y="7595536"/>
            <a:ext cx="1957070" cy="0"/>
          </a:xfrm>
          <a:custGeom>
            <a:avLst/>
            <a:gdLst/>
            <a:ahLst/>
            <a:cxnLst/>
            <a:rect l="l" t="t" r="r" b="b"/>
            <a:pathLst>
              <a:path w="1957070" h="0">
                <a:moveTo>
                  <a:pt x="0" y="0"/>
                </a:moveTo>
                <a:lnTo>
                  <a:pt x="1956719" y="0"/>
                </a:lnTo>
              </a:path>
            </a:pathLst>
          </a:custGeom>
          <a:ln w="31412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276215" y="752642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242940" y="752642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2373603" y="7381795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建⽴</a:t>
            </a:r>
            <a:r>
              <a:rPr dirty="0" sz="2450" spc="5">
                <a:latin typeface="Arial"/>
                <a:cs typeface="Arial"/>
              </a:rPr>
              <a:t>TC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798994" y="8328498"/>
            <a:ext cx="3428365" cy="0"/>
          </a:xfrm>
          <a:custGeom>
            <a:avLst/>
            <a:gdLst/>
            <a:ahLst/>
            <a:cxnLst/>
            <a:rect l="l" t="t" r="r" b="b"/>
            <a:pathLst>
              <a:path w="3428365" h="0">
                <a:moveTo>
                  <a:pt x="0" y="0"/>
                </a:moveTo>
                <a:lnTo>
                  <a:pt x="3428004" y="0"/>
                </a:lnTo>
              </a:path>
            </a:pathLst>
          </a:custGeom>
          <a:ln w="52354">
            <a:solidFill>
              <a:srgbClr val="27686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242940" y="8328498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4" h="0">
                <a:moveTo>
                  <a:pt x="0" y="0"/>
                </a:moveTo>
                <a:lnTo>
                  <a:pt x="330203" y="0"/>
                </a:lnTo>
              </a:path>
            </a:pathLst>
          </a:custGeom>
          <a:ln w="52354">
            <a:solidFill>
              <a:srgbClr val="27686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200826" y="8221695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73143" y="8039240"/>
            <a:ext cx="2226310" cy="579120"/>
          </a:xfrm>
          <a:custGeom>
            <a:avLst/>
            <a:gdLst/>
            <a:ahLst/>
            <a:cxnLst/>
            <a:rect l="l" t="t" r="r" b="b"/>
            <a:pathLst>
              <a:path w="2226309" h="579120">
                <a:moveTo>
                  <a:pt x="0" y="578516"/>
                </a:moveTo>
                <a:lnTo>
                  <a:pt x="2225850" y="578516"/>
                </a:lnTo>
                <a:lnTo>
                  <a:pt x="2225850" y="0"/>
                </a:lnTo>
                <a:lnTo>
                  <a:pt x="0" y="0"/>
                </a:lnTo>
                <a:lnTo>
                  <a:pt x="0" y="578516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73143" y="8039240"/>
            <a:ext cx="2226310" cy="579120"/>
          </a:xfrm>
          <a:custGeom>
            <a:avLst/>
            <a:gdLst/>
            <a:ahLst/>
            <a:cxnLst/>
            <a:rect l="l" t="t" r="r" b="b"/>
            <a:pathLst>
              <a:path w="2226309" h="579120">
                <a:moveTo>
                  <a:pt x="0" y="0"/>
                </a:moveTo>
                <a:lnTo>
                  <a:pt x="2225850" y="0"/>
                </a:lnTo>
                <a:lnTo>
                  <a:pt x="2225850" y="578516"/>
                </a:lnTo>
                <a:lnTo>
                  <a:pt x="0" y="5785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10635049" y="8114757"/>
            <a:ext cx="21024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请求报⽂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777547" y="8150179"/>
            <a:ext cx="833755" cy="356870"/>
          </a:xfrm>
          <a:custGeom>
            <a:avLst/>
            <a:gdLst/>
            <a:ahLst/>
            <a:cxnLst/>
            <a:rect l="l" t="t" r="r" b="b"/>
            <a:pathLst>
              <a:path w="833755" h="356870">
                <a:moveTo>
                  <a:pt x="346942" y="0"/>
                </a:moveTo>
                <a:lnTo>
                  <a:pt x="346942" y="83252"/>
                </a:lnTo>
                <a:lnTo>
                  <a:pt x="0" y="83252"/>
                </a:lnTo>
                <a:lnTo>
                  <a:pt x="0" y="273385"/>
                </a:lnTo>
                <a:lnTo>
                  <a:pt x="346942" y="273385"/>
                </a:lnTo>
                <a:lnTo>
                  <a:pt x="346942" y="356639"/>
                </a:lnTo>
                <a:lnTo>
                  <a:pt x="833482" y="178319"/>
                </a:lnTo>
                <a:lnTo>
                  <a:pt x="346942" y="0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335196" y="9957812"/>
            <a:ext cx="1957070" cy="0"/>
          </a:xfrm>
          <a:custGeom>
            <a:avLst/>
            <a:gdLst/>
            <a:ahLst/>
            <a:cxnLst/>
            <a:rect l="l" t="t" r="r" b="b"/>
            <a:pathLst>
              <a:path w="1957069" h="0">
                <a:moveTo>
                  <a:pt x="0" y="0"/>
                </a:moveTo>
                <a:lnTo>
                  <a:pt x="1956721" y="0"/>
                </a:lnTo>
              </a:path>
            </a:pathLst>
          </a:custGeom>
          <a:ln w="31412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365450" y="9957812"/>
            <a:ext cx="1957070" cy="0"/>
          </a:xfrm>
          <a:custGeom>
            <a:avLst/>
            <a:gdLst/>
            <a:ahLst/>
            <a:cxnLst/>
            <a:rect l="l" t="t" r="r" b="b"/>
            <a:pathLst>
              <a:path w="1957070" h="0">
                <a:moveTo>
                  <a:pt x="0" y="0"/>
                </a:moveTo>
                <a:lnTo>
                  <a:pt x="1956719" y="0"/>
                </a:lnTo>
              </a:path>
            </a:pathLst>
          </a:custGeom>
          <a:ln w="31412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276215" y="988870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242940" y="988870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2373603" y="9744070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释放</a:t>
            </a:r>
            <a:r>
              <a:rPr dirty="0" sz="2450" spc="5">
                <a:latin typeface="Arial"/>
                <a:cs typeface="Arial"/>
              </a:rPr>
              <a:t>TC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286967" y="8853896"/>
            <a:ext cx="2226310" cy="579120"/>
          </a:xfrm>
          <a:prstGeom prst="rect">
            <a:avLst/>
          </a:prstGeom>
          <a:solidFill>
            <a:srgbClr val="496392"/>
          </a:solidFill>
          <a:ln w="20941">
            <a:solidFill>
              <a:srgbClr val="314975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71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响应报⽂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69965" y="8964834"/>
            <a:ext cx="833755" cy="356870"/>
          </a:xfrm>
          <a:custGeom>
            <a:avLst/>
            <a:gdLst/>
            <a:ahLst/>
            <a:cxnLst/>
            <a:rect l="l" t="t" r="r" b="b"/>
            <a:pathLst>
              <a:path w="833755" h="356870">
                <a:moveTo>
                  <a:pt x="486540" y="0"/>
                </a:moveTo>
                <a:lnTo>
                  <a:pt x="0" y="178320"/>
                </a:lnTo>
                <a:lnTo>
                  <a:pt x="486540" y="356639"/>
                </a:lnTo>
                <a:lnTo>
                  <a:pt x="486540" y="273385"/>
                </a:lnTo>
                <a:lnTo>
                  <a:pt x="833482" y="273385"/>
                </a:lnTo>
                <a:lnTo>
                  <a:pt x="833482" y="83254"/>
                </a:lnTo>
                <a:lnTo>
                  <a:pt x="486540" y="83254"/>
                </a:lnTo>
                <a:lnTo>
                  <a:pt x="48654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8684061" y="7898010"/>
            <a:ext cx="1282065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6845">
              <a:lnSpc>
                <a:spcPct val="1060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浏览器 </a:t>
            </a:r>
            <a:r>
              <a:rPr dirty="0" sz="2450" spc="15">
                <a:latin typeface="Microsoft JhengHei UI"/>
                <a:cs typeface="Microsoft JhengHei UI"/>
              </a:rPr>
              <a:t>发出请求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533812" y="8741985"/>
            <a:ext cx="1282065" cy="7981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56845">
              <a:lnSpc>
                <a:spcPts val="3120"/>
              </a:lnSpc>
              <a:spcBef>
                <a:spcPts val="7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服务器 </a:t>
            </a:r>
            <a:r>
              <a:rPr dirty="0" sz="2450" spc="15">
                <a:latin typeface="Microsoft JhengHei UI"/>
                <a:cs typeface="Microsoft JhengHei UI"/>
              </a:rPr>
              <a:t>返回响应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5557986" y="8838464"/>
            <a:ext cx="453458" cy="6095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7743260" y="715916"/>
            <a:ext cx="46177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WW</a:t>
            </a:r>
            <a:r>
              <a:rPr dirty="0" spc="10">
                <a:latin typeface="Arial"/>
                <a:cs typeface="Arial"/>
              </a:rPr>
              <a:t>W</a:t>
            </a:r>
            <a:r>
              <a:rPr dirty="0" spc="10"/>
              <a:t>的⼯作流程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solidFill>
                  <a:srgbClr val="FF2600"/>
                </a:solidFill>
                <a:latin typeface="Arial"/>
                <a:cs typeface="Arial"/>
              </a:rPr>
              <a:t>WW</a:t>
            </a: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W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3260" y="715916"/>
            <a:ext cx="46177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WW</a:t>
            </a:r>
            <a:r>
              <a:rPr dirty="0" spc="10">
                <a:latin typeface="Arial"/>
                <a:cs typeface="Arial"/>
              </a:rPr>
              <a:t>W</a:t>
            </a:r>
            <a:r>
              <a:rPr dirty="0" spc="10"/>
              <a:t>的⼯作流程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858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063365"/>
          </a:xfrm>
          <a:custGeom>
            <a:avLst/>
            <a:gdLst/>
            <a:ahLst/>
            <a:cxnLst/>
            <a:rect l="l" t="t" r="r" b="b"/>
            <a:pathLst>
              <a:path w="12963525" h="40633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04996"/>
                </a:lnTo>
                <a:lnTo>
                  <a:pt x="197" y="3856365"/>
                </a:lnTo>
                <a:lnTo>
                  <a:pt x="1581" y="3897792"/>
                </a:lnTo>
                <a:lnTo>
                  <a:pt x="12649" y="3956500"/>
                </a:lnTo>
                <a:lnTo>
                  <a:pt x="49226" y="4013914"/>
                </a:lnTo>
                <a:lnTo>
                  <a:pt x="106640" y="4050491"/>
                </a:lnTo>
                <a:lnTo>
                  <a:pt x="165348" y="4061559"/>
                </a:lnTo>
                <a:lnTo>
                  <a:pt x="206776" y="4062943"/>
                </a:lnTo>
                <a:lnTo>
                  <a:pt x="258146" y="4063141"/>
                </a:lnTo>
                <a:lnTo>
                  <a:pt x="12705299" y="4063141"/>
                </a:lnTo>
                <a:lnTo>
                  <a:pt x="12756671" y="4062943"/>
                </a:lnTo>
                <a:lnTo>
                  <a:pt x="12798099" y="4061559"/>
                </a:lnTo>
                <a:lnTo>
                  <a:pt x="12856802" y="4050491"/>
                </a:lnTo>
                <a:lnTo>
                  <a:pt x="12914218" y="4013914"/>
                </a:lnTo>
                <a:lnTo>
                  <a:pt x="12950799" y="3956500"/>
                </a:lnTo>
                <a:lnTo>
                  <a:pt x="12961867" y="3897792"/>
                </a:lnTo>
                <a:lnTo>
                  <a:pt x="12963250" y="3856365"/>
                </a:lnTo>
                <a:lnTo>
                  <a:pt x="12963448" y="38049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63365"/>
          </a:xfrm>
          <a:custGeom>
            <a:avLst/>
            <a:gdLst/>
            <a:ahLst/>
            <a:cxnLst/>
            <a:rect l="l" t="t" r="r" b="b"/>
            <a:pathLst>
              <a:path w="12963525" h="40633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04996"/>
                </a:lnTo>
                <a:lnTo>
                  <a:pt x="12963250" y="3856365"/>
                </a:lnTo>
                <a:lnTo>
                  <a:pt x="12961867" y="3897792"/>
                </a:lnTo>
                <a:lnTo>
                  <a:pt x="12950799" y="3956500"/>
                </a:lnTo>
                <a:lnTo>
                  <a:pt x="12914218" y="4013914"/>
                </a:lnTo>
                <a:lnTo>
                  <a:pt x="12856802" y="4050491"/>
                </a:lnTo>
                <a:lnTo>
                  <a:pt x="12798099" y="4061559"/>
                </a:lnTo>
                <a:lnTo>
                  <a:pt x="12756671" y="4062943"/>
                </a:lnTo>
                <a:lnTo>
                  <a:pt x="12705299" y="4063141"/>
                </a:lnTo>
                <a:lnTo>
                  <a:pt x="258145" y="4063141"/>
                </a:lnTo>
                <a:lnTo>
                  <a:pt x="206775" y="4062943"/>
                </a:lnTo>
                <a:lnTo>
                  <a:pt x="165348" y="4061559"/>
                </a:lnTo>
                <a:lnTo>
                  <a:pt x="106640" y="4050491"/>
                </a:lnTo>
                <a:lnTo>
                  <a:pt x="49226" y="4013914"/>
                </a:lnTo>
                <a:lnTo>
                  <a:pt x="12650" y="3956500"/>
                </a:lnTo>
                <a:lnTo>
                  <a:pt x="1581" y="3897792"/>
                </a:lnTo>
                <a:lnTo>
                  <a:pt x="197" y="3856365"/>
                </a:lnTo>
                <a:lnTo>
                  <a:pt x="0" y="38049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3765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99300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490509"/>
            <a:ext cx="11078845" cy="315214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80">
                <a:latin typeface="Microsoft JhengHei UI"/>
                <a:cs typeface="Microsoft JhengHei UI"/>
              </a:rPr>
              <a:t>每个</a:t>
            </a:r>
            <a:r>
              <a:rPr dirty="0" sz="2850" spc="75">
                <a:latin typeface="Arial"/>
                <a:cs typeface="Arial"/>
              </a:rPr>
              <a:t>WWW</a:t>
            </a:r>
            <a:r>
              <a:rPr dirty="0" sz="2850" spc="80">
                <a:latin typeface="Microsoft JhengHei UI"/>
                <a:cs typeface="Microsoft JhengHei UI"/>
              </a:rPr>
              <a:t>服务器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运⾏服务器进程</a:t>
            </a:r>
            <a:r>
              <a:rPr dirty="0" sz="2850" spc="80">
                <a:latin typeface="Microsoft JhengHei UI"/>
                <a:cs typeface="Microsoft JhengHei UI"/>
              </a:rPr>
              <a:t>，该进程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采⽤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2850" spc="80">
                <a:latin typeface="Microsoft JhengHei UI"/>
                <a:cs typeface="Microsoft JhengHei UI"/>
              </a:rPr>
              <a:t>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监听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5">
                <a:solidFill>
                  <a:srgbClr val="FF2600"/>
                </a:solidFill>
                <a:latin typeface="Arial"/>
                <a:cs typeface="Arial"/>
              </a:rPr>
              <a:t>80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端⼝</a:t>
            </a:r>
            <a:r>
              <a:rPr dirty="0" sz="2850" spc="80">
                <a:latin typeface="Microsoft JhengHei UI"/>
                <a:cs typeface="Microsoft JhengHei UI"/>
              </a:rPr>
              <a:t>，不断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检测</a:t>
            </a:r>
            <a:r>
              <a:rPr dirty="0" sz="2850" spc="80">
                <a:latin typeface="Microsoft JhengHei UI"/>
                <a:cs typeface="Microsoft JhengHei UI"/>
              </a:rPr>
              <a:t>是否有浏览器向它发出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连接建⽴请求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100"/>
              </a:lnSpc>
              <a:spcBef>
                <a:spcPts val="5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⼀旦监听到连接建⽴请求并建⽴</a:t>
            </a:r>
            <a:r>
              <a:rPr dirty="0" sz="2850" spc="30">
                <a:latin typeface="Microsoft JhengHei UI"/>
                <a:cs typeface="Microsoft JhengHei UI"/>
              </a:rPr>
              <a:t>了</a:t>
            </a:r>
            <a:r>
              <a:rPr dirty="0" sz="2850" spc="175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TCP</a:t>
            </a:r>
            <a:r>
              <a:rPr dirty="0" sz="2850" spc="9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连接之后，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客户端</a:t>
            </a:r>
            <a:r>
              <a:rPr dirty="0" sz="2850" spc="80">
                <a:latin typeface="Microsoft JhengHei UI"/>
                <a:cs typeface="Microsoft JhengHei UI"/>
              </a:rPr>
              <a:t>浏览器就 向万维⽹服务器发出浏览某个⻚⾯的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请求</a:t>
            </a:r>
            <a:r>
              <a:rPr dirty="0" sz="2850" spc="80">
                <a:latin typeface="Microsoft JhengHei UI"/>
                <a:cs typeface="Microsoft JhengHei UI"/>
              </a:rPr>
              <a:t>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</a:t>
            </a:r>
            <a:r>
              <a:rPr dirty="0" sz="2850" spc="80">
                <a:latin typeface="Microsoft JhengHei UI"/>
                <a:cs typeface="Microsoft JhengHei UI"/>
              </a:rPr>
              <a:t>接着就返回所请 求的⻚⾯作为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响应</a:t>
            </a:r>
            <a:r>
              <a:rPr dirty="0" sz="2850" spc="80">
                <a:latin typeface="Microsoft JhengHei UI"/>
                <a:cs typeface="Microsoft JhengHei UI"/>
              </a:rPr>
              <a:t>。最后</a:t>
            </a:r>
            <a:r>
              <a:rPr dirty="0" sz="2850" spc="55">
                <a:latin typeface="Microsoft JhengHei UI"/>
                <a:cs typeface="Microsoft JhengHei UI"/>
              </a:rPr>
              <a:t>，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TCP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连接就被释放了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9219" y="7430859"/>
            <a:ext cx="44234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⽤户浏览⻚⾯的两种⽅法：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9219" y="8630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9219" y="7858646"/>
            <a:ext cx="11343005" cy="1743075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210"/>
              </a:spcBef>
              <a:buSzPct val="75438"/>
              <a:buChar char="•"/>
              <a:tabLst>
                <a:tab pos="335280" algn="l"/>
                <a:tab pos="335915" algn="l"/>
              </a:tabLst>
            </a:pPr>
            <a:r>
              <a:rPr dirty="0" sz="2850" spc="25">
                <a:latin typeface="Arial"/>
                <a:cs typeface="Arial"/>
              </a:rPr>
              <a:t>URL</a:t>
            </a:r>
            <a:r>
              <a:rPr dirty="0" sz="2850" spc="25">
                <a:latin typeface="Microsoft JhengHei UI"/>
                <a:cs typeface="Microsoft JhengHei UI"/>
              </a:rPr>
              <a:t>：</a:t>
            </a:r>
            <a:r>
              <a:rPr dirty="0" sz="2850" spc="30">
                <a:latin typeface="Microsoft JhengHei UI"/>
                <a:cs typeface="Microsoft JhengHei UI"/>
              </a:rPr>
              <a:t>在浏览器的地址栏中输⼊⻚⾯的</a:t>
            </a:r>
            <a:r>
              <a:rPr dirty="0" sz="2850" spc="25">
                <a:latin typeface="Arial"/>
                <a:cs typeface="Arial"/>
              </a:rPr>
              <a:t>URL</a:t>
            </a:r>
            <a:r>
              <a:rPr dirty="0" sz="2850" spc="2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35280" marR="5080">
              <a:lnSpc>
                <a:spcPct val="129900"/>
              </a:lnSpc>
              <a:spcBef>
                <a:spcPts val="95"/>
              </a:spcBef>
            </a:pPr>
            <a:r>
              <a:rPr dirty="0" sz="2850" spc="25">
                <a:latin typeface="Microsoft JhengHei UI"/>
                <a:cs typeface="Microsoft JhengHei UI"/>
              </a:rPr>
              <a:t>超链接：在⻚⾯上⿏标点击某个链接，浏览器⾃动在互联⽹上找到链 </a:t>
            </a:r>
            <a:r>
              <a:rPr dirty="0" sz="2850" spc="30">
                <a:latin typeface="Microsoft JhengHei UI"/>
                <a:cs typeface="Microsoft JhengHei UI"/>
              </a:rPr>
              <a:t>接的⻚⾯。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solidFill>
                  <a:srgbClr val="FF2600"/>
                </a:solidFill>
                <a:latin typeface="Arial"/>
                <a:cs typeface="Arial"/>
              </a:rPr>
              <a:t>WW</a:t>
            </a: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W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互联⽹的域名结构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65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60290"/>
          </a:xfrm>
          <a:custGeom>
            <a:avLst/>
            <a:gdLst/>
            <a:ahLst/>
            <a:cxnLst/>
            <a:rect l="l" t="t" r="r" b="b"/>
            <a:pathLst>
              <a:path w="12963525" h="48602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01555"/>
                </a:lnTo>
                <a:lnTo>
                  <a:pt x="197" y="4652925"/>
                </a:lnTo>
                <a:lnTo>
                  <a:pt x="1581" y="4694352"/>
                </a:lnTo>
                <a:lnTo>
                  <a:pt x="12649" y="4753060"/>
                </a:lnTo>
                <a:lnTo>
                  <a:pt x="49226" y="4810474"/>
                </a:lnTo>
                <a:lnTo>
                  <a:pt x="106640" y="4847051"/>
                </a:lnTo>
                <a:lnTo>
                  <a:pt x="165348" y="4858120"/>
                </a:lnTo>
                <a:lnTo>
                  <a:pt x="206776" y="4859503"/>
                </a:lnTo>
                <a:lnTo>
                  <a:pt x="258146" y="4859701"/>
                </a:lnTo>
                <a:lnTo>
                  <a:pt x="12705299" y="4859701"/>
                </a:lnTo>
                <a:lnTo>
                  <a:pt x="12756671" y="4859503"/>
                </a:lnTo>
                <a:lnTo>
                  <a:pt x="12798099" y="4858120"/>
                </a:lnTo>
                <a:lnTo>
                  <a:pt x="12856802" y="4847051"/>
                </a:lnTo>
                <a:lnTo>
                  <a:pt x="12914218" y="4810474"/>
                </a:lnTo>
                <a:lnTo>
                  <a:pt x="12950799" y="4753060"/>
                </a:lnTo>
                <a:lnTo>
                  <a:pt x="12961867" y="4694352"/>
                </a:lnTo>
                <a:lnTo>
                  <a:pt x="12963250" y="4652925"/>
                </a:lnTo>
                <a:lnTo>
                  <a:pt x="12963448" y="46015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860290"/>
          </a:xfrm>
          <a:custGeom>
            <a:avLst/>
            <a:gdLst/>
            <a:ahLst/>
            <a:cxnLst/>
            <a:rect l="l" t="t" r="r" b="b"/>
            <a:pathLst>
              <a:path w="12963525" h="48602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01555"/>
                </a:lnTo>
                <a:lnTo>
                  <a:pt x="12963250" y="4652925"/>
                </a:lnTo>
                <a:lnTo>
                  <a:pt x="12961867" y="4694352"/>
                </a:lnTo>
                <a:lnTo>
                  <a:pt x="12950799" y="4753060"/>
                </a:lnTo>
                <a:lnTo>
                  <a:pt x="12914218" y="4810474"/>
                </a:lnTo>
                <a:lnTo>
                  <a:pt x="12856802" y="4847051"/>
                </a:lnTo>
                <a:lnTo>
                  <a:pt x="12798099" y="4858120"/>
                </a:lnTo>
                <a:lnTo>
                  <a:pt x="12756671" y="4859503"/>
                </a:lnTo>
                <a:lnTo>
                  <a:pt x="12705299" y="4859701"/>
                </a:lnTo>
                <a:lnTo>
                  <a:pt x="258145" y="4859701"/>
                </a:lnTo>
                <a:lnTo>
                  <a:pt x="206775" y="4859503"/>
                </a:lnTo>
                <a:lnTo>
                  <a:pt x="165348" y="4858120"/>
                </a:lnTo>
                <a:lnTo>
                  <a:pt x="106640" y="4847051"/>
                </a:lnTo>
                <a:lnTo>
                  <a:pt x="49226" y="4810474"/>
                </a:lnTo>
                <a:lnTo>
                  <a:pt x="12650" y="4753060"/>
                </a:lnTo>
                <a:lnTo>
                  <a:pt x="1581" y="4694352"/>
                </a:lnTo>
                <a:lnTo>
                  <a:pt x="197" y="4652925"/>
                </a:lnTo>
                <a:lnTo>
                  <a:pt x="0" y="46015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0407"/>
            <a:ext cx="122555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3026" y="3823251"/>
            <a:ext cx="122555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0">
                <a:solidFill>
                  <a:srgbClr val="FF2600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4976094"/>
            <a:ext cx="122555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0854" y="2475746"/>
            <a:ext cx="8143875" cy="2907665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2900" spc="40">
                <a:solidFill>
                  <a:srgbClr val="FF2600"/>
                </a:solidFill>
                <a:latin typeface="Microsoft JhengHei UI"/>
                <a:cs typeface="Microsoft JhengHei UI"/>
              </a:rPr>
              <a:t>国家（或地区）顶级域</a:t>
            </a:r>
            <a:r>
              <a:rPr dirty="0" sz="2900" spc="-5">
                <a:solidFill>
                  <a:srgbClr val="FF2600"/>
                </a:solidFill>
                <a:latin typeface="Microsoft JhengHei UI"/>
                <a:cs typeface="Microsoft JhengHei UI"/>
              </a:rPr>
              <a:t>名</a:t>
            </a:r>
            <a:r>
              <a:rPr dirty="0" sz="2900" spc="19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00" spc="30">
                <a:solidFill>
                  <a:srgbClr val="FF2600"/>
                </a:solidFill>
                <a:latin typeface="Arial"/>
                <a:cs typeface="Arial"/>
              </a:rPr>
              <a:t>nTLD</a:t>
            </a:r>
            <a:r>
              <a:rPr dirty="0" sz="2900" spc="30">
                <a:latin typeface="Microsoft JhengHei UI"/>
                <a:cs typeface="Microsoft JhengHei UI"/>
              </a:rPr>
              <a:t>：</a:t>
            </a:r>
            <a:endParaRPr sz="2900">
              <a:latin typeface="Microsoft JhengHei UI"/>
              <a:cs typeface="Microsoft JhengHei UI"/>
            </a:endParaRPr>
          </a:p>
          <a:p>
            <a:pPr marL="12700" marR="4353560" indent="29209">
              <a:lnSpc>
                <a:spcPct val="130400"/>
              </a:lnSpc>
              <a:buSzPct val="74137"/>
              <a:buChar char="•"/>
              <a:tabLst>
                <a:tab pos="400050" algn="l"/>
                <a:tab pos="400685" algn="l"/>
              </a:tabLst>
            </a:pPr>
            <a:r>
              <a:rPr dirty="0" sz="2900" spc="40">
                <a:latin typeface="Arial"/>
                <a:cs typeface="Arial"/>
              </a:rPr>
              <a:t>.cn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.us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.uk</a:t>
            </a:r>
            <a:r>
              <a:rPr dirty="0" sz="2900" spc="40">
                <a:latin typeface="Microsoft JhengHei UI"/>
                <a:cs typeface="Microsoft JhengHei UI"/>
              </a:rPr>
              <a:t>等。 </a:t>
            </a:r>
            <a:r>
              <a:rPr dirty="0" sz="2900" spc="40">
                <a:solidFill>
                  <a:srgbClr val="FF2600"/>
                </a:solidFill>
                <a:latin typeface="Microsoft JhengHei UI"/>
                <a:cs typeface="Microsoft JhengHei UI"/>
              </a:rPr>
              <a:t>通⽤顶级域</a:t>
            </a:r>
            <a:r>
              <a:rPr dirty="0" sz="2900" spc="-5">
                <a:solidFill>
                  <a:srgbClr val="FF2600"/>
                </a:solidFill>
                <a:latin typeface="Microsoft JhengHei UI"/>
                <a:cs typeface="Microsoft JhengHei UI"/>
              </a:rPr>
              <a:t>名</a:t>
            </a:r>
            <a:r>
              <a:rPr dirty="0" sz="2900" spc="1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00" spc="30">
                <a:solidFill>
                  <a:srgbClr val="FF2600"/>
                </a:solidFill>
                <a:latin typeface="Arial"/>
                <a:cs typeface="Arial"/>
              </a:rPr>
              <a:t>gTLD</a:t>
            </a:r>
            <a:r>
              <a:rPr dirty="0" sz="290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00" spc="-5">
                <a:latin typeface="Microsoft JhengHei UI"/>
                <a:cs typeface="Microsoft JhengHei UI"/>
              </a:rPr>
              <a:t>：</a:t>
            </a:r>
            <a:endParaRPr sz="2900">
              <a:latin typeface="Microsoft JhengHei UI"/>
              <a:cs typeface="Microsoft JhengHei UI"/>
            </a:endParaRPr>
          </a:p>
          <a:p>
            <a:pPr marL="12700" marR="5080" indent="29209">
              <a:lnSpc>
                <a:spcPct val="130400"/>
              </a:lnSpc>
              <a:buSzPct val="74137"/>
              <a:buChar char="•"/>
              <a:tabLst>
                <a:tab pos="400050" algn="l"/>
                <a:tab pos="400685" algn="l"/>
              </a:tabLst>
            </a:pPr>
            <a:r>
              <a:rPr dirty="0" sz="2900" spc="40">
                <a:latin typeface="Arial"/>
                <a:cs typeface="Arial"/>
              </a:rPr>
              <a:t>.com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.net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.org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.edu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.gov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.mil</a:t>
            </a:r>
            <a:r>
              <a:rPr dirty="0" sz="2900" spc="40">
                <a:latin typeface="Microsoft JhengHei UI"/>
                <a:cs typeface="Microsoft JhengHei UI"/>
              </a:rPr>
              <a:t>、</a:t>
            </a:r>
            <a:r>
              <a:rPr dirty="0" sz="2900" spc="40">
                <a:latin typeface="Arial"/>
                <a:cs typeface="Arial"/>
              </a:rPr>
              <a:t>.int</a:t>
            </a:r>
            <a:r>
              <a:rPr dirty="0" sz="2900" spc="40">
                <a:latin typeface="Microsoft JhengHei UI"/>
                <a:cs typeface="Microsoft JhengHei UI"/>
              </a:rPr>
              <a:t>等。 </a:t>
            </a:r>
            <a:r>
              <a:rPr dirty="0" sz="2900" spc="40">
                <a:solidFill>
                  <a:srgbClr val="FF2600"/>
                </a:solidFill>
                <a:latin typeface="Microsoft JhengHei UI"/>
                <a:cs typeface="Microsoft JhengHei UI"/>
              </a:rPr>
              <a:t>基础结构域</a:t>
            </a:r>
            <a:r>
              <a:rPr dirty="0" sz="2900" spc="-5">
                <a:solidFill>
                  <a:srgbClr val="FF2600"/>
                </a:solidFill>
                <a:latin typeface="Microsoft JhengHei UI"/>
                <a:cs typeface="Microsoft JhengHei UI"/>
              </a:rPr>
              <a:t>名</a:t>
            </a:r>
            <a:r>
              <a:rPr dirty="0" sz="290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00" spc="40">
                <a:latin typeface="Arial"/>
                <a:cs typeface="Arial"/>
              </a:rPr>
              <a:t>(infrastructure</a:t>
            </a:r>
            <a:r>
              <a:rPr dirty="0" sz="2900" spc="110">
                <a:latin typeface="Arial"/>
                <a:cs typeface="Arial"/>
              </a:rPr>
              <a:t> </a:t>
            </a:r>
            <a:r>
              <a:rPr dirty="0" sz="2900" spc="35">
                <a:latin typeface="Arial"/>
                <a:cs typeface="Arial"/>
              </a:rPr>
              <a:t>domain)</a:t>
            </a:r>
            <a:r>
              <a:rPr dirty="0" sz="2900" spc="35">
                <a:latin typeface="Microsoft JhengHei UI"/>
                <a:cs typeface="Microsoft JhengHei UI"/>
              </a:rPr>
              <a:t>：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5357855"/>
            <a:ext cx="7516495" cy="1178560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160"/>
              </a:spcBef>
              <a:buSzPct val="74137"/>
              <a:buFont typeface="Arial"/>
              <a:buChar char="•"/>
              <a:tabLst>
                <a:tab pos="370205" algn="l"/>
                <a:tab pos="370840" algn="l"/>
              </a:tabLst>
            </a:pPr>
            <a:r>
              <a:rPr dirty="0" sz="2900" spc="40">
                <a:latin typeface="Microsoft JhengHei UI"/>
                <a:cs typeface="Microsoft JhengHei UI"/>
              </a:rPr>
              <a:t>这种顶级域名只有⼀个，</a:t>
            </a:r>
            <a:r>
              <a:rPr dirty="0" sz="2900" spc="-5">
                <a:latin typeface="Microsoft JhengHei UI"/>
                <a:cs typeface="Microsoft JhengHei UI"/>
              </a:rPr>
              <a:t>即</a:t>
            </a:r>
            <a:r>
              <a:rPr dirty="0" sz="2900" spc="190">
                <a:latin typeface="Microsoft JhengHei UI"/>
                <a:cs typeface="Microsoft JhengHei UI"/>
              </a:rPr>
              <a:t> </a:t>
            </a:r>
            <a:r>
              <a:rPr dirty="0" sz="2900" spc="30">
                <a:latin typeface="Arial"/>
                <a:cs typeface="Arial"/>
              </a:rPr>
              <a:t>arpa</a:t>
            </a:r>
            <a:r>
              <a:rPr dirty="0" sz="2900" spc="30">
                <a:latin typeface="Microsoft JhengHei UI"/>
                <a:cs typeface="Microsoft JhengHei UI"/>
              </a:rPr>
              <a:t>；</a:t>
            </a:r>
            <a:endParaRPr sz="2900">
              <a:latin typeface="Microsoft JhengHei UI"/>
              <a:cs typeface="Microsoft JhengHei UI"/>
            </a:endParaRPr>
          </a:p>
          <a:p>
            <a:pPr marL="370205" indent="-357505">
              <a:lnSpc>
                <a:spcPct val="100000"/>
              </a:lnSpc>
              <a:spcBef>
                <a:spcPts val="1055"/>
              </a:spcBef>
              <a:buSzPct val="74137"/>
              <a:buFont typeface="Arial"/>
              <a:buChar char="•"/>
              <a:tabLst>
                <a:tab pos="370205" algn="l"/>
                <a:tab pos="370840" algn="l"/>
              </a:tabLst>
            </a:pPr>
            <a:r>
              <a:rPr dirty="0" sz="2900" spc="40">
                <a:latin typeface="Microsoft JhengHei UI"/>
                <a:cs typeface="Microsoft JhengHei UI"/>
              </a:rPr>
              <a:t>⽤于反向域名解析，因此⼜称为反向域名。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4580" y="7450901"/>
            <a:ext cx="11157585" cy="169545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1990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年</a:t>
            </a:r>
            <a:r>
              <a:rPr dirty="0" sz="2850" spc="-90">
                <a:solidFill>
                  <a:srgbClr val="FF2600"/>
                </a:solidFill>
                <a:latin typeface="Arial"/>
                <a:cs typeface="Arial"/>
              </a:rPr>
              <a:t>11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⽉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28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⽇</a:t>
            </a:r>
            <a:r>
              <a:rPr dirty="0" sz="2850" spc="30">
                <a:latin typeface="Microsoft JhengHei UI"/>
                <a:cs typeface="Microsoft JhengHei UI"/>
              </a:rPr>
              <a:t>，钱天⽩教授代表中国正式在国际互联⽹络信息中⼼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10">
                <a:latin typeface="Microsoft JhengHei UI"/>
                <a:cs typeface="Microsoft JhengHei UI"/>
              </a:rPr>
              <a:t>（</a:t>
            </a:r>
            <a:r>
              <a:rPr dirty="0" sz="2850" spc="10">
                <a:latin typeface="Arial"/>
                <a:cs typeface="Arial"/>
              </a:rPr>
              <a:t>InterNIC</a:t>
            </a:r>
            <a:r>
              <a:rPr dirty="0" sz="2850" spc="10">
                <a:latin typeface="Microsoft JhengHei UI"/>
                <a:cs typeface="Microsoft JhengHei UI"/>
              </a:rPr>
              <a:t>）</a:t>
            </a:r>
            <a:r>
              <a:rPr dirty="0" sz="2850" spc="30">
                <a:latin typeface="Microsoft JhengHei UI"/>
                <a:cs typeface="Microsoft JhengHei UI"/>
              </a:rPr>
              <a:t>的前身</a:t>
            </a:r>
            <a:r>
              <a:rPr dirty="0" sz="2850" spc="15">
                <a:latin typeface="Arial"/>
                <a:cs typeface="Arial"/>
              </a:rPr>
              <a:t>DDN</a:t>
            </a:r>
            <a:r>
              <a:rPr dirty="0" sz="2850" spc="15">
                <a:latin typeface="Microsoft JhengHei UI"/>
                <a:cs typeface="Microsoft JhengHei UI"/>
              </a:rPr>
              <a:t>－</a:t>
            </a:r>
            <a:r>
              <a:rPr dirty="0" sz="2850" spc="15">
                <a:latin typeface="Arial"/>
                <a:cs typeface="Arial"/>
              </a:rPr>
              <a:t>NIC</a:t>
            </a:r>
            <a:r>
              <a:rPr dirty="0" sz="2850" spc="30">
                <a:latin typeface="Microsoft JhengHei UI"/>
                <a:cs typeface="Microsoft JhengHei UI"/>
              </a:rPr>
              <a:t>注册登记了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我国的顶级域名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CN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heavy" sz="28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2850" spc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www.iana.org/domains/root/db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3277"/>
            <a:ext cx="4246880" cy="70002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640"/>
              </a:spcBef>
              <a:buSzPct val="145454"/>
              <a:buFont typeface="Arial"/>
              <a:buChar char="•"/>
              <a:tabLst>
                <a:tab pos="476884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应⽤层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域名系统</a:t>
            </a:r>
            <a:r>
              <a:rPr dirty="0" sz="3300" spc="25">
                <a:latin typeface="Arial"/>
                <a:cs typeface="Arial"/>
              </a:rPr>
              <a:t>DNS</a:t>
            </a:r>
            <a:endParaRPr sz="3300">
              <a:latin typeface="Arial"/>
              <a:cs typeface="Arial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solidFill>
                  <a:srgbClr val="FF2600"/>
                </a:solidFill>
                <a:latin typeface="Microsoft JhengHei UI"/>
                <a:cs typeface="Microsoft JhengHei UI"/>
              </a:rPr>
              <a:t>域名结构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域名服务器的概念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80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域名服务器分类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25">
                <a:latin typeface="Arial"/>
                <a:cs typeface="Arial"/>
              </a:rPr>
              <a:t>DN</a:t>
            </a:r>
            <a:r>
              <a:rPr dirty="0" sz="3300" spc="20">
                <a:latin typeface="Arial"/>
                <a:cs typeface="Arial"/>
              </a:rPr>
              <a:t>S</a:t>
            </a:r>
            <a:r>
              <a:rPr dirty="0" sz="3300" spc="30">
                <a:latin typeface="Microsoft JhengHei UI"/>
                <a:cs typeface="Microsoft JhengHei UI"/>
              </a:rPr>
              <a:t>解析实例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38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服务器的可靠性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Font typeface="Arial"/>
              <a:buChar char="•"/>
              <a:tabLst>
                <a:tab pos="843280" algn="l"/>
              </a:tabLst>
            </a:pPr>
            <a:r>
              <a:rPr dirty="0" sz="3300" spc="30">
                <a:latin typeface="Microsoft JhengHei UI"/>
                <a:cs typeface="Microsoft JhengHei UI"/>
              </a:rPr>
              <a:t>域名的解析过程</a:t>
            </a:r>
            <a:endParaRPr sz="3300">
              <a:latin typeface="Microsoft JhengHei UI"/>
              <a:cs typeface="Microsoft JhengHei UI"/>
            </a:endParaRPr>
          </a:p>
          <a:p>
            <a:pPr lvl="1" marL="842644" indent="-463550">
              <a:lnSpc>
                <a:spcPct val="100000"/>
              </a:lnSpc>
              <a:spcBef>
                <a:spcPts val="2275"/>
              </a:spcBef>
              <a:buSzPct val="145454"/>
              <a:buChar char="•"/>
              <a:tabLst>
                <a:tab pos="843280" algn="l"/>
              </a:tabLst>
            </a:pPr>
            <a:r>
              <a:rPr dirty="0" sz="3300" spc="15">
                <a:latin typeface="Arial"/>
                <a:cs typeface="Arial"/>
              </a:rPr>
              <a:t>DNS</a:t>
            </a:r>
            <a:r>
              <a:rPr dirty="0" sz="3300" spc="30">
                <a:latin typeface="Microsoft JhengHei UI"/>
                <a:cs typeface="Microsoft JhengHei UI"/>
              </a:rPr>
              <a:t>缓存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8631" y="9749888"/>
            <a:ext cx="919924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（</a:t>
            </a:r>
            <a:r>
              <a:rPr dirty="0" sz="3050" spc="50">
                <a:latin typeface="Arial"/>
                <a:cs typeface="Arial"/>
              </a:rPr>
              <a:t>2021</a:t>
            </a:r>
            <a:r>
              <a:rPr dirty="0" sz="3050" spc="50">
                <a:latin typeface="Microsoft JhengHei UI"/>
                <a:cs typeface="Microsoft JhengHei UI"/>
              </a:rPr>
              <a:t>年</a:t>
            </a:r>
            <a:r>
              <a:rPr dirty="0" sz="3050" spc="50">
                <a:latin typeface="Arial"/>
                <a:cs typeface="Arial"/>
              </a:rPr>
              <a:t>1</a:t>
            </a:r>
            <a:r>
              <a:rPr dirty="0" sz="3050" spc="50">
                <a:latin typeface="Microsoft JhengHei UI"/>
                <a:cs typeface="Microsoft JhengHei UI"/>
              </a:rPr>
              <a:t>⽉的统计：</a:t>
            </a:r>
            <a:r>
              <a:rPr dirty="0" sz="3050" spc="50">
                <a:latin typeface="Arial"/>
                <a:cs typeface="Arial"/>
              </a:rPr>
              <a:t>1589</a:t>
            </a:r>
            <a:r>
              <a:rPr dirty="0" sz="3050" spc="50">
                <a:latin typeface="Microsoft JhengHei UI"/>
                <a:cs typeface="Microsoft JhengHei UI"/>
              </a:rPr>
              <a:t>个顶级域名，</a:t>
            </a:r>
            <a:r>
              <a:rPr dirty="0" sz="3050" spc="50">
                <a:latin typeface="Arial"/>
                <a:cs typeface="Arial"/>
              </a:rPr>
              <a:t>67</a:t>
            </a:r>
            <a:r>
              <a:rPr dirty="0" sz="3050" spc="50">
                <a:latin typeface="Microsoft JhengHei UI"/>
                <a:cs typeface="Microsoft JhengHei UI"/>
              </a:rPr>
              <a:t>个未⽤）</a:t>
            </a:r>
            <a:endParaRPr sz="30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3260" y="715916"/>
            <a:ext cx="46177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WW</a:t>
            </a:r>
            <a:r>
              <a:rPr dirty="0" spc="10">
                <a:latin typeface="Arial"/>
                <a:cs typeface="Arial"/>
              </a:rPr>
              <a:t>W</a:t>
            </a:r>
            <a:r>
              <a:rPr dirty="0" spc="10"/>
              <a:t>的⼯作流程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4727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3931920"/>
          </a:xfrm>
          <a:custGeom>
            <a:avLst/>
            <a:gdLst/>
            <a:ahLst/>
            <a:cxnLst/>
            <a:rect l="l" t="t" r="r" b="b"/>
            <a:pathLst>
              <a:path w="12963525" h="39319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73169"/>
                </a:lnTo>
                <a:lnTo>
                  <a:pt x="197" y="3724539"/>
                </a:lnTo>
                <a:lnTo>
                  <a:pt x="1581" y="3765967"/>
                </a:lnTo>
                <a:lnTo>
                  <a:pt x="12649" y="3824675"/>
                </a:lnTo>
                <a:lnTo>
                  <a:pt x="49226" y="3882088"/>
                </a:lnTo>
                <a:lnTo>
                  <a:pt x="106640" y="3918664"/>
                </a:lnTo>
                <a:lnTo>
                  <a:pt x="165348" y="3929734"/>
                </a:lnTo>
                <a:lnTo>
                  <a:pt x="206776" y="3931118"/>
                </a:lnTo>
                <a:lnTo>
                  <a:pt x="258146" y="3931315"/>
                </a:lnTo>
                <a:lnTo>
                  <a:pt x="12705299" y="3931315"/>
                </a:lnTo>
                <a:lnTo>
                  <a:pt x="12756671" y="3931118"/>
                </a:lnTo>
                <a:lnTo>
                  <a:pt x="12798099" y="3929734"/>
                </a:lnTo>
                <a:lnTo>
                  <a:pt x="12856802" y="3918664"/>
                </a:lnTo>
                <a:lnTo>
                  <a:pt x="12914218" y="3882088"/>
                </a:lnTo>
                <a:lnTo>
                  <a:pt x="12950799" y="3824675"/>
                </a:lnTo>
                <a:lnTo>
                  <a:pt x="12961867" y="3765967"/>
                </a:lnTo>
                <a:lnTo>
                  <a:pt x="12963250" y="3724539"/>
                </a:lnTo>
                <a:lnTo>
                  <a:pt x="12963448" y="367316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31920"/>
          </a:xfrm>
          <a:custGeom>
            <a:avLst/>
            <a:gdLst/>
            <a:ahLst/>
            <a:cxnLst/>
            <a:rect l="l" t="t" r="r" b="b"/>
            <a:pathLst>
              <a:path w="12963525" h="39319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73169"/>
                </a:lnTo>
                <a:lnTo>
                  <a:pt x="12963250" y="3724539"/>
                </a:lnTo>
                <a:lnTo>
                  <a:pt x="12961867" y="3765967"/>
                </a:lnTo>
                <a:lnTo>
                  <a:pt x="12950799" y="3824675"/>
                </a:lnTo>
                <a:lnTo>
                  <a:pt x="12914218" y="3882088"/>
                </a:lnTo>
                <a:lnTo>
                  <a:pt x="12856802" y="3918664"/>
                </a:lnTo>
                <a:lnTo>
                  <a:pt x="12798099" y="3929734"/>
                </a:lnTo>
                <a:lnTo>
                  <a:pt x="12756671" y="3931118"/>
                </a:lnTo>
                <a:lnTo>
                  <a:pt x="12705299" y="3931315"/>
                </a:lnTo>
                <a:lnTo>
                  <a:pt x="258145" y="3931315"/>
                </a:lnTo>
                <a:lnTo>
                  <a:pt x="206775" y="3931118"/>
                </a:lnTo>
                <a:lnTo>
                  <a:pt x="165348" y="3929734"/>
                </a:lnTo>
                <a:lnTo>
                  <a:pt x="106640" y="3918664"/>
                </a:lnTo>
                <a:lnTo>
                  <a:pt x="49226" y="3882088"/>
                </a:lnTo>
                <a:lnTo>
                  <a:pt x="12650" y="3824675"/>
                </a:lnTo>
                <a:lnTo>
                  <a:pt x="1581" y="3765967"/>
                </a:lnTo>
                <a:lnTo>
                  <a:pt x="197" y="3724539"/>
                </a:lnTo>
                <a:lnTo>
                  <a:pt x="0" y="367316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39344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51898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455936"/>
            <a:ext cx="10986135" cy="314007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43600"/>
              </a:lnSpc>
              <a:spcBef>
                <a:spcPts val="30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在浏览器和服务器之间的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请求和响应的交互</a:t>
            </a:r>
            <a:r>
              <a:rPr dirty="0" sz="2850" spc="80">
                <a:latin typeface="Microsoft JhengHei UI"/>
                <a:cs typeface="Microsoft JhengHei UI"/>
              </a:rPr>
              <a:t>，必须按照规定的格式 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遵循⼀定的规则</a:t>
            </a:r>
            <a:r>
              <a:rPr dirty="0" sz="2850" spc="80">
                <a:latin typeface="Microsoft JhengHei UI"/>
                <a:cs typeface="Microsoft JhengHei UI"/>
              </a:rPr>
              <a:t>。这些格式和规则就是超⽂本传送协</a:t>
            </a:r>
            <a:r>
              <a:rPr dirty="0" sz="2850" spc="30">
                <a:latin typeface="Microsoft JhengHei UI"/>
                <a:cs typeface="Microsoft JhengHei UI"/>
              </a:rPr>
              <a:t>议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规定</a:t>
            </a:r>
            <a:r>
              <a:rPr dirty="0" sz="2850" spc="30">
                <a:latin typeface="Microsoft JhengHei UI"/>
                <a:cs typeface="Microsoft JhengHei UI"/>
              </a:rPr>
              <a:t>在</a:t>
            </a:r>
            <a:r>
              <a:rPr dirty="0" sz="2850" spc="204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8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客户</a:t>
            </a:r>
            <a:r>
              <a:rPr dirty="0" sz="2850" spc="30">
                <a:latin typeface="Microsoft JhengHei UI"/>
                <a:cs typeface="Microsoft JhengHei UI"/>
              </a:rPr>
              <a:t>与</a:t>
            </a:r>
            <a:r>
              <a:rPr dirty="0" sz="2850" spc="204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8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服务器之间的每次交互，都由⼀ </a:t>
            </a:r>
            <a:r>
              <a:rPr dirty="0" sz="2850" spc="30">
                <a:latin typeface="Microsoft JhengHei UI"/>
                <a:cs typeface="Microsoft JhengHei UI"/>
              </a:rPr>
              <a:t>个</a:t>
            </a:r>
            <a:r>
              <a:rPr dirty="0" sz="2850" spc="4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ASCII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码串构成的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请求和响应组成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6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报⽂通常都使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14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TCP</a:t>
            </a:r>
            <a:r>
              <a:rPr dirty="0" sz="2850" spc="6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连接传送。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solidFill>
                  <a:srgbClr val="FF2600"/>
                </a:solidFill>
                <a:latin typeface="Arial"/>
                <a:cs typeface="Arial"/>
              </a:rPr>
              <a:t>WW</a:t>
            </a: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W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4337" y="715916"/>
            <a:ext cx="33159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HTT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的特点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27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01218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533162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599768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434046"/>
            <a:ext cx="10885170" cy="3996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3050" spc="35">
                <a:latin typeface="Arial"/>
                <a:cs typeface="Arial"/>
              </a:rPr>
              <a:t>HTTP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使⽤了⾯向连接</a:t>
            </a:r>
            <a:r>
              <a:rPr dirty="0" sz="3050">
                <a:latin typeface="Microsoft JhengHei UI"/>
                <a:cs typeface="Microsoft JhengHei UI"/>
              </a:rPr>
              <a:t>的</a:t>
            </a:r>
            <a:r>
              <a:rPr dirty="0" sz="3050" spc="15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TCP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作为运输层协议，保证了数据的 可靠传输。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35">
                <a:latin typeface="Arial"/>
                <a:cs typeface="Arial"/>
              </a:rPr>
              <a:t>HTTP</a:t>
            </a:r>
            <a:r>
              <a:rPr dirty="0" sz="3050" spc="75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协议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本身也是⽆连接</a:t>
            </a:r>
            <a:r>
              <a:rPr dirty="0" sz="3050" spc="50">
                <a:latin typeface="Microsoft JhengHei UI"/>
                <a:cs typeface="Microsoft JhengHei UI"/>
              </a:rPr>
              <a:t>的，虽然它使⽤了⾯向连接</a:t>
            </a:r>
            <a:r>
              <a:rPr dirty="0" sz="3050">
                <a:latin typeface="Microsoft JhengHei UI"/>
                <a:cs typeface="Microsoft JhengHei UI"/>
              </a:rPr>
              <a:t>的</a:t>
            </a:r>
            <a:r>
              <a:rPr dirty="0" sz="3050" spc="155">
                <a:latin typeface="Microsoft JhengHei UI"/>
                <a:cs typeface="Microsoft JhengHei UI"/>
              </a:rPr>
              <a:t> </a:t>
            </a:r>
            <a:r>
              <a:rPr dirty="0" sz="3050" spc="30">
                <a:latin typeface="Arial"/>
                <a:cs typeface="Arial"/>
              </a:rPr>
              <a:t>TCP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 spc="50">
                <a:latin typeface="Microsoft JhengHei UI"/>
                <a:cs typeface="Microsoft JhengHei UI"/>
              </a:rPr>
              <a:t>向上提供的服务。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3050" spc="35">
                <a:latin typeface="Arial"/>
                <a:cs typeface="Arial"/>
              </a:rPr>
              <a:t>HTTP</a:t>
            </a:r>
            <a:r>
              <a:rPr dirty="0" sz="3050" spc="55">
                <a:latin typeface="Arial"/>
                <a:cs typeface="Arial"/>
              </a:rPr>
              <a:t> 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是⾯向事务的</a:t>
            </a:r>
            <a:r>
              <a:rPr dirty="0" sz="3050" spc="50">
                <a:latin typeface="Microsoft JhengHei UI"/>
                <a:cs typeface="Microsoft JhengHei UI"/>
              </a:rPr>
              <a:t>客户服务器协议。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 spc="35">
                <a:latin typeface="Arial"/>
                <a:cs typeface="Arial"/>
              </a:rPr>
              <a:t>HTTP</a:t>
            </a:r>
            <a:r>
              <a:rPr dirty="0" sz="3050" spc="60">
                <a:latin typeface="Arial"/>
                <a:cs typeface="Arial"/>
              </a:rPr>
              <a:t> </a:t>
            </a:r>
            <a:r>
              <a:rPr dirty="0" sz="3050" spc="30">
                <a:latin typeface="Arial"/>
                <a:cs typeface="Arial"/>
              </a:rPr>
              <a:t>1.0</a:t>
            </a:r>
            <a:r>
              <a:rPr dirty="0" sz="3050" spc="114">
                <a:latin typeface="Arial"/>
                <a:cs typeface="Arial"/>
              </a:rPr>
              <a:t> </a:t>
            </a:r>
            <a:r>
              <a:rPr dirty="0" sz="3050" spc="50">
                <a:latin typeface="Microsoft JhengHei UI"/>
                <a:cs typeface="Microsoft JhengHei UI"/>
              </a:rPr>
              <a:t>协议是</a:t>
            </a:r>
            <a:r>
              <a:rPr dirty="0" sz="3050" spc="50">
                <a:solidFill>
                  <a:srgbClr val="FF2600"/>
                </a:solidFill>
                <a:latin typeface="Microsoft JhengHei UI"/>
                <a:cs typeface="Microsoft JhengHei UI"/>
              </a:rPr>
              <a:t>⽆状态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30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50">
                <a:latin typeface="Arial"/>
                <a:cs typeface="Arial"/>
              </a:rPr>
              <a:t>(stateless)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228" y="715916"/>
            <a:ext cx="6833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HTTP</a:t>
            </a:r>
            <a:r>
              <a:rPr dirty="0" spc="10"/>
              <a:t>协议本身是⽆连接的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5381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700090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82442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455936"/>
            <a:ext cx="10866120" cy="6194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⽆连接的含义</a:t>
            </a:r>
            <a:r>
              <a:rPr dirty="0" sz="2850" spc="80">
                <a:latin typeface="Microsoft JhengHei UI"/>
                <a:cs typeface="Microsoft JhengHei UI"/>
              </a:rPr>
              <a:t>：限制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每次连接只处理⼀个请求</a:t>
            </a:r>
            <a:r>
              <a:rPr dirty="0" sz="2850" spc="80">
                <a:latin typeface="Microsoft JhengHei UI"/>
                <a:cs typeface="Microsoft JhengHei UI"/>
              </a:rPr>
              <a:t>。服务器处理完客户 的请求，并收到客户的应答后，即断开连接。采⽤这种⽅式可以节 省传输时间。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原因</a:t>
            </a:r>
            <a:r>
              <a:rPr dirty="0" sz="2850" spc="80">
                <a:latin typeface="Microsoft JhengHei UI"/>
                <a:cs typeface="Microsoft JhengHei UI"/>
              </a:rPr>
              <a:t>：早期每个客户端与服务器之间交换数据的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间歇性较⼤</a:t>
            </a:r>
            <a:r>
              <a:rPr dirty="0" sz="2850" spc="80">
                <a:latin typeface="Microsoft JhengHei UI"/>
                <a:cs typeface="Microsoft JhengHei UI"/>
              </a:rPr>
              <a:t>（即传 输具有突发性、瞬时性），并且⽹⻚浏览的联想性、发散性导致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两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次传送的数据关联性很低</a:t>
            </a:r>
            <a:r>
              <a:rPr dirty="0" sz="2850" spc="80">
                <a:latin typeface="Microsoft JhengHei UI"/>
                <a:cs typeface="Microsoft JhengHei UI"/>
              </a:rPr>
              <a:t>，⼤部分通道实际上会很空闲、⽆端占⽤ 资源。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019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现在</a:t>
            </a:r>
            <a:r>
              <a:rPr dirty="0" sz="2850" spc="80">
                <a:latin typeface="Microsoft JhengHei UI"/>
                <a:cs typeface="Microsoft JhengHei UI"/>
              </a:rPr>
              <a:t>：⽹⻚很复杂，嵌⼊了很多图⽚，这时候每次访问图⽚都需要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建⽴⼀</a:t>
            </a:r>
            <a:r>
              <a:rPr dirty="0" sz="2850" spc="30">
                <a:latin typeface="Microsoft JhengHei UI"/>
                <a:cs typeface="Microsoft JhengHei UI"/>
              </a:rPr>
              <a:t>次</a:t>
            </a:r>
            <a:r>
              <a:rPr dirty="0" sz="2850" spc="140">
                <a:latin typeface="Microsoft JhengHei UI"/>
                <a:cs typeface="Microsoft JhengHei UI"/>
              </a:rPr>
              <a:t> </a:t>
            </a:r>
            <a:r>
              <a:rPr dirty="0" sz="2850" spc="50">
                <a:latin typeface="Arial"/>
                <a:cs typeface="Arial"/>
              </a:rPr>
              <a:t>TCP</a:t>
            </a:r>
            <a:r>
              <a:rPr dirty="0" sz="2850" spc="6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连接就显得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很低效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解决办法</a:t>
            </a:r>
            <a:r>
              <a:rPr dirty="0" sz="2850" spc="55">
                <a:latin typeface="Microsoft JhengHei UI"/>
                <a:cs typeface="Microsoft JhengHei UI"/>
              </a:rPr>
              <a:t>：</a:t>
            </a:r>
            <a:r>
              <a:rPr dirty="0" sz="2850" spc="55">
                <a:latin typeface="Arial"/>
                <a:cs typeface="Arial"/>
              </a:rPr>
              <a:t>Keep-Alive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被提出⽤来解决这效率低的问题。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7967" y="715916"/>
            <a:ext cx="44881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HTTP</a:t>
            </a:r>
            <a:r>
              <a:rPr dirty="0" spc="10"/>
              <a:t>是⽆状态的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182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387465"/>
          </a:xfrm>
          <a:custGeom>
            <a:avLst/>
            <a:gdLst/>
            <a:ahLst/>
            <a:cxnLst/>
            <a:rect l="l" t="t" r="r" b="b"/>
            <a:pathLst>
              <a:path w="12963525" h="63874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128818"/>
                </a:lnTo>
                <a:lnTo>
                  <a:pt x="197" y="6180188"/>
                </a:lnTo>
                <a:lnTo>
                  <a:pt x="1581" y="6221615"/>
                </a:lnTo>
                <a:lnTo>
                  <a:pt x="12649" y="6280323"/>
                </a:lnTo>
                <a:lnTo>
                  <a:pt x="49226" y="6337737"/>
                </a:lnTo>
                <a:lnTo>
                  <a:pt x="106640" y="6374313"/>
                </a:lnTo>
                <a:lnTo>
                  <a:pt x="165348" y="6385382"/>
                </a:lnTo>
                <a:lnTo>
                  <a:pt x="206776" y="6386765"/>
                </a:lnTo>
                <a:lnTo>
                  <a:pt x="258146" y="6386963"/>
                </a:lnTo>
                <a:lnTo>
                  <a:pt x="12705299" y="6386963"/>
                </a:lnTo>
                <a:lnTo>
                  <a:pt x="12756671" y="6386765"/>
                </a:lnTo>
                <a:lnTo>
                  <a:pt x="12798099" y="6385382"/>
                </a:lnTo>
                <a:lnTo>
                  <a:pt x="12856802" y="6374313"/>
                </a:lnTo>
                <a:lnTo>
                  <a:pt x="12914218" y="6337737"/>
                </a:lnTo>
                <a:lnTo>
                  <a:pt x="12950799" y="6280323"/>
                </a:lnTo>
                <a:lnTo>
                  <a:pt x="12961867" y="6221615"/>
                </a:lnTo>
                <a:lnTo>
                  <a:pt x="12963250" y="6180188"/>
                </a:lnTo>
                <a:lnTo>
                  <a:pt x="12963448" y="612881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387465"/>
          </a:xfrm>
          <a:custGeom>
            <a:avLst/>
            <a:gdLst/>
            <a:ahLst/>
            <a:cxnLst/>
            <a:rect l="l" t="t" r="r" b="b"/>
            <a:pathLst>
              <a:path w="12963525" h="63874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128818"/>
                </a:lnTo>
                <a:lnTo>
                  <a:pt x="12963250" y="6180188"/>
                </a:lnTo>
                <a:lnTo>
                  <a:pt x="12961867" y="6221615"/>
                </a:lnTo>
                <a:lnTo>
                  <a:pt x="12950799" y="6280323"/>
                </a:lnTo>
                <a:lnTo>
                  <a:pt x="12914218" y="6337737"/>
                </a:lnTo>
                <a:lnTo>
                  <a:pt x="12856802" y="6374313"/>
                </a:lnTo>
                <a:lnTo>
                  <a:pt x="12798099" y="6385382"/>
                </a:lnTo>
                <a:lnTo>
                  <a:pt x="12756671" y="6386765"/>
                </a:lnTo>
                <a:lnTo>
                  <a:pt x="12705299" y="6386963"/>
                </a:lnTo>
                <a:lnTo>
                  <a:pt x="258145" y="6386963"/>
                </a:lnTo>
                <a:lnTo>
                  <a:pt x="206775" y="6386765"/>
                </a:lnTo>
                <a:lnTo>
                  <a:pt x="165348" y="6385382"/>
                </a:lnTo>
                <a:lnTo>
                  <a:pt x="106640" y="6374313"/>
                </a:lnTo>
                <a:lnTo>
                  <a:pt x="49226" y="6337737"/>
                </a:lnTo>
                <a:lnTo>
                  <a:pt x="12650" y="6280323"/>
                </a:lnTo>
                <a:lnTo>
                  <a:pt x="1581" y="6221615"/>
                </a:lnTo>
                <a:lnTo>
                  <a:pt x="197" y="6180188"/>
                </a:lnTo>
                <a:lnTo>
                  <a:pt x="0" y="612881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455936"/>
            <a:ext cx="10942320" cy="188468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algn="just" marL="12700" marR="5080">
              <a:lnSpc>
                <a:spcPct val="143100"/>
              </a:lnSpc>
              <a:spcBef>
                <a:spcPts val="4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⽆状态</a:t>
            </a:r>
            <a:r>
              <a:rPr dirty="0" sz="2850" spc="80">
                <a:latin typeface="Microsoft JhengHei UI"/>
                <a:cs typeface="Microsoft JhengHei UI"/>
              </a:rPr>
              <a:t>：指协议对于事务处理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没有记忆能⼒</a:t>
            </a:r>
            <a:r>
              <a:rPr dirty="0" sz="2850" spc="80">
                <a:latin typeface="Microsoft JhengHei UI"/>
                <a:cs typeface="Microsoft JhengHei UI"/>
              </a:rPr>
              <a:t>，服务器不知道客户端 是什么状态。即给服务器发</a:t>
            </a:r>
            <a:r>
              <a:rPr dirty="0" sz="2850" spc="30">
                <a:latin typeface="Microsoft JhengHei UI"/>
                <a:cs typeface="Microsoft JhengHei UI"/>
              </a:rPr>
              <a:t>送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10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请求之后，服务器根据请求，  发回数据。发送完，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不记录任何信息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51778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303000"/>
            <a:ext cx="9697720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65">
                <a:latin typeface="Arial"/>
                <a:cs typeface="Arial"/>
              </a:rPr>
              <a:t>HTTP</a:t>
            </a:r>
            <a:r>
              <a:rPr dirty="0" sz="2850" spc="80">
                <a:latin typeface="Microsoft JhengHei UI"/>
                <a:cs typeface="Microsoft JhengHei UI"/>
              </a:rPr>
              <a:t>请求都是独⽴的</a:t>
            </a:r>
            <a:r>
              <a:rPr dirty="0" sz="2850" spc="55">
                <a:latin typeface="Microsoft JhengHei UI"/>
                <a:cs typeface="Microsoft JhengHei UI"/>
              </a:rPr>
              <a:t>，</a:t>
            </a:r>
            <a:r>
              <a:rPr dirty="0" sz="2850" spc="55">
                <a:latin typeface="Arial"/>
                <a:cs typeface="Arial"/>
              </a:rPr>
              <a:t>Keep-Alive</a:t>
            </a:r>
            <a:r>
              <a:rPr dirty="0" sz="2850" spc="2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没能改变这个结果；  如果后续处理需要前⾯的信息，则必须重传。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79351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765256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3307" y="5558356"/>
            <a:ext cx="10866120" cy="2500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优点与缺点</a:t>
            </a:r>
            <a:r>
              <a:rPr dirty="0" sz="2850" spc="80">
                <a:latin typeface="Microsoft JhengHei UI"/>
                <a:cs typeface="Microsoft JhengHei UI"/>
              </a:rPr>
              <a:t>：优点减轻了服务器负荷。缺点每次请求可能会传输重 复的内容。⽆状态的特点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严重阻碍了</a:t>
            </a:r>
            <a:r>
              <a:rPr dirty="0" sz="2850" spc="80">
                <a:latin typeface="Microsoft JhengHei UI"/>
                <a:cs typeface="Microsoft JhengHei UI"/>
              </a:rPr>
              <a:t>客户端与服务器进⾏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动态交互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2850" spc="19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35">
                <a:solidFill>
                  <a:srgbClr val="FF2600"/>
                </a:solidFill>
                <a:latin typeface="Arial"/>
                <a:cs typeface="Arial"/>
              </a:rPr>
              <a:t>Web</a:t>
            </a:r>
            <a:r>
              <a:rPr dirty="0" sz="2850" spc="114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应⽤程序</a:t>
            </a:r>
            <a:r>
              <a:rPr dirty="0" sz="2850" spc="80">
                <a:latin typeface="Microsoft JhengHei UI"/>
                <a:cs typeface="Microsoft JhengHei UI"/>
              </a:rPr>
              <a:t>，例如购物⻋程序。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解决办法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8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60">
                <a:latin typeface="Arial"/>
                <a:cs typeface="Arial"/>
              </a:rPr>
              <a:t>Cookie</a:t>
            </a:r>
            <a:r>
              <a:rPr dirty="0" sz="2850" spc="30">
                <a:latin typeface="Microsoft JhengHei UI"/>
                <a:cs typeface="Microsoft JhengHei UI"/>
              </a:rPr>
              <a:t>和</a:t>
            </a:r>
            <a:r>
              <a:rPr dirty="0" sz="2850" spc="200">
                <a:latin typeface="Microsoft JhengHei UI"/>
                <a:cs typeface="Microsoft JhengHei UI"/>
              </a:rPr>
              <a:t> </a:t>
            </a:r>
            <a:r>
              <a:rPr dirty="0" sz="2850" spc="60">
                <a:latin typeface="Arial"/>
                <a:cs typeface="Arial"/>
              </a:rPr>
              <a:t>Session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89761"/>
            <a:ext cx="4006850" cy="239204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5558" y="5254427"/>
            <a:ext cx="3083560" cy="482219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90"/>
              </a:spcBef>
              <a:buSzPct val="144444"/>
              <a:buChar char="•"/>
              <a:tabLst>
                <a:tab pos="511809" algn="l"/>
              </a:tabLst>
            </a:pPr>
            <a:r>
              <a:rPr dirty="0" sz="3600" spc="-10">
                <a:latin typeface="Arial"/>
                <a:cs typeface="Arial"/>
              </a:rPr>
              <a:t>HTT</a:t>
            </a:r>
            <a:r>
              <a:rPr dirty="0" sz="3600" spc="-15">
                <a:latin typeface="Arial"/>
                <a:cs typeface="Arial"/>
              </a:rPr>
              <a:t>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marL="511175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511809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marL="511175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在服务器上存放⽤户的信息</a:t>
            </a: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7295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500495"/>
          </a:xfrm>
          <a:custGeom>
            <a:avLst/>
            <a:gdLst/>
            <a:ahLst/>
            <a:cxnLst/>
            <a:rect l="l" t="t" r="r" b="b"/>
            <a:pathLst>
              <a:path w="12963525" h="65004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41981"/>
                </a:lnTo>
                <a:lnTo>
                  <a:pt x="197" y="6293350"/>
                </a:lnTo>
                <a:lnTo>
                  <a:pt x="1581" y="6334777"/>
                </a:lnTo>
                <a:lnTo>
                  <a:pt x="12649" y="6393485"/>
                </a:lnTo>
                <a:lnTo>
                  <a:pt x="49226" y="6450900"/>
                </a:lnTo>
                <a:lnTo>
                  <a:pt x="106640" y="6487476"/>
                </a:lnTo>
                <a:lnTo>
                  <a:pt x="165348" y="6498545"/>
                </a:lnTo>
                <a:lnTo>
                  <a:pt x="206776" y="6499929"/>
                </a:lnTo>
                <a:lnTo>
                  <a:pt x="258146" y="6500126"/>
                </a:lnTo>
                <a:lnTo>
                  <a:pt x="12705299" y="6500126"/>
                </a:lnTo>
                <a:lnTo>
                  <a:pt x="12756671" y="6499929"/>
                </a:lnTo>
                <a:lnTo>
                  <a:pt x="12798099" y="6498545"/>
                </a:lnTo>
                <a:lnTo>
                  <a:pt x="12856802" y="6487476"/>
                </a:lnTo>
                <a:lnTo>
                  <a:pt x="12914218" y="6450900"/>
                </a:lnTo>
                <a:lnTo>
                  <a:pt x="12950799" y="6393485"/>
                </a:lnTo>
                <a:lnTo>
                  <a:pt x="12961867" y="6334777"/>
                </a:lnTo>
                <a:lnTo>
                  <a:pt x="12963250" y="6293350"/>
                </a:lnTo>
                <a:lnTo>
                  <a:pt x="12963448" y="624198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00495"/>
          </a:xfrm>
          <a:custGeom>
            <a:avLst/>
            <a:gdLst/>
            <a:ahLst/>
            <a:cxnLst/>
            <a:rect l="l" t="t" r="r" b="b"/>
            <a:pathLst>
              <a:path w="12963525" h="65004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41981"/>
                </a:lnTo>
                <a:lnTo>
                  <a:pt x="12963250" y="6293350"/>
                </a:lnTo>
                <a:lnTo>
                  <a:pt x="12961867" y="6334777"/>
                </a:lnTo>
                <a:lnTo>
                  <a:pt x="12950799" y="6393485"/>
                </a:lnTo>
                <a:lnTo>
                  <a:pt x="12914218" y="6450900"/>
                </a:lnTo>
                <a:lnTo>
                  <a:pt x="12856802" y="6487476"/>
                </a:lnTo>
                <a:lnTo>
                  <a:pt x="12798099" y="6498545"/>
                </a:lnTo>
                <a:lnTo>
                  <a:pt x="12756671" y="6499929"/>
                </a:lnTo>
                <a:lnTo>
                  <a:pt x="12705299" y="6500126"/>
                </a:lnTo>
                <a:lnTo>
                  <a:pt x="258145" y="6500126"/>
                </a:lnTo>
                <a:lnTo>
                  <a:pt x="206775" y="6499929"/>
                </a:lnTo>
                <a:lnTo>
                  <a:pt x="165348" y="6498545"/>
                </a:lnTo>
                <a:lnTo>
                  <a:pt x="106640" y="6487476"/>
                </a:lnTo>
                <a:lnTo>
                  <a:pt x="49226" y="6450900"/>
                </a:lnTo>
                <a:lnTo>
                  <a:pt x="12650" y="6393485"/>
                </a:lnTo>
                <a:lnTo>
                  <a:pt x="1581" y="6334777"/>
                </a:lnTo>
                <a:lnTo>
                  <a:pt x="197" y="6293350"/>
                </a:lnTo>
                <a:lnTo>
                  <a:pt x="0" y="624198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69109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2631847"/>
            <a:ext cx="70288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万维⽹站点可以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使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⽤</a:t>
            </a:r>
            <a:r>
              <a:rPr dirty="0" sz="2850" spc="2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来跟踪⽤户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94644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18981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81748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707284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3071623"/>
            <a:ext cx="11170920" cy="503491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14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55">
                <a:latin typeface="Arial"/>
                <a:cs typeface="Arial"/>
              </a:rPr>
              <a:t>Cookie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表示</a:t>
            </a:r>
            <a:r>
              <a:rPr dirty="0" sz="2850" spc="30">
                <a:latin typeface="Microsoft JhengHei UI"/>
                <a:cs typeface="Microsoft JhengHei UI"/>
              </a:rPr>
              <a:t>在</a:t>
            </a:r>
            <a:r>
              <a:rPr dirty="0" sz="2850" spc="200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HTTP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服务器和客户之间传递的状态信息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389255" marR="24765">
              <a:lnSpc>
                <a:spcPct val="144500"/>
              </a:lnSpc>
            </a:pPr>
            <a:r>
              <a:rPr dirty="0" sz="2850" spc="80">
                <a:latin typeface="Microsoft JhengHei UI"/>
                <a:cs typeface="Microsoft JhengHei UI"/>
              </a:rPr>
              <a:t>使</a:t>
            </a:r>
            <a:r>
              <a:rPr dirty="0" sz="2850" spc="30">
                <a:latin typeface="Microsoft JhengHei UI"/>
                <a:cs typeface="Microsoft JhengHei UI"/>
              </a:rPr>
              <a:t>⽤</a:t>
            </a:r>
            <a:r>
              <a:rPr dirty="0" sz="2850" spc="225"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Cookie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的⽹站服务器为⽤户产⽣⼀个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唯⼀的识别码</a:t>
            </a:r>
            <a:r>
              <a:rPr dirty="0" sz="2850" spc="80">
                <a:latin typeface="Microsoft JhengHei UI"/>
                <a:cs typeface="Microsoft JhengHei UI"/>
              </a:rPr>
              <a:t>。利⽤此 识别码，⽹站就能够跟踪该⽤户在该⽹站的活动。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ts val="4940"/>
              </a:lnSpc>
              <a:spcBef>
                <a:spcPts val="325"/>
              </a:spcBef>
            </a:pPr>
            <a:r>
              <a:rPr dirty="0" sz="2850" spc="60">
                <a:latin typeface="Arial"/>
                <a:cs typeface="Arial"/>
              </a:rPr>
              <a:t>Cookie</a:t>
            </a:r>
            <a:r>
              <a:rPr dirty="0" sz="2850" spc="80">
                <a:latin typeface="Microsoft JhengHei UI"/>
                <a:cs typeface="Microsoft JhengHei UI"/>
              </a:rPr>
              <a:t>会被附加在每个</a:t>
            </a:r>
            <a:r>
              <a:rPr dirty="0" sz="2850" spc="65">
                <a:latin typeface="Arial"/>
                <a:cs typeface="Arial"/>
              </a:rPr>
              <a:t>HTTP</a:t>
            </a:r>
            <a:r>
              <a:rPr dirty="0" sz="2850" spc="80">
                <a:latin typeface="Microsoft JhengHei UI"/>
                <a:cs typeface="Microsoft JhengHei UI"/>
              </a:rPr>
              <a:t>请求中，所以⽆形中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增加了流量</a:t>
            </a:r>
            <a:r>
              <a:rPr dirty="0" sz="2850" spc="30">
                <a:latin typeface="Microsoft JhengHei UI"/>
                <a:cs typeface="Microsoft JhengHei UI"/>
              </a:rPr>
              <a:t>。 </a:t>
            </a:r>
            <a:r>
              <a:rPr dirty="0" sz="2850" spc="80">
                <a:latin typeface="Microsoft JhengHei UI"/>
                <a:cs typeface="Microsoft JhengHei UI"/>
              </a:rPr>
              <a:t>由于在</a:t>
            </a:r>
            <a:r>
              <a:rPr dirty="0" sz="2850" spc="65">
                <a:latin typeface="Arial"/>
                <a:cs typeface="Arial"/>
              </a:rPr>
              <a:t>HTTP</a:t>
            </a:r>
            <a:r>
              <a:rPr dirty="0" sz="2850" spc="80">
                <a:latin typeface="Microsoft JhengHei UI"/>
                <a:cs typeface="Microsoft JhengHei UI"/>
              </a:rPr>
              <a:t>请求中的</a:t>
            </a:r>
            <a:r>
              <a:rPr dirty="0" sz="2850" spc="60">
                <a:latin typeface="Arial"/>
                <a:cs typeface="Arial"/>
              </a:rPr>
              <a:t>Cookie</a:t>
            </a:r>
            <a:r>
              <a:rPr dirty="0" sz="2850" spc="80">
                <a:latin typeface="Microsoft JhengHei UI"/>
                <a:cs typeface="Microsoft JhengHei UI"/>
              </a:rPr>
              <a:t>是明⽂传递的，所以安全性成问题。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05"/>
              </a:spcBef>
            </a:pPr>
            <a:r>
              <a:rPr dirty="0" sz="2850" spc="80">
                <a:latin typeface="Microsoft JhengHei UI"/>
                <a:cs typeface="Microsoft JhengHei UI"/>
              </a:rPr>
              <a:t>（除⾮⽤</a:t>
            </a:r>
            <a:r>
              <a:rPr dirty="0" sz="2850" spc="65">
                <a:latin typeface="Arial"/>
                <a:cs typeface="Arial"/>
              </a:rPr>
              <a:t>HTTPS)</a:t>
            </a:r>
            <a:endParaRPr sz="28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60">
                <a:latin typeface="Arial"/>
                <a:cs typeface="Arial"/>
              </a:rPr>
              <a:t>Cookie</a:t>
            </a:r>
            <a:r>
              <a:rPr dirty="0" sz="2850" spc="80">
                <a:latin typeface="Microsoft JhengHei UI"/>
                <a:cs typeface="Microsoft JhengHei UI"/>
              </a:rPr>
              <a:t>的⼤⼩限制在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4KB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左右</a:t>
            </a:r>
            <a:r>
              <a:rPr dirty="0" sz="2850" spc="80">
                <a:latin typeface="Microsoft JhengHei UI"/>
                <a:cs typeface="Microsoft JhengHei UI"/>
              </a:rPr>
              <a:t>。对于复杂的存储需求来说是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不够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⽤的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1477" y="2539825"/>
            <a:ext cx="1144960" cy="96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13908" y="3582534"/>
            <a:ext cx="0" cy="6535420"/>
          </a:xfrm>
          <a:custGeom>
            <a:avLst/>
            <a:gdLst/>
            <a:ahLst/>
            <a:cxnLst/>
            <a:rect l="l" t="t" r="r" b="b"/>
            <a:pathLst>
              <a:path w="0" h="6535420">
                <a:moveTo>
                  <a:pt x="0" y="0"/>
                </a:moveTo>
                <a:lnTo>
                  <a:pt x="0" y="653486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801" y="1010169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920478" y="3582534"/>
            <a:ext cx="0" cy="6536055"/>
          </a:xfrm>
          <a:custGeom>
            <a:avLst/>
            <a:gdLst/>
            <a:ahLst/>
            <a:cxnLst/>
            <a:rect l="l" t="t" r="r" b="b"/>
            <a:pathLst>
              <a:path w="0" h="6536055">
                <a:moveTo>
                  <a:pt x="0" y="0"/>
                </a:moveTo>
                <a:lnTo>
                  <a:pt x="0" y="6535664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51369" y="1010249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61902" y="3971187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0" y="0"/>
                </a:moveTo>
                <a:lnTo>
                  <a:pt x="5478087" y="880006"/>
                </a:lnTo>
                <a:lnTo>
                  <a:pt x="5498764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726043" y="4764353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27894" y="0"/>
                </a:moveTo>
                <a:lnTo>
                  <a:pt x="0" y="173683"/>
                </a:lnTo>
                <a:lnTo>
                  <a:pt x="187627" y="114743"/>
                </a:lnTo>
                <a:lnTo>
                  <a:pt x="2789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1902" y="6117719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0" y="0"/>
                </a:moveTo>
                <a:lnTo>
                  <a:pt x="5478087" y="880006"/>
                </a:lnTo>
                <a:lnTo>
                  <a:pt x="5498764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726043" y="6910885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90">
                <a:moveTo>
                  <a:pt x="27894" y="0"/>
                </a:moveTo>
                <a:lnTo>
                  <a:pt x="0" y="173683"/>
                </a:lnTo>
                <a:lnTo>
                  <a:pt x="187627" y="114743"/>
                </a:lnTo>
                <a:lnTo>
                  <a:pt x="2789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11587" y="5044453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5498764" y="0"/>
                </a:moveTo>
                <a:lnTo>
                  <a:pt x="20676" y="880006"/>
                </a:lnTo>
                <a:lnTo>
                  <a:pt x="0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58580" y="5837619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159733" y="0"/>
                </a:moveTo>
                <a:lnTo>
                  <a:pt x="0" y="114743"/>
                </a:lnTo>
                <a:lnTo>
                  <a:pt x="187634" y="173683"/>
                </a:lnTo>
                <a:lnTo>
                  <a:pt x="159733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91863" y="3968648"/>
            <a:ext cx="633730" cy="0"/>
          </a:xfrm>
          <a:custGeom>
            <a:avLst/>
            <a:gdLst/>
            <a:ahLst/>
            <a:cxnLst/>
            <a:rect l="l" t="t" r="r" b="b"/>
            <a:pathLst>
              <a:path w="633729" h="0">
                <a:moveTo>
                  <a:pt x="0" y="0"/>
                </a:moveTo>
                <a:lnTo>
                  <a:pt x="63328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14672" y="391838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25702" y="5958116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4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25702" y="6128455"/>
            <a:ext cx="699770" cy="0"/>
          </a:xfrm>
          <a:custGeom>
            <a:avLst/>
            <a:gdLst/>
            <a:ahLst/>
            <a:cxnLst/>
            <a:rect l="l" t="t" r="r" b="b"/>
            <a:pathLst>
              <a:path w="699770" h="0">
                <a:moveTo>
                  <a:pt x="0" y="0"/>
                </a:moveTo>
                <a:lnTo>
                  <a:pt x="688970" y="0"/>
                </a:lnTo>
                <a:lnTo>
                  <a:pt x="69944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14672" y="607819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25702" y="8136061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4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20447" y="4134958"/>
            <a:ext cx="0" cy="552450"/>
          </a:xfrm>
          <a:custGeom>
            <a:avLst/>
            <a:gdLst/>
            <a:ahLst/>
            <a:cxnLst/>
            <a:rect l="l" t="t" r="r" b="b"/>
            <a:pathLst>
              <a:path w="0" h="552450">
                <a:moveTo>
                  <a:pt x="0" y="0"/>
                </a:moveTo>
                <a:lnTo>
                  <a:pt x="0" y="55230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20447" y="5420475"/>
            <a:ext cx="0" cy="371475"/>
          </a:xfrm>
          <a:custGeom>
            <a:avLst/>
            <a:gdLst/>
            <a:ahLst/>
            <a:cxnLst/>
            <a:rect l="l" t="t" r="r" b="b"/>
            <a:pathLst>
              <a:path w="0" h="371475">
                <a:moveTo>
                  <a:pt x="0" y="0"/>
                </a:moveTo>
                <a:lnTo>
                  <a:pt x="0" y="37133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70187" y="40449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70187" y="578133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20447" y="6311453"/>
            <a:ext cx="0" cy="474345"/>
          </a:xfrm>
          <a:custGeom>
            <a:avLst/>
            <a:gdLst/>
            <a:ahLst/>
            <a:cxnLst/>
            <a:rect l="l" t="t" r="r" b="b"/>
            <a:pathLst>
              <a:path w="0" h="474345">
                <a:moveTo>
                  <a:pt x="0" y="0"/>
                </a:moveTo>
                <a:lnTo>
                  <a:pt x="0" y="47409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820447" y="7518756"/>
            <a:ext cx="0" cy="449580"/>
          </a:xfrm>
          <a:custGeom>
            <a:avLst/>
            <a:gdLst/>
            <a:ahLst/>
            <a:cxnLst/>
            <a:rect l="l" t="t" r="r" b="b"/>
            <a:pathLst>
              <a:path w="0" h="449579">
                <a:moveTo>
                  <a:pt x="0" y="0"/>
                </a:moveTo>
                <a:lnTo>
                  <a:pt x="0" y="44954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70187" y="622140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70187" y="795782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75155" y="8803350"/>
            <a:ext cx="1052195" cy="203835"/>
          </a:xfrm>
          <a:custGeom>
            <a:avLst/>
            <a:gdLst/>
            <a:ahLst/>
            <a:cxnLst/>
            <a:rect l="l" t="t" r="r" b="b"/>
            <a:pathLst>
              <a:path w="1052195" h="203834">
                <a:moveTo>
                  <a:pt x="0" y="203468"/>
                </a:moveTo>
                <a:lnTo>
                  <a:pt x="1041346" y="1989"/>
                </a:lnTo>
                <a:lnTo>
                  <a:pt x="105162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06954" y="8755995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0" y="0"/>
                </a:moveTo>
                <a:lnTo>
                  <a:pt x="19094" y="98690"/>
                </a:lnTo>
                <a:lnTo>
                  <a:pt x="108237" y="3025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34880" y="4738703"/>
            <a:ext cx="376555" cy="63055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830"/>
              </a:lnSpc>
            </a:pPr>
            <a:r>
              <a:rPr dirty="0" sz="2450" spc="-45">
                <a:latin typeface="Arial"/>
                <a:cs typeface="Arial"/>
              </a:rPr>
              <a:t>R</a:t>
            </a:r>
            <a:r>
              <a:rPr dirty="0" sz="2450" spc="-5">
                <a:latin typeface="Arial"/>
                <a:cs typeface="Arial"/>
              </a:rPr>
              <a:t>T</a:t>
            </a:r>
            <a:r>
              <a:rPr dirty="0" sz="2450"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34880" y="6836983"/>
            <a:ext cx="376555" cy="63055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830"/>
              </a:lnSpc>
            </a:pPr>
            <a:r>
              <a:rPr dirty="0" sz="2450" spc="-45">
                <a:latin typeface="Arial"/>
                <a:cs typeface="Arial"/>
              </a:rPr>
              <a:t>R</a:t>
            </a:r>
            <a:r>
              <a:rPr dirty="0" sz="2450" spc="-5">
                <a:latin typeface="Arial"/>
                <a:cs typeface="Arial"/>
              </a:rPr>
              <a:t>T</a:t>
            </a:r>
            <a:r>
              <a:rPr dirty="0" sz="2450"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944362" y="4664220"/>
            <a:ext cx="2275205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542925" marR="5080" indent="-530860">
              <a:lnSpc>
                <a:spcPts val="2770"/>
              </a:lnSpc>
              <a:spcBef>
                <a:spcPts val="355"/>
              </a:spcBef>
            </a:pPr>
            <a:r>
              <a:rPr dirty="0" u="heavy" sz="2450" spc="1855">
                <a:uFill>
                  <a:solidFill>
                    <a:srgbClr val="414141"/>
                  </a:solidFill>
                </a:uFill>
                <a:latin typeface="Microsoft JhengHei UI"/>
                <a:cs typeface="Microsoft JhengHei UI"/>
              </a:rPr>
              <a:t> </a:t>
            </a:r>
            <a:r>
              <a:rPr dirty="0" sz="2450" spc="-110">
                <a:latin typeface="Microsoft JhengHei UI"/>
                <a:cs typeface="Microsoft JhengHei UI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服务器为⽤</a:t>
            </a:r>
            <a:r>
              <a:rPr dirty="0" sz="2450" spc="-130">
                <a:latin typeface="Microsoft JhengHei UI"/>
                <a:cs typeface="Microsoft JhengHei UI"/>
              </a:rPr>
              <a:t>户 </a:t>
            </a:r>
            <a:r>
              <a:rPr dirty="0" sz="2450" spc="15">
                <a:latin typeface="Microsoft JhengHei UI"/>
                <a:cs typeface="Microsoft JhengHei UI"/>
              </a:rPr>
              <a:t>创建</a:t>
            </a:r>
            <a:r>
              <a:rPr dirty="0" sz="2450" spc="5">
                <a:latin typeface="Arial"/>
                <a:cs typeface="Arial"/>
              </a:rPr>
              <a:t>ID</a:t>
            </a:r>
            <a:r>
              <a:rPr dirty="0" sz="2450" spc="-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258</a:t>
            </a:r>
            <a:endParaRPr sz="2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45656" y="9771204"/>
            <a:ext cx="1276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0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56740" y="9771204"/>
            <a:ext cx="1276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0" i="1">
                <a:latin typeface="Arial"/>
                <a:cs typeface="Arial"/>
              </a:rPr>
              <a:t>t</a:t>
            </a:r>
            <a:endParaRPr sz="28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47452" y="8814644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0" y="0"/>
                </a:moveTo>
                <a:lnTo>
                  <a:pt x="5478087" y="880006"/>
                </a:lnTo>
                <a:lnTo>
                  <a:pt x="5498764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11593" y="9607810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90">
                <a:moveTo>
                  <a:pt x="27894" y="0"/>
                </a:moveTo>
                <a:lnTo>
                  <a:pt x="0" y="173683"/>
                </a:lnTo>
                <a:lnTo>
                  <a:pt x="187627" y="114743"/>
                </a:lnTo>
                <a:lnTo>
                  <a:pt x="2789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830600" y="2620603"/>
            <a:ext cx="767080" cy="6330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385"/>
              </a:lnSpc>
              <a:spcBef>
                <a:spcPts val="110"/>
              </a:spcBef>
            </a:pPr>
            <a:r>
              <a:rPr dirty="0" sz="2050" spc="5">
                <a:latin typeface="Arial"/>
                <a:cs typeface="Arial"/>
              </a:rPr>
              <a:t>WWW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ts val="2385"/>
              </a:lnSpc>
            </a:pPr>
            <a:r>
              <a:rPr dirty="0" sz="2050" spc="5">
                <a:latin typeface="Microsoft JhengHei UI"/>
                <a:cs typeface="Microsoft JhengHei UI"/>
              </a:rPr>
              <a:t>客户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18306" y="2752511"/>
            <a:ext cx="1857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WW</a:t>
            </a:r>
            <a:r>
              <a:rPr dirty="0" sz="2450" spc="15">
                <a:latin typeface="Arial"/>
                <a:cs typeface="Arial"/>
              </a:rPr>
              <a:t>W</a:t>
            </a:r>
            <a:r>
              <a:rPr dirty="0" sz="2450" spc="15">
                <a:latin typeface="Microsoft JhengHei UI"/>
                <a:cs typeface="Microsoft JhengHei UI"/>
              </a:rPr>
              <a:t>服务器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97138" y="7251386"/>
            <a:ext cx="5499100" cy="883919"/>
          </a:xfrm>
          <a:custGeom>
            <a:avLst/>
            <a:gdLst/>
            <a:ahLst/>
            <a:cxnLst/>
            <a:rect l="l" t="t" r="r" b="b"/>
            <a:pathLst>
              <a:path w="5499100" h="883920">
                <a:moveTo>
                  <a:pt x="5498764" y="0"/>
                </a:moveTo>
                <a:lnTo>
                  <a:pt x="20676" y="880006"/>
                </a:lnTo>
                <a:lnTo>
                  <a:pt x="0" y="883328"/>
                </a:lnTo>
              </a:path>
            </a:pathLst>
          </a:custGeom>
          <a:ln w="41883">
            <a:solidFill>
              <a:srgbClr val="8711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44131" y="8044550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90">
                <a:moveTo>
                  <a:pt x="159734" y="0"/>
                </a:moveTo>
                <a:lnTo>
                  <a:pt x="0" y="114743"/>
                </a:lnTo>
                <a:lnTo>
                  <a:pt x="187635" y="173684"/>
                </a:lnTo>
                <a:lnTo>
                  <a:pt x="159734" y="0"/>
                </a:lnTo>
                <a:close/>
              </a:path>
            </a:pathLst>
          </a:custGeom>
          <a:solidFill>
            <a:srgbClr val="8711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944362" y="6668100"/>
            <a:ext cx="1960880" cy="7435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810"/>
              </a:lnSpc>
              <a:spcBef>
                <a:spcPts val="120"/>
              </a:spcBef>
              <a:tabLst>
                <a:tab pos="627380" algn="l"/>
                <a:tab pos="865505" algn="l"/>
              </a:tabLst>
            </a:pPr>
            <a:r>
              <a:rPr dirty="0" u="heavy" sz="2450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	</a:t>
            </a:r>
            <a:r>
              <a:rPr dirty="0" sz="2450" spc="0">
                <a:latin typeface="Arial"/>
                <a:cs typeface="Arial"/>
              </a:rPr>
              <a:t>	</a:t>
            </a:r>
            <a:r>
              <a:rPr dirty="0" sz="2450" spc="5">
                <a:latin typeface="Arial"/>
                <a:cs typeface="Arial"/>
              </a:rPr>
              <a:t>cookie</a:t>
            </a:r>
            <a:endParaRPr sz="2450">
              <a:latin typeface="Arial"/>
              <a:cs typeface="Arial"/>
            </a:endParaRPr>
          </a:p>
          <a:p>
            <a:pPr marL="691515">
              <a:lnSpc>
                <a:spcPts val="2810"/>
              </a:lnSpc>
            </a:pPr>
            <a:r>
              <a:rPr dirty="0" sz="2450" spc="15">
                <a:latin typeface="Microsoft JhengHei UI"/>
                <a:cs typeface="Microsoft JhengHei UI"/>
              </a:rPr>
              <a:t>特定动作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44362" y="9327705"/>
            <a:ext cx="1960880" cy="7435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810"/>
              </a:lnSpc>
              <a:spcBef>
                <a:spcPts val="120"/>
              </a:spcBef>
              <a:tabLst>
                <a:tab pos="627380" algn="l"/>
                <a:tab pos="865505" algn="l"/>
              </a:tabLst>
            </a:pPr>
            <a:r>
              <a:rPr dirty="0" u="heavy" sz="2450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	</a:t>
            </a:r>
            <a:r>
              <a:rPr dirty="0" sz="2450" spc="0">
                <a:latin typeface="Arial"/>
                <a:cs typeface="Arial"/>
              </a:rPr>
              <a:t>	</a:t>
            </a:r>
            <a:r>
              <a:rPr dirty="0" sz="2450" spc="5">
                <a:latin typeface="Arial"/>
                <a:cs typeface="Arial"/>
              </a:rPr>
              <a:t>cookie</a:t>
            </a:r>
            <a:endParaRPr sz="2450">
              <a:latin typeface="Arial"/>
              <a:cs typeface="Arial"/>
            </a:endParaRPr>
          </a:p>
          <a:p>
            <a:pPr marL="691515">
              <a:lnSpc>
                <a:spcPts val="2810"/>
              </a:lnSpc>
            </a:pPr>
            <a:r>
              <a:rPr dirty="0" sz="2450" spc="15">
                <a:latin typeface="Microsoft JhengHei UI"/>
                <a:cs typeface="Microsoft JhengHei UI"/>
              </a:rPr>
              <a:t>特定动作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784913" y="5508570"/>
            <a:ext cx="1438910" cy="1256665"/>
          </a:xfrm>
          <a:custGeom>
            <a:avLst/>
            <a:gdLst/>
            <a:ahLst/>
            <a:cxnLst/>
            <a:rect l="l" t="t" r="r" b="b"/>
            <a:pathLst>
              <a:path w="1438909" h="1256665">
                <a:moveTo>
                  <a:pt x="0" y="0"/>
                </a:moveTo>
                <a:lnTo>
                  <a:pt x="1430804" y="1249456"/>
                </a:lnTo>
                <a:lnTo>
                  <a:pt x="1438694" y="125634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182660" y="6720171"/>
            <a:ext cx="109220" cy="104139"/>
          </a:xfrm>
          <a:custGeom>
            <a:avLst/>
            <a:gdLst/>
            <a:ahLst/>
            <a:cxnLst/>
            <a:rect l="l" t="t" r="r" b="b"/>
            <a:pathLst>
              <a:path w="109219" h="104140">
                <a:moveTo>
                  <a:pt x="66123" y="0"/>
                </a:moveTo>
                <a:lnTo>
                  <a:pt x="0" y="75714"/>
                </a:lnTo>
                <a:lnTo>
                  <a:pt x="108771" y="103975"/>
                </a:lnTo>
                <a:lnTo>
                  <a:pt x="66123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083648" y="70288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956603" y="70288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691576" y="7441500"/>
            <a:ext cx="1576070" cy="1807210"/>
          </a:xfrm>
          <a:custGeom>
            <a:avLst/>
            <a:gdLst/>
            <a:ahLst/>
            <a:cxnLst/>
            <a:rect l="l" t="t" r="r" b="b"/>
            <a:pathLst>
              <a:path w="1576069" h="1807209">
                <a:moveTo>
                  <a:pt x="0" y="1807097"/>
                </a:moveTo>
                <a:lnTo>
                  <a:pt x="6881" y="1799205"/>
                </a:lnTo>
                <a:lnTo>
                  <a:pt x="1568890" y="7894"/>
                </a:lnTo>
                <a:lnTo>
                  <a:pt x="157577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222586" y="7373629"/>
            <a:ext cx="104139" cy="109220"/>
          </a:xfrm>
          <a:custGeom>
            <a:avLst/>
            <a:gdLst/>
            <a:ahLst/>
            <a:cxnLst/>
            <a:rect l="l" t="t" r="r" b="b"/>
            <a:pathLst>
              <a:path w="104140" h="109220">
                <a:moveTo>
                  <a:pt x="103944" y="0"/>
                </a:moveTo>
                <a:lnTo>
                  <a:pt x="0" y="42729"/>
                </a:lnTo>
                <a:lnTo>
                  <a:pt x="75756" y="108793"/>
                </a:lnTo>
                <a:lnTo>
                  <a:pt x="103944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632394" y="9207673"/>
            <a:ext cx="104139" cy="109220"/>
          </a:xfrm>
          <a:custGeom>
            <a:avLst/>
            <a:gdLst/>
            <a:ahLst/>
            <a:cxnLst/>
            <a:rect l="l" t="t" r="r" b="b"/>
            <a:pathLst>
              <a:path w="104140" h="109220">
                <a:moveTo>
                  <a:pt x="28177" y="0"/>
                </a:moveTo>
                <a:lnTo>
                  <a:pt x="0" y="108794"/>
                </a:lnTo>
                <a:lnTo>
                  <a:pt x="103944" y="66063"/>
                </a:lnTo>
                <a:lnTo>
                  <a:pt x="2817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7528964" y="8189701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访问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033954" y="6693617"/>
            <a:ext cx="8737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2450" spc="1115">
                <a:uFill>
                  <a:solidFill>
                    <a:srgbClr val="414141"/>
                  </a:solidFill>
                </a:uFill>
                <a:latin typeface="Microsoft JhengHei UI"/>
                <a:cs typeface="Microsoft JhengHei UI"/>
              </a:rPr>
              <a:t> </a:t>
            </a:r>
            <a:r>
              <a:rPr dirty="0" u="heavy" sz="2450" spc="15">
                <a:uFill>
                  <a:solidFill>
                    <a:srgbClr val="414141"/>
                  </a:solidFill>
                </a:uFill>
                <a:latin typeface="Microsoft JhengHei UI"/>
                <a:cs typeface="Microsoft JhengHei UI"/>
              </a:rPr>
              <a:t>访问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785354" y="5885395"/>
            <a:ext cx="1596390" cy="7543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69545" marR="5080" indent="-157480">
              <a:lnSpc>
                <a:spcPts val="2770"/>
              </a:lnSpc>
              <a:spcBef>
                <a:spcPts val="355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后台数据库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中的表项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 txBox="1"/>
          <p:nvPr/>
        </p:nvSpPr>
        <p:spPr>
          <a:xfrm rot="540000">
            <a:off x="10880636" y="3973795"/>
            <a:ext cx="2412608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通常</a:t>
            </a:r>
            <a:r>
              <a:rPr dirty="0" sz="2450" spc="5">
                <a:latin typeface="Microsoft JhengHei UI"/>
                <a:cs typeface="Microsoft JhengHei UI"/>
              </a:rPr>
              <a:t>的</a:t>
            </a:r>
            <a:r>
              <a:rPr dirty="0" sz="2450" spc="10">
                <a:latin typeface="Arial"/>
                <a:cs typeface="Arial"/>
              </a:rPr>
              <a:t>HTT</a:t>
            </a:r>
            <a:r>
              <a:rPr dirty="0" sz="2450" spc="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3" name="object 53"/>
          <p:cNvSpPr txBox="1"/>
          <p:nvPr/>
        </p:nvSpPr>
        <p:spPr>
          <a:xfrm rot="21060000">
            <a:off x="10382608" y="4913595"/>
            <a:ext cx="2411349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通常的</a:t>
            </a:r>
            <a:r>
              <a:rPr dirty="0" sz="2450" spc="10">
                <a:latin typeface="Arial"/>
                <a:cs typeface="Arial"/>
              </a:rPr>
              <a:t>HTT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响应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4" name="object 54"/>
          <p:cNvSpPr txBox="1"/>
          <p:nvPr/>
        </p:nvSpPr>
        <p:spPr>
          <a:xfrm rot="21060000">
            <a:off x="10578178" y="5225307"/>
            <a:ext cx="2119571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5">
                <a:latin typeface="Arial"/>
                <a:cs typeface="Arial"/>
              </a:rPr>
              <a:t>Se</a:t>
            </a:r>
            <a:r>
              <a:rPr dirty="0" sz="2450">
                <a:latin typeface="Arial"/>
                <a:cs typeface="Arial"/>
              </a:rPr>
              <a:t>t-c</a:t>
            </a:r>
            <a:r>
              <a:rPr dirty="0" sz="2450" spc="5">
                <a:latin typeface="Arial"/>
                <a:cs typeface="Arial"/>
              </a:rPr>
              <a:t>ookie</a:t>
            </a:r>
            <a:r>
              <a:rPr dirty="0" sz="2450">
                <a:latin typeface="Arial"/>
                <a:cs typeface="Arial"/>
              </a:rPr>
              <a:t>:</a:t>
            </a:r>
            <a:r>
              <a:rPr dirty="0" sz="2450" spc="5">
                <a:latin typeface="Arial"/>
                <a:cs typeface="Arial"/>
              </a:rPr>
              <a:t>258</a:t>
            </a:r>
            <a:endParaRPr sz="24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 rot="540000">
            <a:off x="11534208" y="5982541"/>
            <a:ext cx="2412608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通常</a:t>
            </a:r>
            <a:r>
              <a:rPr dirty="0" sz="2450" spc="5">
                <a:latin typeface="Microsoft JhengHei UI"/>
                <a:cs typeface="Microsoft JhengHei UI"/>
              </a:rPr>
              <a:t>的</a:t>
            </a:r>
            <a:r>
              <a:rPr dirty="0" sz="2450" spc="10">
                <a:latin typeface="Arial"/>
                <a:cs typeface="Arial"/>
              </a:rPr>
              <a:t>HTT</a:t>
            </a:r>
            <a:r>
              <a:rPr dirty="0" sz="2450" spc="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6" name="object 56"/>
          <p:cNvSpPr txBox="1"/>
          <p:nvPr/>
        </p:nvSpPr>
        <p:spPr>
          <a:xfrm rot="540000">
            <a:off x="11914192" y="6294199"/>
            <a:ext cx="1552345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5">
                <a:latin typeface="Arial"/>
                <a:cs typeface="Arial"/>
              </a:rPr>
              <a:t>c</a:t>
            </a:r>
            <a:r>
              <a:rPr dirty="0" sz="2450" spc="0">
                <a:latin typeface="Arial"/>
                <a:cs typeface="Arial"/>
              </a:rPr>
              <a:t>oo</a:t>
            </a:r>
            <a:r>
              <a:rPr dirty="0" sz="2450" spc="5">
                <a:latin typeface="Arial"/>
                <a:cs typeface="Arial"/>
              </a:rPr>
              <a:t>k</a:t>
            </a:r>
            <a:r>
              <a:rPr dirty="0" sz="2450" spc="0">
                <a:latin typeface="Arial"/>
                <a:cs typeface="Arial"/>
              </a:rPr>
              <a:t>ie:25</a:t>
            </a:r>
            <a:r>
              <a:rPr dirty="0" sz="2450" spc="5">
                <a:latin typeface="Arial"/>
                <a:cs typeface="Arial"/>
              </a:rPr>
              <a:t>8</a:t>
            </a:r>
            <a:endParaRPr sz="24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 rot="540000">
            <a:off x="10901829" y="8600064"/>
            <a:ext cx="2412608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通常</a:t>
            </a:r>
            <a:r>
              <a:rPr dirty="0" sz="2450" spc="5">
                <a:latin typeface="Microsoft JhengHei UI"/>
                <a:cs typeface="Microsoft JhengHei UI"/>
              </a:rPr>
              <a:t>的</a:t>
            </a:r>
            <a:r>
              <a:rPr dirty="0" sz="2450" spc="10">
                <a:latin typeface="Arial"/>
                <a:cs typeface="Arial"/>
              </a:rPr>
              <a:t>HTT</a:t>
            </a:r>
            <a:r>
              <a:rPr dirty="0" sz="2450" spc="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 txBox="1"/>
          <p:nvPr/>
        </p:nvSpPr>
        <p:spPr>
          <a:xfrm rot="540000">
            <a:off x="11281823" y="8911721"/>
            <a:ext cx="1552345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5">
                <a:latin typeface="Arial"/>
                <a:cs typeface="Arial"/>
              </a:rPr>
              <a:t>c</a:t>
            </a:r>
            <a:r>
              <a:rPr dirty="0" sz="2450" spc="0">
                <a:latin typeface="Arial"/>
                <a:cs typeface="Arial"/>
              </a:rPr>
              <a:t>oo</a:t>
            </a:r>
            <a:r>
              <a:rPr dirty="0" sz="2450" spc="5">
                <a:latin typeface="Arial"/>
                <a:cs typeface="Arial"/>
              </a:rPr>
              <a:t>k</a:t>
            </a:r>
            <a:r>
              <a:rPr dirty="0" sz="2450" spc="0">
                <a:latin typeface="Arial"/>
                <a:cs typeface="Arial"/>
              </a:rPr>
              <a:t>ie:25</a:t>
            </a:r>
            <a:r>
              <a:rPr dirty="0" sz="2450" spc="5">
                <a:latin typeface="Arial"/>
                <a:cs typeface="Arial"/>
              </a:rPr>
              <a:t>8</a:t>
            </a:r>
            <a:endParaRPr sz="24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 rot="21060000">
            <a:off x="10707722" y="7242468"/>
            <a:ext cx="2411349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15">
                <a:latin typeface="Microsoft JhengHei UI"/>
                <a:cs typeface="Microsoft JhengHei UI"/>
              </a:rPr>
              <a:t>通常的</a:t>
            </a:r>
            <a:r>
              <a:rPr dirty="0" sz="2450" spc="10">
                <a:latin typeface="Arial"/>
                <a:cs typeface="Arial"/>
              </a:rPr>
              <a:t>HTT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响应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80027" y="6531130"/>
            <a:ext cx="14408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Baidu</a:t>
            </a:r>
            <a:r>
              <a:rPr dirty="0" sz="2450">
                <a:latin typeface="Arial"/>
                <a:cs typeface="Arial"/>
              </a:rPr>
              <a:t>:</a:t>
            </a:r>
            <a:r>
              <a:rPr dirty="0" sz="2450" spc="5">
                <a:latin typeface="Arial"/>
                <a:cs typeface="Arial"/>
              </a:rPr>
              <a:t>258</a:t>
            </a:r>
            <a:endParaRPr sz="24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990312" y="9478423"/>
            <a:ext cx="14408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Baidu</a:t>
            </a:r>
            <a:r>
              <a:rPr dirty="0" sz="2450">
                <a:latin typeface="Arial"/>
                <a:cs typeface="Arial"/>
              </a:rPr>
              <a:t>:</a:t>
            </a:r>
            <a:r>
              <a:rPr dirty="0" sz="2450" spc="5">
                <a:latin typeface="Arial"/>
                <a:cs typeface="Arial"/>
              </a:rPr>
              <a:t>258</a:t>
            </a:r>
            <a:endParaRPr sz="24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7973" y="8189701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⼀星期后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205110" y="6966184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5">
                <a:moveTo>
                  <a:pt x="0" y="272215"/>
                </a:moveTo>
                <a:lnTo>
                  <a:pt x="752289" y="272215"/>
                </a:lnTo>
                <a:lnTo>
                  <a:pt x="752289" y="0"/>
                </a:lnTo>
                <a:lnTo>
                  <a:pt x="0" y="0"/>
                </a:lnTo>
                <a:lnTo>
                  <a:pt x="0" y="27221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205110" y="6966184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5">
                <a:moveTo>
                  <a:pt x="0" y="0"/>
                </a:moveTo>
                <a:lnTo>
                  <a:pt x="752289" y="0"/>
                </a:lnTo>
                <a:lnTo>
                  <a:pt x="752289" y="272215"/>
                </a:lnTo>
                <a:lnTo>
                  <a:pt x="0" y="272215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205584" y="7066302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402379" y="0"/>
                </a:moveTo>
                <a:lnTo>
                  <a:pt x="349906" y="0"/>
                </a:lnTo>
                <a:lnTo>
                  <a:pt x="297844" y="3181"/>
                </a:lnTo>
                <a:lnTo>
                  <a:pt x="247017" y="9545"/>
                </a:lnTo>
                <a:lnTo>
                  <a:pt x="198247" y="19090"/>
                </a:lnTo>
                <a:lnTo>
                  <a:pt x="152357" y="31817"/>
                </a:lnTo>
                <a:lnTo>
                  <a:pt x="110172" y="47726"/>
                </a:lnTo>
                <a:lnTo>
                  <a:pt x="61971" y="73501"/>
                </a:lnTo>
                <a:lnTo>
                  <a:pt x="27543" y="102080"/>
                </a:lnTo>
                <a:lnTo>
                  <a:pt x="0" y="163908"/>
                </a:lnTo>
                <a:lnTo>
                  <a:pt x="6885" y="195290"/>
                </a:lnTo>
                <a:lnTo>
                  <a:pt x="61971" y="254315"/>
                </a:lnTo>
                <a:lnTo>
                  <a:pt x="110172" y="280091"/>
                </a:lnTo>
                <a:lnTo>
                  <a:pt x="152357" y="295999"/>
                </a:lnTo>
                <a:lnTo>
                  <a:pt x="198247" y="308727"/>
                </a:lnTo>
                <a:lnTo>
                  <a:pt x="247017" y="318272"/>
                </a:lnTo>
                <a:lnTo>
                  <a:pt x="297844" y="324635"/>
                </a:lnTo>
                <a:lnTo>
                  <a:pt x="349906" y="327817"/>
                </a:lnTo>
                <a:lnTo>
                  <a:pt x="402379" y="327817"/>
                </a:lnTo>
                <a:lnTo>
                  <a:pt x="454441" y="324635"/>
                </a:lnTo>
                <a:lnTo>
                  <a:pt x="505268" y="318272"/>
                </a:lnTo>
                <a:lnTo>
                  <a:pt x="554038" y="308727"/>
                </a:lnTo>
                <a:lnTo>
                  <a:pt x="599928" y="295999"/>
                </a:lnTo>
                <a:lnTo>
                  <a:pt x="642113" y="280091"/>
                </a:lnTo>
                <a:lnTo>
                  <a:pt x="690314" y="254315"/>
                </a:lnTo>
                <a:lnTo>
                  <a:pt x="724742" y="225737"/>
                </a:lnTo>
                <a:lnTo>
                  <a:pt x="752285" y="163908"/>
                </a:lnTo>
                <a:lnTo>
                  <a:pt x="745400" y="132527"/>
                </a:lnTo>
                <a:lnTo>
                  <a:pt x="690314" y="73501"/>
                </a:lnTo>
                <a:lnTo>
                  <a:pt x="642113" y="47726"/>
                </a:lnTo>
                <a:lnTo>
                  <a:pt x="599928" y="31817"/>
                </a:lnTo>
                <a:lnTo>
                  <a:pt x="554038" y="19090"/>
                </a:lnTo>
                <a:lnTo>
                  <a:pt x="505268" y="9545"/>
                </a:lnTo>
                <a:lnTo>
                  <a:pt x="454441" y="3181"/>
                </a:lnTo>
                <a:lnTo>
                  <a:pt x="40237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205581" y="7066302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642119" y="47726"/>
                </a:moveTo>
                <a:lnTo>
                  <a:pt x="690319" y="73501"/>
                </a:lnTo>
                <a:lnTo>
                  <a:pt x="724747" y="102080"/>
                </a:lnTo>
                <a:lnTo>
                  <a:pt x="745404" y="132527"/>
                </a:lnTo>
                <a:lnTo>
                  <a:pt x="752289" y="163908"/>
                </a:lnTo>
                <a:lnTo>
                  <a:pt x="745404" y="195290"/>
                </a:lnTo>
                <a:lnTo>
                  <a:pt x="690319" y="254316"/>
                </a:lnTo>
                <a:lnTo>
                  <a:pt x="642119" y="280091"/>
                </a:lnTo>
                <a:lnTo>
                  <a:pt x="599931" y="296000"/>
                </a:lnTo>
                <a:lnTo>
                  <a:pt x="554041" y="308727"/>
                </a:lnTo>
                <a:lnTo>
                  <a:pt x="505271" y="318272"/>
                </a:lnTo>
                <a:lnTo>
                  <a:pt x="454443" y="324636"/>
                </a:lnTo>
                <a:lnTo>
                  <a:pt x="402381" y="327817"/>
                </a:lnTo>
                <a:lnTo>
                  <a:pt x="349908" y="327817"/>
                </a:lnTo>
                <a:lnTo>
                  <a:pt x="297846" y="324636"/>
                </a:lnTo>
                <a:lnTo>
                  <a:pt x="247018" y="318272"/>
                </a:lnTo>
                <a:lnTo>
                  <a:pt x="198248" y="308727"/>
                </a:lnTo>
                <a:lnTo>
                  <a:pt x="152357" y="296000"/>
                </a:lnTo>
                <a:lnTo>
                  <a:pt x="110170" y="280091"/>
                </a:lnTo>
                <a:lnTo>
                  <a:pt x="61970" y="254316"/>
                </a:lnTo>
                <a:lnTo>
                  <a:pt x="27542" y="225737"/>
                </a:lnTo>
                <a:lnTo>
                  <a:pt x="0" y="163908"/>
                </a:lnTo>
                <a:lnTo>
                  <a:pt x="6885" y="132527"/>
                </a:lnTo>
                <a:lnTo>
                  <a:pt x="61970" y="73501"/>
                </a:lnTo>
                <a:lnTo>
                  <a:pt x="110170" y="47726"/>
                </a:lnTo>
                <a:lnTo>
                  <a:pt x="152357" y="31817"/>
                </a:lnTo>
                <a:lnTo>
                  <a:pt x="198248" y="19090"/>
                </a:lnTo>
                <a:lnTo>
                  <a:pt x="247018" y="9545"/>
                </a:lnTo>
                <a:lnTo>
                  <a:pt x="297846" y="3181"/>
                </a:lnTo>
                <a:lnTo>
                  <a:pt x="349908" y="0"/>
                </a:lnTo>
                <a:lnTo>
                  <a:pt x="402381" y="0"/>
                </a:lnTo>
                <a:lnTo>
                  <a:pt x="454443" y="3181"/>
                </a:lnTo>
                <a:lnTo>
                  <a:pt x="505271" y="9545"/>
                </a:lnTo>
                <a:lnTo>
                  <a:pt x="554041" y="19090"/>
                </a:lnTo>
                <a:lnTo>
                  <a:pt x="599931" y="31817"/>
                </a:lnTo>
                <a:lnTo>
                  <a:pt x="642119" y="47726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206946" y="6764089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4" h="365125">
                <a:moveTo>
                  <a:pt x="403028" y="0"/>
                </a:moveTo>
                <a:lnTo>
                  <a:pt x="350292" y="0"/>
                </a:lnTo>
                <a:lnTo>
                  <a:pt x="297970" y="3539"/>
                </a:lnTo>
                <a:lnTo>
                  <a:pt x="246888" y="10619"/>
                </a:lnTo>
                <a:lnTo>
                  <a:pt x="197873" y="21238"/>
                </a:lnTo>
                <a:lnTo>
                  <a:pt x="151753" y="35397"/>
                </a:lnTo>
                <a:lnTo>
                  <a:pt x="109354" y="53095"/>
                </a:lnTo>
                <a:lnTo>
                  <a:pt x="65612" y="78411"/>
                </a:lnTo>
                <a:lnTo>
                  <a:pt x="32806" y="106282"/>
                </a:lnTo>
                <a:lnTo>
                  <a:pt x="0" y="166770"/>
                </a:lnTo>
                <a:lnTo>
                  <a:pt x="0" y="197927"/>
                </a:lnTo>
                <a:lnTo>
                  <a:pt x="32806" y="258415"/>
                </a:lnTo>
                <a:lnTo>
                  <a:pt x="65612" y="286286"/>
                </a:lnTo>
                <a:lnTo>
                  <a:pt x="109354" y="311601"/>
                </a:lnTo>
                <a:lnTo>
                  <a:pt x="151753" y="329300"/>
                </a:lnTo>
                <a:lnTo>
                  <a:pt x="197873" y="343459"/>
                </a:lnTo>
                <a:lnTo>
                  <a:pt x="246888" y="354078"/>
                </a:lnTo>
                <a:lnTo>
                  <a:pt x="297970" y="361157"/>
                </a:lnTo>
                <a:lnTo>
                  <a:pt x="350292" y="364697"/>
                </a:lnTo>
                <a:lnTo>
                  <a:pt x="403028" y="364697"/>
                </a:lnTo>
                <a:lnTo>
                  <a:pt x="455351" y="361157"/>
                </a:lnTo>
                <a:lnTo>
                  <a:pt x="506433" y="354078"/>
                </a:lnTo>
                <a:lnTo>
                  <a:pt x="555447" y="343459"/>
                </a:lnTo>
                <a:lnTo>
                  <a:pt x="601568" y="329300"/>
                </a:lnTo>
                <a:lnTo>
                  <a:pt x="643966" y="311601"/>
                </a:lnTo>
                <a:lnTo>
                  <a:pt x="687708" y="286286"/>
                </a:lnTo>
                <a:lnTo>
                  <a:pt x="720515" y="258415"/>
                </a:lnTo>
                <a:lnTo>
                  <a:pt x="753321" y="197927"/>
                </a:lnTo>
                <a:lnTo>
                  <a:pt x="753321" y="166770"/>
                </a:lnTo>
                <a:lnTo>
                  <a:pt x="720515" y="106282"/>
                </a:lnTo>
                <a:lnTo>
                  <a:pt x="687708" y="78411"/>
                </a:lnTo>
                <a:lnTo>
                  <a:pt x="643966" y="53095"/>
                </a:lnTo>
                <a:lnTo>
                  <a:pt x="601568" y="35397"/>
                </a:lnTo>
                <a:lnTo>
                  <a:pt x="555447" y="21238"/>
                </a:lnTo>
                <a:lnTo>
                  <a:pt x="506433" y="10619"/>
                </a:lnTo>
                <a:lnTo>
                  <a:pt x="455351" y="3539"/>
                </a:lnTo>
                <a:lnTo>
                  <a:pt x="403028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206949" y="6764088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4" h="365125">
                <a:moveTo>
                  <a:pt x="643963" y="53095"/>
                </a:moveTo>
                <a:lnTo>
                  <a:pt x="687705" y="78411"/>
                </a:lnTo>
                <a:lnTo>
                  <a:pt x="720511" y="106282"/>
                </a:lnTo>
                <a:lnTo>
                  <a:pt x="742382" y="135979"/>
                </a:lnTo>
                <a:lnTo>
                  <a:pt x="753317" y="166770"/>
                </a:lnTo>
                <a:lnTo>
                  <a:pt x="753317" y="197927"/>
                </a:lnTo>
                <a:lnTo>
                  <a:pt x="720511" y="258414"/>
                </a:lnTo>
                <a:lnTo>
                  <a:pt x="687705" y="286286"/>
                </a:lnTo>
                <a:lnTo>
                  <a:pt x="643963" y="311601"/>
                </a:lnTo>
                <a:lnTo>
                  <a:pt x="601564" y="329300"/>
                </a:lnTo>
                <a:lnTo>
                  <a:pt x="555444" y="343459"/>
                </a:lnTo>
                <a:lnTo>
                  <a:pt x="506430" y="354078"/>
                </a:lnTo>
                <a:lnTo>
                  <a:pt x="455348" y="361158"/>
                </a:lnTo>
                <a:lnTo>
                  <a:pt x="403026" y="364697"/>
                </a:lnTo>
                <a:lnTo>
                  <a:pt x="350290" y="364697"/>
                </a:lnTo>
                <a:lnTo>
                  <a:pt x="297968" y="361158"/>
                </a:lnTo>
                <a:lnTo>
                  <a:pt x="246887" y="354078"/>
                </a:lnTo>
                <a:lnTo>
                  <a:pt x="197872" y="343459"/>
                </a:lnTo>
                <a:lnTo>
                  <a:pt x="151752" y="329300"/>
                </a:lnTo>
                <a:lnTo>
                  <a:pt x="109354" y="311601"/>
                </a:lnTo>
                <a:lnTo>
                  <a:pt x="65612" y="286286"/>
                </a:lnTo>
                <a:lnTo>
                  <a:pt x="32806" y="258414"/>
                </a:lnTo>
                <a:lnTo>
                  <a:pt x="0" y="197927"/>
                </a:lnTo>
                <a:lnTo>
                  <a:pt x="0" y="166770"/>
                </a:lnTo>
                <a:lnTo>
                  <a:pt x="32806" y="106282"/>
                </a:lnTo>
                <a:lnTo>
                  <a:pt x="65612" y="78411"/>
                </a:lnTo>
                <a:lnTo>
                  <a:pt x="109354" y="53095"/>
                </a:lnTo>
                <a:lnTo>
                  <a:pt x="151752" y="35397"/>
                </a:lnTo>
                <a:lnTo>
                  <a:pt x="197872" y="21238"/>
                </a:lnTo>
                <a:lnTo>
                  <a:pt x="246887" y="10619"/>
                </a:lnTo>
                <a:lnTo>
                  <a:pt x="297968" y="3539"/>
                </a:lnTo>
                <a:lnTo>
                  <a:pt x="350290" y="0"/>
                </a:lnTo>
                <a:lnTo>
                  <a:pt x="403026" y="0"/>
                </a:lnTo>
                <a:lnTo>
                  <a:pt x="455348" y="3539"/>
                </a:lnTo>
                <a:lnTo>
                  <a:pt x="506430" y="10619"/>
                </a:lnTo>
                <a:lnTo>
                  <a:pt x="555444" y="21238"/>
                </a:lnTo>
                <a:lnTo>
                  <a:pt x="601564" y="35397"/>
                </a:lnTo>
                <a:lnTo>
                  <a:pt x="643963" y="53095"/>
                </a:lnTo>
                <a:close/>
              </a:path>
            </a:pathLst>
          </a:custGeom>
          <a:ln w="1047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739572" y="3855749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4">
                <a:moveTo>
                  <a:pt x="0" y="272215"/>
                </a:moveTo>
                <a:lnTo>
                  <a:pt x="752289" y="272215"/>
                </a:lnTo>
                <a:lnTo>
                  <a:pt x="752289" y="0"/>
                </a:lnTo>
                <a:lnTo>
                  <a:pt x="0" y="0"/>
                </a:lnTo>
                <a:lnTo>
                  <a:pt x="0" y="27221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739572" y="3855749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4">
                <a:moveTo>
                  <a:pt x="0" y="0"/>
                </a:moveTo>
                <a:lnTo>
                  <a:pt x="752289" y="0"/>
                </a:lnTo>
                <a:lnTo>
                  <a:pt x="752289" y="272215"/>
                </a:lnTo>
                <a:lnTo>
                  <a:pt x="0" y="272215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40043" y="3955867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402381" y="0"/>
                </a:moveTo>
                <a:lnTo>
                  <a:pt x="349908" y="0"/>
                </a:lnTo>
                <a:lnTo>
                  <a:pt x="297846" y="3181"/>
                </a:lnTo>
                <a:lnTo>
                  <a:pt x="247019" y="9545"/>
                </a:lnTo>
                <a:lnTo>
                  <a:pt x="198248" y="19090"/>
                </a:lnTo>
                <a:lnTo>
                  <a:pt x="152358" y="31817"/>
                </a:lnTo>
                <a:lnTo>
                  <a:pt x="110170" y="47726"/>
                </a:lnTo>
                <a:lnTo>
                  <a:pt x="61970" y="73501"/>
                </a:lnTo>
                <a:lnTo>
                  <a:pt x="27542" y="102080"/>
                </a:lnTo>
                <a:lnTo>
                  <a:pt x="0" y="163909"/>
                </a:lnTo>
                <a:lnTo>
                  <a:pt x="6885" y="195290"/>
                </a:lnTo>
                <a:lnTo>
                  <a:pt x="61970" y="254315"/>
                </a:lnTo>
                <a:lnTo>
                  <a:pt x="110170" y="280091"/>
                </a:lnTo>
                <a:lnTo>
                  <a:pt x="152358" y="296000"/>
                </a:lnTo>
                <a:lnTo>
                  <a:pt x="198248" y="308727"/>
                </a:lnTo>
                <a:lnTo>
                  <a:pt x="247019" y="318272"/>
                </a:lnTo>
                <a:lnTo>
                  <a:pt x="297846" y="324636"/>
                </a:lnTo>
                <a:lnTo>
                  <a:pt x="349908" y="327818"/>
                </a:lnTo>
                <a:lnTo>
                  <a:pt x="402381" y="327818"/>
                </a:lnTo>
                <a:lnTo>
                  <a:pt x="454443" y="324636"/>
                </a:lnTo>
                <a:lnTo>
                  <a:pt x="505271" y="318272"/>
                </a:lnTo>
                <a:lnTo>
                  <a:pt x="554041" y="308727"/>
                </a:lnTo>
                <a:lnTo>
                  <a:pt x="599932" y="296000"/>
                </a:lnTo>
                <a:lnTo>
                  <a:pt x="642119" y="280091"/>
                </a:lnTo>
                <a:lnTo>
                  <a:pt x="690319" y="254315"/>
                </a:lnTo>
                <a:lnTo>
                  <a:pt x="724747" y="225737"/>
                </a:lnTo>
                <a:lnTo>
                  <a:pt x="752290" y="163909"/>
                </a:lnTo>
                <a:lnTo>
                  <a:pt x="745404" y="132527"/>
                </a:lnTo>
                <a:lnTo>
                  <a:pt x="690319" y="73501"/>
                </a:lnTo>
                <a:lnTo>
                  <a:pt x="642119" y="47726"/>
                </a:lnTo>
                <a:lnTo>
                  <a:pt x="599932" y="31817"/>
                </a:lnTo>
                <a:lnTo>
                  <a:pt x="554041" y="19090"/>
                </a:lnTo>
                <a:lnTo>
                  <a:pt x="505271" y="9545"/>
                </a:lnTo>
                <a:lnTo>
                  <a:pt x="454443" y="3181"/>
                </a:lnTo>
                <a:lnTo>
                  <a:pt x="4023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740043" y="3955867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642119" y="47726"/>
                </a:moveTo>
                <a:lnTo>
                  <a:pt x="690319" y="73501"/>
                </a:lnTo>
                <a:lnTo>
                  <a:pt x="724747" y="102080"/>
                </a:lnTo>
                <a:lnTo>
                  <a:pt x="745404" y="132527"/>
                </a:lnTo>
                <a:lnTo>
                  <a:pt x="752289" y="163908"/>
                </a:lnTo>
                <a:lnTo>
                  <a:pt x="745404" y="195290"/>
                </a:lnTo>
                <a:lnTo>
                  <a:pt x="690319" y="254316"/>
                </a:lnTo>
                <a:lnTo>
                  <a:pt x="642119" y="280091"/>
                </a:lnTo>
                <a:lnTo>
                  <a:pt x="599931" y="296000"/>
                </a:lnTo>
                <a:lnTo>
                  <a:pt x="554041" y="308727"/>
                </a:lnTo>
                <a:lnTo>
                  <a:pt x="505271" y="318272"/>
                </a:lnTo>
                <a:lnTo>
                  <a:pt x="454443" y="324636"/>
                </a:lnTo>
                <a:lnTo>
                  <a:pt x="402381" y="327817"/>
                </a:lnTo>
                <a:lnTo>
                  <a:pt x="349908" y="327817"/>
                </a:lnTo>
                <a:lnTo>
                  <a:pt x="297846" y="324636"/>
                </a:lnTo>
                <a:lnTo>
                  <a:pt x="247018" y="318272"/>
                </a:lnTo>
                <a:lnTo>
                  <a:pt x="198248" y="308727"/>
                </a:lnTo>
                <a:lnTo>
                  <a:pt x="152357" y="296000"/>
                </a:lnTo>
                <a:lnTo>
                  <a:pt x="110170" y="280091"/>
                </a:lnTo>
                <a:lnTo>
                  <a:pt x="61970" y="254316"/>
                </a:lnTo>
                <a:lnTo>
                  <a:pt x="27542" y="225737"/>
                </a:lnTo>
                <a:lnTo>
                  <a:pt x="0" y="163908"/>
                </a:lnTo>
                <a:lnTo>
                  <a:pt x="6885" y="132527"/>
                </a:lnTo>
                <a:lnTo>
                  <a:pt x="61970" y="73501"/>
                </a:lnTo>
                <a:lnTo>
                  <a:pt x="110170" y="47726"/>
                </a:lnTo>
                <a:lnTo>
                  <a:pt x="152357" y="31817"/>
                </a:lnTo>
                <a:lnTo>
                  <a:pt x="198248" y="19090"/>
                </a:lnTo>
                <a:lnTo>
                  <a:pt x="247018" y="9545"/>
                </a:lnTo>
                <a:lnTo>
                  <a:pt x="297846" y="3181"/>
                </a:lnTo>
                <a:lnTo>
                  <a:pt x="349908" y="0"/>
                </a:lnTo>
                <a:lnTo>
                  <a:pt x="402381" y="0"/>
                </a:lnTo>
                <a:lnTo>
                  <a:pt x="454443" y="3181"/>
                </a:lnTo>
                <a:lnTo>
                  <a:pt x="505271" y="9545"/>
                </a:lnTo>
                <a:lnTo>
                  <a:pt x="554041" y="19090"/>
                </a:lnTo>
                <a:lnTo>
                  <a:pt x="599931" y="31817"/>
                </a:lnTo>
                <a:lnTo>
                  <a:pt x="642119" y="47726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41410" y="3653655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403026" y="0"/>
                </a:moveTo>
                <a:lnTo>
                  <a:pt x="350290" y="0"/>
                </a:lnTo>
                <a:lnTo>
                  <a:pt x="297968" y="3539"/>
                </a:lnTo>
                <a:lnTo>
                  <a:pt x="246886" y="10619"/>
                </a:lnTo>
                <a:lnTo>
                  <a:pt x="197872" y="21238"/>
                </a:lnTo>
                <a:lnTo>
                  <a:pt x="151752" y="35397"/>
                </a:lnTo>
                <a:lnTo>
                  <a:pt x="109354" y="53095"/>
                </a:lnTo>
                <a:lnTo>
                  <a:pt x="65612" y="78411"/>
                </a:lnTo>
                <a:lnTo>
                  <a:pt x="32806" y="106282"/>
                </a:lnTo>
                <a:lnTo>
                  <a:pt x="0" y="166770"/>
                </a:lnTo>
                <a:lnTo>
                  <a:pt x="0" y="197927"/>
                </a:lnTo>
                <a:lnTo>
                  <a:pt x="32806" y="258415"/>
                </a:lnTo>
                <a:lnTo>
                  <a:pt x="65612" y="286286"/>
                </a:lnTo>
                <a:lnTo>
                  <a:pt x="109354" y="311601"/>
                </a:lnTo>
                <a:lnTo>
                  <a:pt x="151752" y="329300"/>
                </a:lnTo>
                <a:lnTo>
                  <a:pt x="197872" y="343459"/>
                </a:lnTo>
                <a:lnTo>
                  <a:pt x="246886" y="354078"/>
                </a:lnTo>
                <a:lnTo>
                  <a:pt x="297968" y="361157"/>
                </a:lnTo>
                <a:lnTo>
                  <a:pt x="350290" y="364697"/>
                </a:lnTo>
                <a:lnTo>
                  <a:pt x="403026" y="364697"/>
                </a:lnTo>
                <a:lnTo>
                  <a:pt x="455348" y="361157"/>
                </a:lnTo>
                <a:lnTo>
                  <a:pt x="506430" y="354078"/>
                </a:lnTo>
                <a:lnTo>
                  <a:pt x="555444" y="343459"/>
                </a:lnTo>
                <a:lnTo>
                  <a:pt x="601564" y="329300"/>
                </a:lnTo>
                <a:lnTo>
                  <a:pt x="643962" y="311601"/>
                </a:lnTo>
                <a:lnTo>
                  <a:pt x="687704" y="286286"/>
                </a:lnTo>
                <a:lnTo>
                  <a:pt x="720511" y="258415"/>
                </a:lnTo>
                <a:lnTo>
                  <a:pt x="753317" y="197927"/>
                </a:lnTo>
                <a:lnTo>
                  <a:pt x="753317" y="166770"/>
                </a:lnTo>
                <a:lnTo>
                  <a:pt x="720511" y="106282"/>
                </a:lnTo>
                <a:lnTo>
                  <a:pt x="687704" y="78411"/>
                </a:lnTo>
                <a:lnTo>
                  <a:pt x="643962" y="53095"/>
                </a:lnTo>
                <a:lnTo>
                  <a:pt x="601564" y="35397"/>
                </a:lnTo>
                <a:lnTo>
                  <a:pt x="555444" y="21238"/>
                </a:lnTo>
                <a:lnTo>
                  <a:pt x="506430" y="10619"/>
                </a:lnTo>
                <a:lnTo>
                  <a:pt x="455348" y="3539"/>
                </a:lnTo>
                <a:lnTo>
                  <a:pt x="403026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41409" y="3653655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643963" y="53095"/>
                </a:moveTo>
                <a:lnTo>
                  <a:pt x="687705" y="78411"/>
                </a:lnTo>
                <a:lnTo>
                  <a:pt x="720511" y="106282"/>
                </a:lnTo>
                <a:lnTo>
                  <a:pt x="742382" y="135979"/>
                </a:lnTo>
                <a:lnTo>
                  <a:pt x="753317" y="166770"/>
                </a:lnTo>
                <a:lnTo>
                  <a:pt x="753317" y="197927"/>
                </a:lnTo>
                <a:lnTo>
                  <a:pt x="720511" y="258414"/>
                </a:lnTo>
                <a:lnTo>
                  <a:pt x="687705" y="286286"/>
                </a:lnTo>
                <a:lnTo>
                  <a:pt x="643963" y="311601"/>
                </a:lnTo>
                <a:lnTo>
                  <a:pt x="601564" y="329300"/>
                </a:lnTo>
                <a:lnTo>
                  <a:pt x="555444" y="343459"/>
                </a:lnTo>
                <a:lnTo>
                  <a:pt x="506430" y="354078"/>
                </a:lnTo>
                <a:lnTo>
                  <a:pt x="455348" y="361158"/>
                </a:lnTo>
                <a:lnTo>
                  <a:pt x="403026" y="364697"/>
                </a:lnTo>
                <a:lnTo>
                  <a:pt x="350290" y="364697"/>
                </a:lnTo>
                <a:lnTo>
                  <a:pt x="297968" y="361158"/>
                </a:lnTo>
                <a:lnTo>
                  <a:pt x="246887" y="354078"/>
                </a:lnTo>
                <a:lnTo>
                  <a:pt x="197872" y="343459"/>
                </a:lnTo>
                <a:lnTo>
                  <a:pt x="151752" y="329300"/>
                </a:lnTo>
                <a:lnTo>
                  <a:pt x="109354" y="311601"/>
                </a:lnTo>
                <a:lnTo>
                  <a:pt x="65612" y="286286"/>
                </a:lnTo>
                <a:lnTo>
                  <a:pt x="32806" y="258414"/>
                </a:lnTo>
                <a:lnTo>
                  <a:pt x="0" y="197927"/>
                </a:lnTo>
                <a:lnTo>
                  <a:pt x="0" y="166770"/>
                </a:lnTo>
                <a:lnTo>
                  <a:pt x="32806" y="106282"/>
                </a:lnTo>
                <a:lnTo>
                  <a:pt x="65612" y="78411"/>
                </a:lnTo>
                <a:lnTo>
                  <a:pt x="109354" y="53095"/>
                </a:lnTo>
                <a:lnTo>
                  <a:pt x="151752" y="35397"/>
                </a:lnTo>
                <a:lnTo>
                  <a:pt x="197872" y="21238"/>
                </a:lnTo>
                <a:lnTo>
                  <a:pt x="246887" y="10619"/>
                </a:lnTo>
                <a:lnTo>
                  <a:pt x="297968" y="3539"/>
                </a:lnTo>
                <a:lnTo>
                  <a:pt x="350290" y="0"/>
                </a:lnTo>
                <a:lnTo>
                  <a:pt x="403026" y="0"/>
                </a:lnTo>
                <a:lnTo>
                  <a:pt x="455348" y="3539"/>
                </a:lnTo>
                <a:lnTo>
                  <a:pt x="506430" y="10619"/>
                </a:lnTo>
                <a:lnTo>
                  <a:pt x="555444" y="21238"/>
                </a:lnTo>
                <a:lnTo>
                  <a:pt x="601564" y="35397"/>
                </a:lnTo>
                <a:lnTo>
                  <a:pt x="643963" y="53095"/>
                </a:lnTo>
                <a:close/>
              </a:path>
            </a:pathLst>
          </a:custGeom>
          <a:ln w="1047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640223" y="6005086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4">
                <a:moveTo>
                  <a:pt x="0" y="272215"/>
                </a:moveTo>
                <a:lnTo>
                  <a:pt x="752289" y="272215"/>
                </a:lnTo>
                <a:lnTo>
                  <a:pt x="752289" y="0"/>
                </a:lnTo>
                <a:lnTo>
                  <a:pt x="0" y="0"/>
                </a:lnTo>
                <a:lnTo>
                  <a:pt x="0" y="27221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640223" y="6005086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4">
                <a:moveTo>
                  <a:pt x="0" y="0"/>
                </a:moveTo>
                <a:lnTo>
                  <a:pt x="752289" y="0"/>
                </a:lnTo>
                <a:lnTo>
                  <a:pt x="752289" y="272215"/>
                </a:lnTo>
                <a:lnTo>
                  <a:pt x="0" y="272215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640694" y="6105204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402381" y="0"/>
                </a:moveTo>
                <a:lnTo>
                  <a:pt x="349908" y="0"/>
                </a:lnTo>
                <a:lnTo>
                  <a:pt x="297846" y="3181"/>
                </a:lnTo>
                <a:lnTo>
                  <a:pt x="247019" y="9545"/>
                </a:lnTo>
                <a:lnTo>
                  <a:pt x="198248" y="19090"/>
                </a:lnTo>
                <a:lnTo>
                  <a:pt x="152358" y="31817"/>
                </a:lnTo>
                <a:lnTo>
                  <a:pt x="110170" y="47726"/>
                </a:lnTo>
                <a:lnTo>
                  <a:pt x="61970" y="73501"/>
                </a:lnTo>
                <a:lnTo>
                  <a:pt x="27542" y="102080"/>
                </a:lnTo>
                <a:lnTo>
                  <a:pt x="0" y="163908"/>
                </a:lnTo>
                <a:lnTo>
                  <a:pt x="6885" y="195290"/>
                </a:lnTo>
                <a:lnTo>
                  <a:pt x="61970" y="254315"/>
                </a:lnTo>
                <a:lnTo>
                  <a:pt x="110170" y="280091"/>
                </a:lnTo>
                <a:lnTo>
                  <a:pt x="152358" y="295999"/>
                </a:lnTo>
                <a:lnTo>
                  <a:pt x="198248" y="308727"/>
                </a:lnTo>
                <a:lnTo>
                  <a:pt x="247019" y="318272"/>
                </a:lnTo>
                <a:lnTo>
                  <a:pt x="297846" y="324635"/>
                </a:lnTo>
                <a:lnTo>
                  <a:pt x="349908" y="327817"/>
                </a:lnTo>
                <a:lnTo>
                  <a:pt x="402381" y="327817"/>
                </a:lnTo>
                <a:lnTo>
                  <a:pt x="454443" y="324635"/>
                </a:lnTo>
                <a:lnTo>
                  <a:pt x="505271" y="318272"/>
                </a:lnTo>
                <a:lnTo>
                  <a:pt x="554041" y="308727"/>
                </a:lnTo>
                <a:lnTo>
                  <a:pt x="599932" y="295999"/>
                </a:lnTo>
                <a:lnTo>
                  <a:pt x="642119" y="280091"/>
                </a:lnTo>
                <a:lnTo>
                  <a:pt x="690319" y="254315"/>
                </a:lnTo>
                <a:lnTo>
                  <a:pt x="724747" y="225737"/>
                </a:lnTo>
                <a:lnTo>
                  <a:pt x="752290" y="163908"/>
                </a:lnTo>
                <a:lnTo>
                  <a:pt x="745404" y="132527"/>
                </a:lnTo>
                <a:lnTo>
                  <a:pt x="690319" y="73501"/>
                </a:lnTo>
                <a:lnTo>
                  <a:pt x="642119" y="47726"/>
                </a:lnTo>
                <a:lnTo>
                  <a:pt x="599932" y="31817"/>
                </a:lnTo>
                <a:lnTo>
                  <a:pt x="554041" y="19090"/>
                </a:lnTo>
                <a:lnTo>
                  <a:pt x="505271" y="9545"/>
                </a:lnTo>
                <a:lnTo>
                  <a:pt x="454443" y="3181"/>
                </a:lnTo>
                <a:lnTo>
                  <a:pt x="4023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40694" y="6105204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642119" y="47726"/>
                </a:moveTo>
                <a:lnTo>
                  <a:pt x="690319" y="73501"/>
                </a:lnTo>
                <a:lnTo>
                  <a:pt x="724747" y="102080"/>
                </a:lnTo>
                <a:lnTo>
                  <a:pt x="745404" y="132527"/>
                </a:lnTo>
                <a:lnTo>
                  <a:pt x="752289" y="163908"/>
                </a:lnTo>
                <a:lnTo>
                  <a:pt x="745404" y="195290"/>
                </a:lnTo>
                <a:lnTo>
                  <a:pt x="690319" y="254316"/>
                </a:lnTo>
                <a:lnTo>
                  <a:pt x="642119" y="280091"/>
                </a:lnTo>
                <a:lnTo>
                  <a:pt x="599931" y="296000"/>
                </a:lnTo>
                <a:lnTo>
                  <a:pt x="554041" y="308727"/>
                </a:lnTo>
                <a:lnTo>
                  <a:pt x="505271" y="318272"/>
                </a:lnTo>
                <a:lnTo>
                  <a:pt x="454443" y="324636"/>
                </a:lnTo>
                <a:lnTo>
                  <a:pt x="402381" y="327817"/>
                </a:lnTo>
                <a:lnTo>
                  <a:pt x="349908" y="327817"/>
                </a:lnTo>
                <a:lnTo>
                  <a:pt x="297846" y="324636"/>
                </a:lnTo>
                <a:lnTo>
                  <a:pt x="247018" y="318272"/>
                </a:lnTo>
                <a:lnTo>
                  <a:pt x="198248" y="308727"/>
                </a:lnTo>
                <a:lnTo>
                  <a:pt x="152357" y="296000"/>
                </a:lnTo>
                <a:lnTo>
                  <a:pt x="110170" y="280091"/>
                </a:lnTo>
                <a:lnTo>
                  <a:pt x="61970" y="254316"/>
                </a:lnTo>
                <a:lnTo>
                  <a:pt x="27542" y="225737"/>
                </a:lnTo>
                <a:lnTo>
                  <a:pt x="0" y="163908"/>
                </a:lnTo>
                <a:lnTo>
                  <a:pt x="6885" y="132527"/>
                </a:lnTo>
                <a:lnTo>
                  <a:pt x="61970" y="73501"/>
                </a:lnTo>
                <a:lnTo>
                  <a:pt x="110170" y="47726"/>
                </a:lnTo>
                <a:lnTo>
                  <a:pt x="152357" y="31817"/>
                </a:lnTo>
                <a:lnTo>
                  <a:pt x="198248" y="19090"/>
                </a:lnTo>
                <a:lnTo>
                  <a:pt x="247018" y="9545"/>
                </a:lnTo>
                <a:lnTo>
                  <a:pt x="297846" y="3181"/>
                </a:lnTo>
                <a:lnTo>
                  <a:pt x="349908" y="0"/>
                </a:lnTo>
                <a:lnTo>
                  <a:pt x="402381" y="0"/>
                </a:lnTo>
                <a:lnTo>
                  <a:pt x="454443" y="3181"/>
                </a:lnTo>
                <a:lnTo>
                  <a:pt x="505271" y="9545"/>
                </a:lnTo>
                <a:lnTo>
                  <a:pt x="554041" y="19090"/>
                </a:lnTo>
                <a:lnTo>
                  <a:pt x="599931" y="31817"/>
                </a:lnTo>
                <a:lnTo>
                  <a:pt x="642119" y="47726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642061" y="5802991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403026" y="0"/>
                </a:moveTo>
                <a:lnTo>
                  <a:pt x="350290" y="0"/>
                </a:lnTo>
                <a:lnTo>
                  <a:pt x="297968" y="3539"/>
                </a:lnTo>
                <a:lnTo>
                  <a:pt x="246886" y="10619"/>
                </a:lnTo>
                <a:lnTo>
                  <a:pt x="197872" y="21238"/>
                </a:lnTo>
                <a:lnTo>
                  <a:pt x="151752" y="35397"/>
                </a:lnTo>
                <a:lnTo>
                  <a:pt x="109354" y="53095"/>
                </a:lnTo>
                <a:lnTo>
                  <a:pt x="65612" y="78411"/>
                </a:lnTo>
                <a:lnTo>
                  <a:pt x="32806" y="106282"/>
                </a:lnTo>
                <a:lnTo>
                  <a:pt x="0" y="166770"/>
                </a:lnTo>
                <a:lnTo>
                  <a:pt x="0" y="197927"/>
                </a:lnTo>
                <a:lnTo>
                  <a:pt x="32806" y="258415"/>
                </a:lnTo>
                <a:lnTo>
                  <a:pt x="65612" y="286286"/>
                </a:lnTo>
                <a:lnTo>
                  <a:pt x="109354" y="311601"/>
                </a:lnTo>
                <a:lnTo>
                  <a:pt x="151752" y="329300"/>
                </a:lnTo>
                <a:lnTo>
                  <a:pt x="197872" y="343459"/>
                </a:lnTo>
                <a:lnTo>
                  <a:pt x="246886" y="354078"/>
                </a:lnTo>
                <a:lnTo>
                  <a:pt x="297968" y="361157"/>
                </a:lnTo>
                <a:lnTo>
                  <a:pt x="350290" y="364697"/>
                </a:lnTo>
                <a:lnTo>
                  <a:pt x="403026" y="364697"/>
                </a:lnTo>
                <a:lnTo>
                  <a:pt x="455348" y="361157"/>
                </a:lnTo>
                <a:lnTo>
                  <a:pt x="506430" y="354078"/>
                </a:lnTo>
                <a:lnTo>
                  <a:pt x="555444" y="343459"/>
                </a:lnTo>
                <a:lnTo>
                  <a:pt x="601564" y="329300"/>
                </a:lnTo>
                <a:lnTo>
                  <a:pt x="643962" y="311601"/>
                </a:lnTo>
                <a:lnTo>
                  <a:pt x="687704" y="286286"/>
                </a:lnTo>
                <a:lnTo>
                  <a:pt x="720511" y="258415"/>
                </a:lnTo>
                <a:lnTo>
                  <a:pt x="753317" y="197927"/>
                </a:lnTo>
                <a:lnTo>
                  <a:pt x="753317" y="166770"/>
                </a:lnTo>
                <a:lnTo>
                  <a:pt x="720511" y="106282"/>
                </a:lnTo>
                <a:lnTo>
                  <a:pt x="687704" y="78411"/>
                </a:lnTo>
                <a:lnTo>
                  <a:pt x="643962" y="53095"/>
                </a:lnTo>
                <a:lnTo>
                  <a:pt x="601564" y="35397"/>
                </a:lnTo>
                <a:lnTo>
                  <a:pt x="555444" y="21238"/>
                </a:lnTo>
                <a:lnTo>
                  <a:pt x="506430" y="10619"/>
                </a:lnTo>
                <a:lnTo>
                  <a:pt x="455348" y="3539"/>
                </a:lnTo>
                <a:lnTo>
                  <a:pt x="403026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642060" y="5802991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643963" y="53095"/>
                </a:moveTo>
                <a:lnTo>
                  <a:pt x="687705" y="78411"/>
                </a:lnTo>
                <a:lnTo>
                  <a:pt x="720511" y="106282"/>
                </a:lnTo>
                <a:lnTo>
                  <a:pt x="742382" y="135979"/>
                </a:lnTo>
                <a:lnTo>
                  <a:pt x="753317" y="166770"/>
                </a:lnTo>
                <a:lnTo>
                  <a:pt x="753317" y="197927"/>
                </a:lnTo>
                <a:lnTo>
                  <a:pt x="720511" y="258414"/>
                </a:lnTo>
                <a:lnTo>
                  <a:pt x="687705" y="286286"/>
                </a:lnTo>
                <a:lnTo>
                  <a:pt x="643963" y="311601"/>
                </a:lnTo>
                <a:lnTo>
                  <a:pt x="601564" y="329300"/>
                </a:lnTo>
                <a:lnTo>
                  <a:pt x="555444" y="343459"/>
                </a:lnTo>
                <a:lnTo>
                  <a:pt x="506430" y="354078"/>
                </a:lnTo>
                <a:lnTo>
                  <a:pt x="455348" y="361158"/>
                </a:lnTo>
                <a:lnTo>
                  <a:pt x="403026" y="364697"/>
                </a:lnTo>
                <a:lnTo>
                  <a:pt x="350290" y="364697"/>
                </a:lnTo>
                <a:lnTo>
                  <a:pt x="297968" y="361158"/>
                </a:lnTo>
                <a:lnTo>
                  <a:pt x="246887" y="354078"/>
                </a:lnTo>
                <a:lnTo>
                  <a:pt x="197872" y="343459"/>
                </a:lnTo>
                <a:lnTo>
                  <a:pt x="151752" y="329300"/>
                </a:lnTo>
                <a:lnTo>
                  <a:pt x="109354" y="311601"/>
                </a:lnTo>
                <a:lnTo>
                  <a:pt x="65612" y="286286"/>
                </a:lnTo>
                <a:lnTo>
                  <a:pt x="32806" y="258414"/>
                </a:lnTo>
                <a:lnTo>
                  <a:pt x="0" y="197927"/>
                </a:lnTo>
                <a:lnTo>
                  <a:pt x="0" y="166770"/>
                </a:lnTo>
                <a:lnTo>
                  <a:pt x="32806" y="106282"/>
                </a:lnTo>
                <a:lnTo>
                  <a:pt x="65612" y="78411"/>
                </a:lnTo>
                <a:lnTo>
                  <a:pt x="109354" y="53095"/>
                </a:lnTo>
                <a:lnTo>
                  <a:pt x="151752" y="35397"/>
                </a:lnTo>
                <a:lnTo>
                  <a:pt x="197872" y="21238"/>
                </a:lnTo>
                <a:lnTo>
                  <a:pt x="246887" y="10619"/>
                </a:lnTo>
                <a:lnTo>
                  <a:pt x="297968" y="3539"/>
                </a:lnTo>
                <a:lnTo>
                  <a:pt x="350290" y="0"/>
                </a:lnTo>
                <a:lnTo>
                  <a:pt x="403026" y="0"/>
                </a:lnTo>
                <a:lnTo>
                  <a:pt x="455348" y="3539"/>
                </a:lnTo>
                <a:lnTo>
                  <a:pt x="506430" y="10619"/>
                </a:lnTo>
                <a:lnTo>
                  <a:pt x="555444" y="21238"/>
                </a:lnTo>
                <a:lnTo>
                  <a:pt x="601564" y="35397"/>
                </a:lnTo>
                <a:lnTo>
                  <a:pt x="643963" y="53095"/>
                </a:lnTo>
                <a:close/>
              </a:path>
            </a:pathLst>
          </a:custGeom>
          <a:ln w="1047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239103" y="8940915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5">
                <a:moveTo>
                  <a:pt x="0" y="272215"/>
                </a:moveTo>
                <a:lnTo>
                  <a:pt x="752289" y="272215"/>
                </a:lnTo>
                <a:lnTo>
                  <a:pt x="752289" y="0"/>
                </a:lnTo>
                <a:lnTo>
                  <a:pt x="0" y="0"/>
                </a:lnTo>
                <a:lnTo>
                  <a:pt x="0" y="272215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39103" y="8940915"/>
            <a:ext cx="752475" cy="272415"/>
          </a:xfrm>
          <a:custGeom>
            <a:avLst/>
            <a:gdLst/>
            <a:ahLst/>
            <a:cxnLst/>
            <a:rect l="l" t="t" r="r" b="b"/>
            <a:pathLst>
              <a:path w="752475" h="272415">
                <a:moveTo>
                  <a:pt x="0" y="0"/>
                </a:moveTo>
                <a:lnTo>
                  <a:pt x="752289" y="0"/>
                </a:lnTo>
                <a:lnTo>
                  <a:pt x="752289" y="272215"/>
                </a:lnTo>
                <a:lnTo>
                  <a:pt x="0" y="272215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239574" y="9041034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402381" y="0"/>
                </a:moveTo>
                <a:lnTo>
                  <a:pt x="349908" y="0"/>
                </a:lnTo>
                <a:lnTo>
                  <a:pt x="297846" y="3181"/>
                </a:lnTo>
                <a:lnTo>
                  <a:pt x="247018" y="9545"/>
                </a:lnTo>
                <a:lnTo>
                  <a:pt x="198247" y="19090"/>
                </a:lnTo>
                <a:lnTo>
                  <a:pt x="152357" y="31817"/>
                </a:lnTo>
                <a:lnTo>
                  <a:pt x="110169" y="47726"/>
                </a:lnTo>
                <a:lnTo>
                  <a:pt x="61970" y="73501"/>
                </a:lnTo>
                <a:lnTo>
                  <a:pt x="27542" y="102080"/>
                </a:lnTo>
                <a:lnTo>
                  <a:pt x="0" y="163908"/>
                </a:lnTo>
                <a:lnTo>
                  <a:pt x="6885" y="195290"/>
                </a:lnTo>
                <a:lnTo>
                  <a:pt x="61970" y="254315"/>
                </a:lnTo>
                <a:lnTo>
                  <a:pt x="110169" y="280091"/>
                </a:lnTo>
                <a:lnTo>
                  <a:pt x="152357" y="295999"/>
                </a:lnTo>
                <a:lnTo>
                  <a:pt x="198247" y="308727"/>
                </a:lnTo>
                <a:lnTo>
                  <a:pt x="247018" y="318272"/>
                </a:lnTo>
                <a:lnTo>
                  <a:pt x="297846" y="324635"/>
                </a:lnTo>
                <a:lnTo>
                  <a:pt x="349908" y="327817"/>
                </a:lnTo>
                <a:lnTo>
                  <a:pt x="402381" y="327817"/>
                </a:lnTo>
                <a:lnTo>
                  <a:pt x="454443" y="324635"/>
                </a:lnTo>
                <a:lnTo>
                  <a:pt x="505271" y="318272"/>
                </a:lnTo>
                <a:lnTo>
                  <a:pt x="554041" y="308727"/>
                </a:lnTo>
                <a:lnTo>
                  <a:pt x="599932" y="295999"/>
                </a:lnTo>
                <a:lnTo>
                  <a:pt x="642119" y="280091"/>
                </a:lnTo>
                <a:lnTo>
                  <a:pt x="690319" y="254315"/>
                </a:lnTo>
                <a:lnTo>
                  <a:pt x="724747" y="225737"/>
                </a:lnTo>
                <a:lnTo>
                  <a:pt x="752289" y="163908"/>
                </a:lnTo>
                <a:lnTo>
                  <a:pt x="745404" y="132527"/>
                </a:lnTo>
                <a:lnTo>
                  <a:pt x="690319" y="73501"/>
                </a:lnTo>
                <a:lnTo>
                  <a:pt x="642119" y="47726"/>
                </a:lnTo>
                <a:lnTo>
                  <a:pt x="599932" y="31817"/>
                </a:lnTo>
                <a:lnTo>
                  <a:pt x="554041" y="19090"/>
                </a:lnTo>
                <a:lnTo>
                  <a:pt x="505271" y="9545"/>
                </a:lnTo>
                <a:lnTo>
                  <a:pt x="454443" y="3181"/>
                </a:lnTo>
                <a:lnTo>
                  <a:pt x="4023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239574" y="9041034"/>
            <a:ext cx="752475" cy="328295"/>
          </a:xfrm>
          <a:custGeom>
            <a:avLst/>
            <a:gdLst/>
            <a:ahLst/>
            <a:cxnLst/>
            <a:rect l="l" t="t" r="r" b="b"/>
            <a:pathLst>
              <a:path w="752475" h="328295">
                <a:moveTo>
                  <a:pt x="642119" y="47726"/>
                </a:moveTo>
                <a:lnTo>
                  <a:pt x="690319" y="73501"/>
                </a:lnTo>
                <a:lnTo>
                  <a:pt x="724747" y="102080"/>
                </a:lnTo>
                <a:lnTo>
                  <a:pt x="745404" y="132527"/>
                </a:lnTo>
                <a:lnTo>
                  <a:pt x="752289" y="163908"/>
                </a:lnTo>
                <a:lnTo>
                  <a:pt x="745404" y="195290"/>
                </a:lnTo>
                <a:lnTo>
                  <a:pt x="690319" y="254316"/>
                </a:lnTo>
                <a:lnTo>
                  <a:pt x="642119" y="280091"/>
                </a:lnTo>
                <a:lnTo>
                  <a:pt x="599931" y="296000"/>
                </a:lnTo>
                <a:lnTo>
                  <a:pt x="554041" y="308727"/>
                </a:lnTo>
                <a:lnTo>
                  <a:pt x="505271" y="318272"/>
                </a:lnTo>
                <a:lnTo>
                  <a:pt x="454443" y="324636"/>
                </a:lnTo>
                <a:lnTo>
                  <a:pt x="402381" y="327817"/>
                </a:lnTo>
                <a:lnTo>
                  <a:pt x="349908" y="327817"/>
                </a:lnTo>
                <a:lnTo>
                  <a:pt x="297846" y="324636"/>
                </a:lnTo>
                <a:lnTo>
                  <a:pt x="247018" y="318272"/>
                </a:lnTo>
                <a:lnTo>
                  <a:pt x="198248" y="308727"/>
                </a:lnTo>
                <a:lnTo>
                  <a:pt x="152357" y="296000"/>
                </a:lnTo>
                <a:lnTo>
                  <a:pt x="110170" y="280091"/>
                </a:lnTo>
                <a:lnTo>
                  <a:pt x="61970" y="254316"/>
                </a:lnTo>
                <a:lnTo>
                  <a:pt x="27542" y="225737"/>
                </a:lnTo>
                <a:lnTo>
                  <a:pt x="0" y="163908"/>
                </a:lnTo>
                <a:lnTo>
                  <a:pt x="6885" y="132527"/>
                </a:lnTo>
                <a:lnTo>
                  <a:pt x="61970" y="73501"/>
                </a:lnTo>
                <a:lnTo>
                  <a:pt x="110170" y="47726"/>
                </a:lnTo>
                <a:lnTo>
                  <a:pt x="152357" y="31817"/>
                </a:lnTo>
                <a:lnTo>
                  <a:pt x="198248" y="19090"/>
                </a:lnTo>
                <a:lnTo>
                  <a:pt x="247018" y="9545"/>
                </a:lnTo>
                <a:lnTo>
                  <a:pt x="297846" y="3181"/>
                </a:lnTo>
                <a:lnTo>
                  <a:pt x="349908" y="0"/>
                </a:lnTo>
                <a:lnTo>
                  <a:pt x="402381" y="0"/>
                </a:lnTo>
                <a:lnTo>
                  <a:pt x="454443" y="3181"/>
                </a:lnTo>
                <a:lnTo>
                  <a:pt x="505271" y="9545"/>
                </a:lnTo>
                <a:lnTo>
                  <a:pt x="554041" y="19090"/>
                </a:lnTo>
                <a:lnTo>
                  <a:pt x="599931" y="31817"/>
                </a:lnTo>
                <a:lnTo>
                  <a:pt x="642119" y="47726"/>
                </a:lnTo>
                <a:close/>
              </a:path>
            </a:pathLst>
          </a:custGeom>
          <a:ln w="41883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240940" y="8738820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403027" y="0"/>
                </a:moveTo>
                <a:lnTo>
                  <a:pt x="350291" y="0"/>
                </a:lnTo>
                <a:lnTo>
                  <a:pt x="297969" y="3539"/>
                </a:lnTo>
                <a:lnTo>
                  <a:pt x="246887" y="10619"/>
                </a:lnTo>
                <a:lnTo>
                  <a:pt x="197873" y="21238"/>
                </a:lnTo>
                <a:lnTo>
                  <a:pt x="151753" y="35397"/>
                </a:lnTo>
                <a:lnTo>
                  <a:pt x="109354" y="53096"/>
                </a:lnTo>
                <a:lnTo>
                  <a:pt x="65612" y="78412"/>
                </a:lnTo>
                <a:lnTo>
                  <a:pt x="32806" y="106283"/>
                </a:lnTo>
                <a:lnTo>
                  <a:pt x="0" y="166770"/>
                </a:lnTo>
                <a:lnTo>
                  <a:pt x="0" y="197927"/>
                </a:lnTo>
                <a:lnTo>
                  <a:pt x="32806" y="258414"/>
                </a:lnTo>
                <a:lnTo>
                  <a:pt x="65612" y="286285"/>
                </a:lnTo>
                <a:lnTo>
                  <a:pt x="109354" y="311601"/>
                </a:lnTo>
                <a:lnTo>
                  <a:pt x="151753" y="329300"/>
                </a:lnTo>
                <a:lnTo>
                  <a:pt x="197873" y="343459"/>
                </a:lnTo>
                <a:lnTo>
                  <a:pt x="246887" y="354078"/>
                </a:lnTo>
                <a:lnTo>
                  <a:pt x="297969" y="361158"/>
                </a:lnTo>
                <a:lnTo>
                  <a:pt x="350291" y="364698"/>
                </a:lnTo>
                <a:lnTo>
                  <a:pt x="403027" y="364698"/>
                </a:lnTo>
                <a:lnTo>
                  <a:pt x="455349" y="361158"/>
                </a:lnTo>
                <a:lnTo>
                  <a:pt x="506430" y="354078"/>
                </a:lnTo>
                <a:lnTo>
                  <a:pt x="555445" y="343459"/>
                </a:lnTo>
                <a:lnTo>
                  <a:pt x="601565" y="329300"/>
                </a:lnTo>
                <a:lnTo>
                  <a:pt x="643963" y="311601"/>
                </a:lnTo>
                <a:lnTo>
                  <a:pt x="687705" y="286285"/>
                </a:lnTo>
                <a:lnTo>
                  <a:pt x="720511" y="258414"/>
                </a:lnTo>
                <a:lnTo>
                  <a:pt x="753317" y="197927"/>
                </a:lnTo>
                <a:lnTo>
                  <a:pt x="753317" y="166770"/>
                </a:lnTo>
                <a:lnTo>
                  <a:pt x="720511" y="106283"/>
                </a:lnTo>
                <a:lnTo>
                  <a:pt x="687705" y="78412"/>
                </a:lnTo>
                <a:lnTo>
                  <a:pt x="643963" y="53096"/>
                </a:lnTo>
                <a:lnTo>
                  <a:pt x="601565" y="35397"/>
                </a:lnTo>
                <a:lnTo>
                  <a:pt x="555445" y="21238"/>
                </a:lnTo>
                <a:lnTo>
                  <a:pt x="506430" y="10619"/>
                </a:lnTo>
                <a:lnTo>
                  <a:pt x="455349" y="3539"/>
                </a:lnTo>
                <a:lnTo>
                  <a:pt x="403027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240940" y="8738821"/>
            <a:ext cx="753745" cy="365125"/>
          </a:xfrm>
          <a:custGeom>
            <a:avLst/>
            <a:gdLst/>
            <a:ahLst/>
            <a:cxnLst/>
            <a:rect l="l" t="t" r="r" b="b"/>
            <a:pathLst>
              <a:path w="753745" h="365125">
                <a:moveTo>
                  <a:pt x="643963" y="53095"/>
                </a:moveTo>
                <a:lnTo>
                  <a:pt x="687705" y="78411"/>
                </a:lnTo>
                <a:lnTo>
                  <a:pt x="720511" y="106282"/>
                </a:lnTo>
                <a:lnTo>
                  <a:pt x="742382" y="135979"/>
                </a:lnTo>
                <a:lnTo>
                  <a:pt x="753317" y="166770"/>
                </a:lnTo>
                <a:lnTo>
                  <a:pt x="753317" y="197927"/>
                </a:lnTo>
                <a:lnTo>
                  <a:pt x="720511" y="258414"/>
                </a:lnTo>
                <a:lnTo>
                  <a:pt x="687705" y="286286"/>
                </a:lnTo>
                <a:lnTo>
                  <a:pt x="643963" y="311601"/>
                </a:lnTo>
                <a:lnTo>
                  <a:pt x="601564" y="329300"/>
                </a:lnTo>
                <a:lnTo>
                  <a:pt x="555444" y="343459"/>
                </a:lnTo>
                <a:lnTo>
                  <a:pt x="506430" y="354078"/>
                </a:lnTo>
                <a:lnTo>
                  <a:pt x="455348" y="361158"/>
                </a:lnTo>
                <a:lnTo>
                  <a:pt x="403026" y="364697"/>
                </a:lnTo>
                <a:lnTo>
                  <a:pt x="350290" y="364697"/>
                </a:lnTo>
                <a:lnTo>
                  <a:pt x="297968" y="361158"/>
                </a:lnTo>
                <a:lnTo>
                  <a:pt x="246887" y="354078"/>
                </a:lnTo>
                <a:lnTo>
                  <a:pt x="197872" y="343459"/>
                </a:lnTo>
                <a:lnTo>
                  <a:pt x="151752" y="329300"/>
                </a:lnTo>
                <a:lnTo>
                  <a:pt x="109354" y="311601"/>
                </a:lnTo>
                <a:lnTo>
                  <a:pt x="65612" y="286286"/>
                </a:lnTo>
                <a:lnTo>
                  <a:pt x="32806" y="258414"/>
                </a:lnTo>
                <a:lnTo>
                  <a:pt x="0" y="197927"/>
                </a:lnTo>
                <a:lnTo>
                  <a:pt x="0" y="166770"/>
                </a:lnTo>
                <a:lnTo>
                  <a:pt x="32806" y="106282"/>
                </a:lnTo>
                <a:lnTo>
                  <a:pt x="65612" y="78411"/>
                </a:lnTo>
                <a:lnTo>
                  <a:pt x="109354" y="53095"/>
                </a:lnTo>
                <a:lnTo>
                  <a:pt x="151752" y="35397"/>
                </a:lnTo>
                <a:lnTo>
                  <a:pt x="197872" y="21238"/>
                </a:lnTo>
                <a:lnTo>
                  <a:pt x="246887" y="10619"/>
                </a:lnTo>
                <a:lnTo>
                  <a:pt x="297968" y="3539"/>
                </a:lnTo>
                <a:lnTo>
                  <a:pt x="350290" y="0"/>
                </a:lnTo>
                <a:lnTo>
                  <a:pt x="403026" y="0"/>
                </a:lnTo>
                <a:lnTo>
                  <a:pt x="455348" y="3539"/>
                </a:lnTo>
                <a:lnTo>
                  <a:pt x="506430" y="10619"/>
                </a:lnTo>
                <a:lnTo>
                  <a:pt x="555444" y="21238"/>
                </a:lnTo>
                <a:lnTo>
                  <a:pt x="601564" y="35397"/>
                </a:lnTo>
                <a:lnTo>
                  <a:pt x="643963" y="53095"/>
                </a:lnTo>
                <a:close/>
              </a:path>
            </a:pathLst>
          </a:custGeom>
          <a:ln w="1047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506147" y="2184504"/>
            <a:ext cx="828555" cy="1319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9191862" y="709014"/>
            <a:ext cx="17208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cookie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5345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4549775"/>
          </a:xfrm>
          <a:custGeom>
            <a:avLst/>
            <a:gdLst/>
            <a:ahLst/>
            <a:cxnLst/>
            <a:rect l="l" t="t" r="r" b="b"/>
            <a:pathLst>
              <a:path w="12963525" h="45497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91465"/>
                </a:lnTo>
                <a:lnTo>
                  <a:pt x="197" y="4342834"/>
                </a:lnTo>
                <a:lnTo>
                  <a:pt x="1581" y="4384262"/>
                </a:lnTo>
                <a:lnTo>
                  <a:pt x="12649" y="4442970"/>
                </a:lnTo>
                <a:lnTo>
                  <a:pt x="49226" y="4500384"/>
                </a:lnTo>
                <a:lnTo>
                  <a:pt x="106640" y="4536961"/>
                </a:lnTo>
                <a:lnTo>
                  <a:pt x="165348" y="4548029"/>
                </a:lnTo>
                <a:lnTo>
                  <a:pt x="206776" y="4549413"/>
                </a:lnTo>
                <a:lnTo>
                  <a:pt x="258146" y="4549611"/>
                </a:lnTo>
                <a:lnTo>
                  <a:pt x="12705299" y="4549611"/>
                </a:lnTo>
                <a:lnTo>
                  <a:pt x="12756671" y="4549413"/>
                </a:lnTo>
                <a:lnTo>
                  <a:pt x="12798099" y="4548029"/>
                </a:lnTo>
                <a:lnTo>
                  <a:pt x="12856802" y="4536961"/>
                </a:lnTo>
                <a:lnTo>
                  <a:pt x="12914218" y="4500384"/>
                </a:lnTo>
                <a:lnTo>
                  <a:pt x="12950799" y="4442970"/>
                </a:lnTo>
                <a:lnTo>
                  <a:pt x="12961867" y="4384262"/>
                </a:lnTo>
                <a:lnTo>
                  <a:pt x="12963250" y="4342834"/>
                </a:lnTo>
                <a:lnTo>
                  <a:pt x="12963448" y="42914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549775"/>
          </a:xfrm>
          <a:custGeom>
            <a:avLst/>
            <a:gdLst/>
            <a:ahLst/>
            <a:cxnLst/>
            <a:rect l="l" t="t" r="r" b="b"/>
            <a:pathLst>
              <a:path w="12963525" h="45497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91465"/>
                </a:lnTo>
                <a:lnTo>
                  <a:pt x="12963250" y="4342834"/>
                </a:lnTo>
                <a:lnTo>
                  <a:pt x="12961867" y="4384262"/>
                </a:lnTo>
                <a:lnTo>
                  <a:pt x="12950799" y="4442970"/>
                </a:lnTo>
                <a:lnTo>
                  <a:pt x="12914218" y="4500384"/>
                </a:lnTo>
                <a:lnTo>
                  <a:pt x="12856802" y="4536961"/>
                </a:lnTo>
                <a:lnTo>
                  <a:pt x="12798099" y="4548029"/>
                </a:lnTo>
                <a:lnTo>
                  <a:pt x="12756671" y="4549413"/>
                </a:lnTo>
                <a:lnTo>
                  <a:pt x="12705299" y="4549611"/>
                </a:lnTo>
                <a:lnTo>
                  <a:pt x="258145" y="4549611"/>
                </a:lnTo>
                <a:lnTo>
                  <a:pt x="206775" y="4549413"/>
                </a:lnTo>
                <a:lnTo>
                  <a:pt x="165348" y="4548029"/>
                </a:lnTo>
                <a:lnTo>
                  <a:pt x="106640" y="4536961"/>
                </a:lnTo>
                <a:lnTo>
                  <a:pt x="49226" y="4500384"/>
                </a:lnTo>
                <a:lnTo>
                  <a:pt x="12650" y="4442970"/>
                </a:lnTo>
                <a:lnTo>
                  <a:pt x="1581" y="4384262"/>
                </a:lnTo>
                <a:lnTo>
                  <a:pt x="197" y="4342834"/>
                </a:lnTo>
                <a:lnTo>
                  <a:pt x="0" y="429146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492121"/>
            <a:ext cx="11374120" cy="3703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6715" marR="7359015" indent="-374650">
              <a:lnSpc>
                <a:spcPct val="123100"/>
              </a:lnSpc>
              <a:spcBef>
                <a:spcPts val="95"/>
              </a:spcBef>
            </a:pPr>
            <a:r>
              <a:rPr dirty="0" sz="2450" spc="40">
                <a:latin typeface="Arial"/>
                <a:cs typeface="Arial"/>
              </a:rPr>
              <a:t>Hypertext </a:t>
            </a:r>
            <a:r>
              <a:rPr dirty="0" sz="2450" spc="30">
                <a:latin typeface="Arial"/>
                <a:cs typeface="Arial"/>
              </a:rPr>
              <a:t>Transfer </a:t>
            </a:r>
            <a:r>
              <a:rPr dirty="0" sz="2450" spc="55">
                <a:latin typeface="Arial"/>
                <a:cs typeface="Arial"/>
              </a:rPr>
              <a:t>Protocol  </a:t>
            </a:r>
            <a:r>
              <a:rPr dirty="0" sz="2450" spc="40">
                <a:latin typeface="Arial"/>
                <a:cs typeface="Arial"/>
              </a:rPr>
              <a:t>HTTP/1.1 </a:t>
            </a:r>
            <a:r>
              <a:rPr dirty="0" sz="2450" spc="30">
                <a:latin typeface="Arial"/>
                <a:cs typeface="Arial"/>
              </a:rPr>
              <a:t>200</a:t>
            </a:r>
            <a:r>
              <a:rPr dirty="0" sz="2450" spc="150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OK\r\n</a:t>
            </a:r>
            <a:endParaRPr sz="2450">
              <a:latin typeface="Arial"/>
              <a:cs typeface="Arial"/>
            </a:endParaRPr>
          </a:p>
          <a:p>
            <a:pPr marL="386715" marR="5080">
              <a:lnSpc>
                <a:spcPct val="123100"/>
              </a:lnSpc>
            </a:pPr>
            <a:r>
              <a:rPr dirty="0" sz="2450" spc="40">
                <a:latin typeface="Arial"/>
                <a:cs typeface="Arial"/>
              </a:rPr>
              <a:t>Set-Cookie: </a:t>
            </a:r>
            <a:r>
              <a:rPr dirty="0" sz="2450" spc="40">
                <a:solidFill>
                  <a:srgbClr val="FF2600"/>
                </a:solidFill>
                <a:latin typeface="Arial"/>
                <a:cs typeface="Arial"/>
              </a:rPr>
              <a:t>SSID=tsinghua; domain=tsinghua.cn; </a:t>
            </a:r>
            <a:r>
              <a:rPr dirty="0" sz="2450" spc="35">
                <a:solidFill>
                  <a:srgbClr val="FF2600"/>
                </a:solidFill>
                <a:latin typeface="Arial"/>
                <a:cs typeface="Arial"/>
              </a:rPr>
              <a:t>path=/; </a:t>
            </a:r>
            <a:r>
              <a:rPr dirty="0" sz="2450" spc="40">
                <a:solidFill>
                  <a:srgbClr val="FF2600"/>
                </a:solidFill>
                <a:latin typeface="Arial"/>
                <a:cs typeface="Arial"/>
              </a:rPr>
              <a:t>max-age=800 </a:t>
            </a:r>
            <a:r>
              <a:rPr dirty="0" sz="2450" spc="50">
                <a:solidFill>
                  <a:srgbClr val="FF2600"/>
                </a:solidFill>
                <a:latin typeface="Arial"/>
                <a:cs typeface="Arial"/>
              </a:rPr>
              <a:t>\r\n  </a:t>
            </a:r>
            <a:r>
              <a:rPr dirty="0" sz="2450" spc="30">
                <a:latin typeface="Arial"/>
                <a:cs typeface="Arial"/>
              </a:rPr>
              <a:t>Content-Type: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40">
                <a:latin typeface="Arial"/>
                <a:cs typeface="Arial"/>
              </a:rPr>
              <a:t>text/html\r\n</a:t>
            </a:r>
            <a:endParaRPr sz="2450">
              <a:latin typeface="Arial"/>
              <a:cs typeface="Arial"/>
            </a:endParaRPr>
          </a:p>
          <a:p>
            <a:pPr marL="386715" marR="4927600">
              <a:lnSpc>
                <a:spcPct val="123100"/>
              </a:lnSpc>
            </a:pPr>
            <a:r>
              <a:rPr dirty="0" sz="2450" spc="35">
                <a:latin typeface="Arial"/>
                <a:cs typeface="Arial"/>
              </a:rPr>
              <a:t>Date: Thu, </a:t>
            </a:r>
            <a:r>
              <a:rPr dirty="0" sz="2450" spc="25">
                <a:latin typeface="Arial"/>
                <a:cs typeface="Arial"/>
              </a:rPr>
              <a:t>31 </a:t>
            </a:r>
            <a:r>
              <a:rPr dirty="0" sz="2450" spc="30">
                <a:latin typeface="Arial"/>
                <a:cs typeface="Arial"/>
              </a:rPr>
              <a:t>Oct </a:t>
            </a:r>
            <a:r>
              <a:rPr dirty="0" sz="2450" spc="35">
                <a:latin typeface="Arial"/>
                <a:cs typeface="Arial"/>
              </a:rPr>
              <a:t>2019 </a:t>
            </a:r>
            <a:r>
              <a:rPr dirty="0" sz="2450" spc="40">
                <a:latin typeface="Arial"/>
                <a:cs typeface="Arial"/>
              </a:rPr>
              <a:t>07:36:30 </a:t>
            </a:r>
            <a:r>
              <a:rPr dirty="0" sz="2450" spc="50">
                <a:latin typeface="Arial"/>
                <a:cs typeface="Arial"/>
              </a:rPr>
              <a:t>GMT\r\n  </a:t>
            </a:r>
            <a:r>
              <a:rPr dirty="0" sz="2450" spc="40">
                <a:latin typeface="Arial"/>
                <a:cs typeface="Arial"/>
              </a:rPr>
              <a:t>Connection: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keep-alive\r\n</a:t>
            </a:r>
            <a:endParaRPr sz="245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680"/>
              </a:spcBef>
            </a:pPr>
            <a:r>
              <a:rPr dirty="0" sz="2450" spc="35">
                <a:latin typeface="Arial"/>
                <a:cs typeface="Arial"/>
              </a:rPr>
              <a:t>Transfer-Encoding: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chunked\r\n</a:t>
            </a:r>
            <a:endParaRPr sz="2450">
              <a:latin typeface="Arial"/>
              <a:cs typeface="Arial"/>
            </a:endParaRPr>
          </a:p>
          <a:p>
            <a:pPr marL="480059">
              <a:lnSpc>
                <a:spcPct val="100000"/>
              </a:lnSpc>
              <a:spcBef>
                <a:spcPts val="680"/>
              </a:spcBef>
            </a:pPr>
            <a:r>
              <a:rPr dirty="0" sz="2450" spc="40">
                <a:latin typeface="Arial"/>
                <a:cs typeface="Arial"/>
              </a:rPr>
              <a:t>\r\n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05493" y="715916"/>
            <a:ext cx="28936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cooki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10"/>
              <a:t>实例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394" y="2006646"/>
            <a:ext cx="18624134" cy="283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4288" y="2383598"/>
            <a:ext cx="17828895" cy="2042795"/>
          </a:xfrm>
          <a:custGeom>
            <a:avLst/>
            <a:gdLst/>
            <a:ahLst/>
            <a:cxnLst/>
            <a:rect l="l" t="t" r="r" b="b"/>
            <a:pathLst>
              <a:path w="17828895" h="2042795">
                <a:moveTo>
                  <a:pt x="17457462" y="0"/>
                </a:moveTo>
                <a:lnTo>
                  <a:pt x="370886" y="0"/>
                </a:lnTo>
                <a:lnTo>
                  <a:pt x="297081" y="283"/>
                </a:lnTo>
                <a:lnTo>
                  <a:pt x="237561" y="2271"/>
                </a:lnTo>
                <a:lnTo>
                  <a:pt x="190286" y="7667"/>
                </a:lnTo>
                <a:lnTo>
                  <a:pt x="153214" y="18175"/>
                </a:lnTo>
                <a:lnTo>
                  <a:pt x="108849" y="40086"/>
                </a:lnTo>
                <a:lnTo>
                  <a:pt x="70725" y="70725"/>
                </a:lnTo>
                <a:lnTo>
                  <a:pt x="40086" y="108849"/>
                </a:lnTo>
                <a:lnTo>
                  <a:pt x="18175" y="153214"/>
                </a:lnTo>
                <a:lnTo>
                  <a:pt x="7667" y="190286"/>
                </a:lnTo>
                <a:lnTo>
                  <a:pt x="2271" y="237562"/>
                </a:lnTo>
                <a:lnTo>
                  <a:pt x="283" y="297082"/>
                </a:lnTo>
                <a:lnTo>
                  <a:pt x="0" y="370887"/>
                </a:lnTo>
                <a:lnTo>
                  <a:pt x="0" y="1671590"/>
                </a:lnTo>
                <a:lnTo>
                  <a:pt x="283" y="1745395"/>
                </a:lnTo>
                <a:lnTo>
                  <a:pt x="2271" y="1804915"/>
                </a:lnTo>
                <a:lnTo>
                  <a:pt x="7667" y="1852191"/>
                </a:lnTo>
                <a:lnTo>
                  <a:pt x="18175" y="1889263"/>
                </a:lnTo>
                <a:lnTo>
                  <a:pt x="40086" y="1933627"/>
                </a:lnTo>
                <a:lnTo>
                  <a:pt x="70725" y="1971751"/>
                </a:lnTo>
                <a:lnTo>
                  <a:pt x="108849" y="2002390"/>
                </a:lnTo>
                <a:lnTo>
                  <a:pt x="153214" y="2024301"/>
                </a:lnTo>
                <a:lnTo>
                  <a:pt x="190286" y="2034809"/>
                </a:lnTo>
                <a:lnTo>
                  <a:pt x="237561" y="2040205"/>
                </a:lnTo>
                <a:lnTo>
                  <a:pt x="297081" y="2042193"/>
                </a:lnTo>
                <a:lnTo>
                  <a:pt x="370886" y="2042477"/>
                </a:lnTo>
                <a:lnTo>
                  <a:pt x="17457462" y="2042477"/>
                </a:lnTo>
                <a:lnTo>
                  <a:pt x="17531266" y="2042193"/>
                </a:lnTo>
                <a:lnTo>
                  <a:pt x="17590786" y="2040205"/>
                </a:lnTo>
                <a:lnTo>
                  <a:pt x="17638061" y="2034809"/>
                </a:lnTo>
                <a:lnTo>
                  <a:pt x="17675130" y="2024301"/>
                </a:lnTo>
                <a:lnTo>
                  <a:pt x="17719496" y="2002390"/>
                </a:lnTo>
                <a:lnTo>
                  <a:pt x="17757620" y="1971751"/>
                </a:lnTo>
                <a:lnTo>
                  <a:pt x="17788260" y="1933627"/>
                </a:lnTo>
                <a:lnTo>
                  <a:pt x="17810173" y="1889263"/>
                </a:lnTo>
                <a:lnTo>
                  <a:pt x="17820682" y="1852191"/>
                </a:lnTo>
                <a:lnTo>
                  <a:pt x="17826079" y="1804915"/>
                </a:lnTo>
                <a:lnTo>
                  <a:pt x="17828067" y="1745395"/>
                </a:lnTo>
                <a:lnTo>
                  <a:pt x="17828351" y="1671590"/>
                </a:lnTo>
                <a:lnTo>
                  <a:pt x="17828351" y="370887"/>
                </a:lnTo>
                <a:lnTo>
                  <a:pt x="17828067" y="297082"/>
                </a:lnTo>
                <a:lnTo>
                  <a:pt x="17826079" y="237562"/>
                </a:lnTo>
                <a:lnTo>
                  <a:pt x="17820682" y="190286"/>
                </a:lnTo>
                <a:lnTo>
                  <a:pt x="17810173" y="153214"/>
                </a:lnTo>
                <a:lnTo>
                  <a:pt x="17788260" y="108849"/>
                </a:lnTo>
                <a:lnTo>
                  <a:pt x="17757620" y="70725"/>
                </a:lnTo>
                <a:lnTo>
                  <a:pt x="17719496" y="40086"/>
                </a:lnTo>
                <a:lnTo>
                  <a:pt x="17675130" y="18175"/>
                </a:lnTo>
                <a:lnTo>
                  <a:pt x="17638061" y="7667"/>
                </a:lnTo>
                <a:lnTo>
                  <a:pt x="17590786" y="2271"/>
                </a:lnTo>
                <a:lnTo>
                  <a:pt x="17531266" y="283"/>
                </a:lnTo>
                <a:lnTo>
                  <a:pt x="17457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4288" y="2383598"/>
            <a:ext cx="17828895" cy="2042795"/>
          </a:xfrm>
          <a:custGeom>
            <a:avLst/>
            <a:gdLst/>
            <a:ahLst/>
            <a:cxnLst/>
            <a:rect l="l" t="t" r="r" b="b"/>
            <a:pathLst>
              <a:path w="17828895" h="2042795">
                <a:moveTo>
                  <a:pt x="370886" y="0"/>
                </a:moveTo>
                <a:lnTo>
                  <a:pt x="17457457" y="0"/>
                </a:lnTo>
                <a:lnTo>
                  <a:pt x="17531266" y="283"/>
                </a:lnTo>
                <a:lnTo>
                  <a:pt x="17590787" y="2271"/>
                </a:lnTo>
                <a:lnTo>
                  <a:pt x="17638063" y="7667"/>
                </a:lnTo>
                <a:lnTo>
                  <a:pt x="17675137" y="18175"/>
                </a:lnTo>
                <a:lnTo>
                  <a:pt x="17719498" y="40086"/>
                </a:lnTo>
                <a:lnTo>
                  <a:pt x="17757621" y="70725"/>
                </a:lnTo>
                <a:lnTo>
                  <a:pt x="17788261" y="108849"/>
                </a:lnTo>
                <a:lnTo>
                  <a:pt x="17810169" y="153213"/>
                </a:lnTo>
                <a:lnTo>
                  <a:pt x="17820678" y="190286"/>
                </a:lnTo>
                <a:lnTo>
                  <a:pt x="17826075" y="237562"/>
                </a:lnTo>
                <a:lnTo>
                  <a:pt x="17828063" y="297082"/>
                </a:lnTo>
                <a:lnTo>
                  <a:pt x="17828347" y="370886"/>
                </a:lnTo>
                <a:lnTo>
                  <a:pt x="17828347" y="1671589"/>
                </a:lnTo>
                <a:lnTo>
                  <a:pt x="17828063" y="1745394"/>
                </a:lnTo>
                <a:lnTo>
                  <a:pt x="17826075" y="1804914"/>
                </a:lnTo>
                <a:lnTo>
                  <a:pt x="17820678" y="1852190"/>
                </a:lnTo>
                <a:lnTo>
                  <a:pt x="17810169" y="1889262"/>
                </a:lnTo>
                <a:lnTo>
                  <a:pt x="17788261" y="1933627"/>
                </a:lnTo>
                <a:lnTo>
                  <a:pt x="17757621" y="1971751"/>
                </a:lnTo>
                <a:lnTo>
                  <a:pt x="17719498" y="2002390"/>
                </a:lnTo>
                <a:lnTo>
                  <a:pt x="17675137" y="2024301"/>
                </a:lnTo>
                <a:lnTo>
                  <a:pt x="17638063" y="2034809"/>
                </a:lnTo>
                <a:lnTo>
                  <a:pt x="17590787" y="2040205"/>
                </a:lnTo>
                <a:lnTo>
                  <a:pt x="17531266" y="2042193"/>
                </a:lnTo>
                <a:lnTo>
                  <a:pt x="17457457" y="2042477"/>
                </a:lnTo>
                <a:lnTo>
                  <a:pt x="370886" y="2042477"/>
                </a:lnTo>
                <a:lnTo>
                  <a:pt x="297082" y="2042193"/>
                </a:lnTo>
                <a:lnTo>
                  <a:pt x="237562" y="2040205"/>
                </a:lnTo>
                <a:lnTo>
                  <a:pt x="190286" y="2034809"/>
                </a:lnTo>
                <a:lnTo>
                  <a:pt x="153213" y="2024301"/>
                </a:lnTo>
                <a:lnTo>
                  <a:pt x="108849" y="2002390"/>
                </a:lnTo>
                <a:lnTo>
                  <a:pt x="70725" y="1971751"/>
                </a:lnTo>
                <a:lnTo>
                  <a:pt x="40086" y="1933627"/>
                </a:lnTo>
                <a:lnTo>
                  <a:pt x="18175" y="1889262"/>
                </a:lnTo>
                <a:lnTo>
                  <a:pt x="7667" y="1852190"/>
                </a:lnTo>
                <a:lnTo>
                  <a:pt x="2271" y="1804914"/>
                </a:lnTo>
                <a:lnTo>
                  <a:pt x="283" y="1745394"/>
                </a:lnTo>
                <a:lnTo>
                  <a:pt x="0" y="1671589"/>
                </a:lnTo>
                <a:lnTo>
                  <a:pt x="0" y="370886"/>
                </a:lnTo>
                <a:lnTo>
                  <a:pt x="283" y="297082"/>
                </a:lnTo>
                <a:lnTo>
                  <a:pt x="2271" y="237562"/>
                </a:lnTo>
                <a:lnTo>
                  <a:pt x="7667" y="190286"/>
                </a:lnTo>
                <a:lnTo>
                  <a:pt x="18175" y="153213"/>
                </a:lnTo>
                <a:lnTo>
                  <a:pt x="40086" y="108849"/>
                </a:lnTo>
                <a:lnTo>
                  <a:pt x="70725" y="70725"/>
                </a:lnTo>
                <a:lnTo>
                  <a:pt x="108849" y="40086"/>
                </a:lnTo>
                <a:lnTo>
                  <a:pt x="153213" y="18175"/>
                </a:lnTo>
                <a:lnTo>
                  <a:pt x="190286" y="7667"/>
                </a:lnTo>
                <a:lnTo>
                  <a:pt x="237562" y="2271"/>
                </a:lnTo>
                <a:lnTo>
                  <a:pt x="297082" y="283"/>
                </a:lnTo>
                <a:lnTo>
                  <a:pt x="37088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8158" y="2730034"/>
            <a:ext cx="13448030" cy="114490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850" spc="5">
                <a:solidFill>
                  <a:srgbClr val="414141"/>
                </a:solidFill>
                <a:latin typeface="Arial"/>
                <a:cs typeface="Arial"/>
              </a:rPr>
              <a:t>C:\Users\Administrator\AppData\Local\Microsoft\Windows\Temporary Internet</a:t>
            </a:r>
            <a:r>
              <a:rPr dirty="0" sz="2850" spc="-3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414141"/>
                </a:solidFill>
                <a:latin typeface="Arial"/>
                <a:cs typeface="Arial"/>
              </a:rPr>
              <a:t>Files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注意设置显示隐含⽂件和⽂件夹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16821" y="5344759"/>
            <a:ext cx="6983753" cy="5288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79647" y="5386644"/>
            <a:ext cx="6858115" cy="5163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79647" y="5386643"/>
            <a:ext cx="6858634" cy="5163185"/>
          </a:xfrm>
          <a:custGeom>
            <a:avLst/>
            <a:gdLst/>
            <a:ahLst/>
            <a:cxnLst/>
            <a:rect l="l" t="t" r="r" b="b"/>
            <a:pathLst>
              <a:path w="6858634" h="5163184">
                <a:moveTo>
                  <a:pt x="0" y="0"/>
                </a:moveTo>
                <a:lnTo>
                  <a:pt x="0" y="5163128"/>
                </a:lnTo>
                <a:lnTo>
                  <a:pt x="6858103" y="5163128"/>
                </a:lnTo>
                <a:lnTo>
                  <a:pt x="685810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91308" y="5377436"/>
            <a:ext cx="8921194" cy="2168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4133" y="5419319"/>
            <a:ext cx="8795543" cy="2042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54133" y="5419319"/>
            <a:ext cx="8796020" cy="2042795"/>
          </a:xfrm>
          <a:custGeom>
            <a:avLst/>
            <a:gdLst/>
            <a:ahLst/>
            <a:cxnLst/>
            <a:rect l="l" t="t" r="r" b="b"/>
            <a:pathLst>
              <a:path w="8796020" h="2042795">
                <a:moveTo>
                  <a:pt x="0" y="0"/>
                </a:moveTo>
                <a:lnTo>
                  <a:pt x="0" y="2042477"/>
                </a:lnTo>
                <a:lnTo>
                  <a:pt x="8795543" y="2042477"/>
                </a:lnTo>
                <a:lnTo>
                  <a:pt x="879554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26945" y="715916"/>
            <a:ext cx="76504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Windows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7</a:t>
            </a:r>
            <a:r>
              <a:rPr dirty="0" spc="10"/>
              <a:t>中</a:t>
            </a:r>
            <a:r>
              <a:rPr dirty="0" spc="0">
                <a:latin typeface="Arial"/>
                <a:cs typeface="Arial"/>
              </a:rPr>
              <a:t>Cookie</a:t>
            </a:r>
            <a:r>
              <a:rPr dirty="0" spc="10"/>
              <a:t>保存位置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7005" y="5341718"/>
            <a:ext cx="11159388" cy="4672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69830" y="5383601"/>
            <a:ext cx="11033737" cy="4547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69830" y="5383601"/>
            <a:ext cx="11033760" cy="4547870"/>
          </a:xfrm>
          <a:custGeom>
            <a:avLst/>
            <a:gdLst/>
            <a:ahLst/>
            <a:cxnLst/>
            <a:rect l="l" t="t" r="r" b="b"/>
            <a:pathLst>
              <a:path w="11033760" h="4547870">
                <a:moveTo>
                  <a:pt x="0" y="0"/>
                </a:moveTo>
                <a:lnTo>
                  <a:pt x="11033737" y="0"/>
                </a:lnTo>
                <a:lnTo>
                  <a:pt x="11033737" y="4547236"/>
                </a:lnTo>
                <a:lnTo>
                  <a:pt x="0" y="454723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663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3036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241550"/>
          </a:xfrm>
          <a:custGeom>
            <a:avLst/>
            <a:gdLst/>
            <a:ahLst/>
            <a:cxnLst/>
            <a:rect l="l" t="t" r="r" b="b"/>
            <a:pathLst>
              <a:path w="12963525" h="22415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983048"/>
                </a:lnTo>
                <a:lnTo>
                  <a:pt x="197" y="2034418"/>
                </a:lnTo>
                <a:lnTo>
                  <a:pt x="1581" y="2075845"/>
                </a:lnTo>
                <a:lnTo>
                  <a:pt x="12649" y="2134553"/>
                </a:lnTo>
                <a:lnTo>
                  <a:pt x="49226" y="2191967"/>
                </a:lnTo>
                <a:lnTo>
                  <a:pt x="106640" y="2228543"/>
                </a:lnTo>
                <a:lnTo>
                  <a:pt x="165348" y="2239613"/>
                </a:lnTo>
                <a:lnTo>
                  <a:pt x="206776" y="2240996"/>
                </a:lnTo>
                <a:lnTo>
                  <a:pt x="258146" y="2241194"/>
                </a:lnTo>
                <a:lnTo>
                  <a:pt x="12705299" y="2241194"/>
                </a:lnTo>
                <a:lnTo>
                  <a:pt x="12756671" y="2240996"/>
                </a:lnTo>
                <a:lnTo>
                  <a:pt x="12798099" y="2239613"/>
                </a:lnTo>
                <a:lnTo>
                  <a:pt x="12856802" y="2228543"/>
                </a:lnTo>
                <a:lnTo>
                  <a:pt x="12914218" y="2191967"/>
                </a:lnTo>
                <a:lnTo>
                  <a:pt x="12950799" y="2134553"/>
                </a:lnTo>
                <a:lnTo>
                  <a:pt x="12961867" y="2075845"/>
                </a:lnTo>
                <a:lnTo>
                  <a:pt x="12963250" y="2034418"/>
                </a:lnTo>
                <a:lnTo>
                  <a:pt x="12963448" y="198304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2241550"/>
          </a:xfrm>
          <a:custGeom>
            <a:avLst/>
            <a:gdLst/>
            <a:ahLst/>
            <a:cxnLst/>
            <a:rect l="l" t="t" r="r" b="b"/>
            <a:pathLst>
              <a:path w="12963525" h="22415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983048"/>
                </a:lnTo>
                <a:lnTo>
                  <a:pt x="12963250" y="2034418"/>
                </a:lnTo>
                <a:lnTo>
                  <a:pt x="12961867" y="2075845"/>
                </a:lnTo>
                <a:lnTo>
                  <a:pt x="12950799" y="2134553"/>
                </a:lnTo>
                <a:lnTo>
                  <a:pt x="12914218" y="2191967"/>
                </a:lnTo>
                <a:lnTo>
                  <a:pt x="12856802" y="2228543"/>
                </a:lnTo>
                <a:lnTo>
                  <a:pt x="12798099" y="2239613"/>
                </a:lnTo>
                <a:lnTo>
                  <a:pt x="12756671" y="2240996"/>
                </a:lnTo>
                <a:lnTo>
                  <a:pt x="12705299" y="2241194"/>
                </a:lnTo>
                <a:lnTo>
                  <a:pt x="258145" y="2241194"/>
                </a:lnTo>
                <a:lnTo>
                  <a:pt x="206775" y="2240996"/>
                </a:lnTo>
                <a:lnTo>
                  <a:pt x="165348" y="2239613"/>
                </a:lnTo>
                <a:lnTo>
                  <a:pt x="106640" y="2228543"/>
                </a:lnTo>
                <a:lnTo>
                  <a:pt x="49226" y="2191967"/>
                </a:lnTo>
                <a:lnTo>
                  <a:pt x="12650" y="2134553"/>
                </a:lnTo>
                <a:lnTo>
                  <a:pt x="1581" y="2075845"/>
                </a:lnTo>
                <a:lnTo>
                  <a:pt x="197" y="2034418"/>
                </a:lnTo>
                <a:lnTo>
                  <a:pt x="0" y="198304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420246"/>
            <a:ext cx="10533380" cy="146050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300" spc="50">
                <a:latin typeface="Microsoft JhengHei UI"/>
                <a:cs typeface="Microsoft JhengHei UI"/>
              </a:rPr>
              <a:t>访问</a:t>
            </a:r>
            <a:r>
              <a:rPr dirty="0" sz="3300" spc="50">
                <a:latin typeface="Arial"/>
                <a:cs typeface="Arial"/>
              </a:rPr>
              <a:t>news.163.com</a:t>
            </a:r>
            <a:r>
              <a:rPr dirty="0" sz="3300" spc="50">
                <a:latin typeface="Microsoft JhengHei UI"/>
                <a:cs typeface="Microsoft JhengHei UI"/>
              </a:rPr>
              <a:t>；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50">
                <a:latin typeface="Microsoft JhengHei UI"/>
                <a:cs typeface="Microsoft JhengHei UI"/>
              </a:rPr>
              <a:t>在地址栏中输⼊：</a:t>
            </a:r>
            <a:r>
              <a:rPr dirty="0" sz="3300" spc="50">
                <a:latin typeface="Arial"/>
                <a:cs typeface="Arial"/>
              </a:rPr>
              <a:t>javascript:alert</a:t>
            </a:r>
            <a:r>
              <a:rPr dirty="0" sz="3300" spc="204">
                <a:latin typeface="Arial"/>
                <a:cs typeface="Arial"/>
              </a:rPr>
              <a:t> </a:t>
            </a:r>
            <a:r>
              <a:rPr dirty="0" sz="3300" spc="50">
                <a:latin typeface="Arial"/>
                <a:cs typeface="Arial"/>
              </a:rPr>
              <a:t>(document.</a:t>
            </a:r>
            <a:r>
              <a:rPr dirty="0" sz="3300" spc="204">
                <a:latin typeface="Arial"/>
                <a:cs typeface="Arial"/>
              </a:rPr>
              <a:t> </a:t>
            </a:r>
            <a:r>
              <a:rPr dirty="0" sz="3300" spc="50">
                <a:latin typeface="Arial"/>
                <a:cs typeface="Arial"/>
              </a:rPr>
              <a:t>cookie)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943158" y="715916"/>
            <a:ext cx="62185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news.163.com</a:t>
            </a:r>
            <a:r>
              <a:rPr dirty="0" spc="10"/>
              <a:t>的</a:t>
            </a:r>
            <a:r>
              <a:rPr dirty="0" spc="0">
                <a:latin typeface="Arial"/>
                <a:cs typeface="Arial"/>
              </a:rPr>
              <a:t>Cookie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solidFill>
                  <a:srgbClr val="FF2600"/>
                </a:solidFill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682137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506" y="2631198"/>
            <a:ext cx="904430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⼀次</a:t>
            </a:r>
            <a:r>
              <a:rPr dirty="0" sz="2800" spc="60">
                <a:latin typeface="Arial"/>
                <a:cs typeface="Arial"/>
              </a:rPr>
              <a:t>HTTP</a:t>
            </a:r>
            <a:r>
              <a:rPr dirty="0" sz="2800" spc="75">
                <a:latin typeface="Microsoft JhengHei UI"/>
                <a:cs typeface="Microsoft JhengHei UI"/>
              </a:rPr>
              <a:t>操作称为⼀个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事务，其⼯作过程可分为四步</a:t>
            </a:r>
            <a:r>
              <a:rPr dirty="0" sz="2800" spc="25">
                <a:latin typeface="Microsoft JhengHei UI"/>
                <a:cs typeface="Microsoft JhengHei UI"/>
              </a:rPr>
              <a:t>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4068" y="3297009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4526754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141626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756500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5928" y="3062179"/>
            <a:ext cx="11015980" cy="3703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7160">
              <a:lnSpc>
                <a:spcPct val="144100"/>
              </a:lnSpc>
              <a:spcBef>
                <a:spcPts val="95"/>
              </a:spcBef>
            </a:pPr>
            <a:r>
              <a:rPr dirty="0" sz="2800" spc="75">
                <a:latin typeface="Microsoft JhengHei UI"/>
                <a:cs typeface="Microsoft JhengHei UI"/>
              </a:rPr>
              <a:t>⾸先客户机与服务器需要建⽴连接。只要单击某个超级链接</a:t>
            </a:r>
            <a:r>
              <a:rPr dirty="0" sz="2800" spc="65">
                <a:latin typeface="Microsoft JhengHei UI"/>
                <a:cs typeface="Microsoft JhengHei UI"/>
              </a:rPr>
              <a:t>，</a:t>
            </a:r>
            <a:r>
              <a:rPr dirty="0" sz="2800" spc="65">
                <a:latin typeface="Arial"/>
                <a:cs typeface="Arial"/>
              </a:rPr>
              <a:t>HTTP  </a:t>
            </a:r>
            <a:r>
              <a:rPr dirty="0" sz="2800" spc="75">
                <a:latin typeface="Microsoft JhengHei UI"/>
                <a:cs typeface="Microsoft JhengHei UI"/>
              </a:rPr>
              <a:t>的⼯作开始；</a:t>
            </a:r>
            <a:endParaRPr sz="2800">
              <a:latin typeface="Microsoft JhengHei UI"/>
              <a:cs typeface="Microsoft JhengHei UI"/>
            </a:endParaRPr>
          </a:p>
          <a:p>
            <a:pPr marL="12700" marR="3668395">
              <a:lnSpc>
                <a:spcPct val="144100"/>
              </a:lnSpc>
            </a:pPr>
            <a:r>
              <a:rPr dirty="0" sz="2800" spc="75">
                <a:latin typeface="Microsoft JhengHei UI"/>
                <a:cs typeface="Microsoft JhengHei UI"/>
              </a:rPr>
              <a:t>建⽴连接后，客户机发送⼀个请求给服务器；  服务器接到请求后，给予相应的响应信息；</a:t>
            </a:r>
            <a:endParaRPr sz="28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300"/>
              </a:lnSpc>
              <a:spcBef>
                <a:spcPts val="90"/>
              </a:spcBef>
            </a:pPr>
            <a:r>
              <a:rPr dirty="0" sz="2800" spc="75">
                <a:latin typeface="Microsoft JhengHei UI"/>
                <a:cs typeface="Microsoft JhengHei UI"/>
              </a:rPr>
              <a:t>客户端接收服务器所返回的信息通过浏览器显示在⽤户的显示屏上，  然后客户机与服务器断开连接。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22872" y="790252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2872" y="903128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9533" y="7718678"/>
            <a:ext cx="10144760" cy="2295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8600">
              <a:lnSpc>
                <a:spcPct val="129900"/>
              </a:lnSpc>
              <a:spcBef>
                <a:spcPts val="95"/>
              </a:spcBef>
            </a:pPr>
            <a:r>
              <a:rPr dirty="0" sz="2850" spc="25">
                <a:latin typeface="Microsoft JhengHei UI"/>
                <a:cs typeface="Microsoft JhengHei UI"/>
              </a:rPr>
              <a:t>以上过程中的某⼀步出现错误，那么产⽣错误的信息将返回到 </a:t>
            </a:r>
            <a:r>
              <a:rPr dirty="0" sz="2850" spc="30">
                <a:latin typeface="Microsoft JhengHei UI"/>
                <a:cs typeface="Microsoft JhengHei UI"/>
              </a:rPr>
              <a:t>客户端，由显示屏输出。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540"/>
              </a:lnSpc>
              <a:spcBef>
                <a:spcPts val="24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对于⽤户来说，这些过程是由</a:t>
            </a:r>
            <a:r>
              <a:rPr dirty="0" sz="2850" spc="15">
                <a:latin typeface="Arial"/>
                <a:cs typeface="Arial"/>
              </a:rPr>
              <a:t>HTT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25">
                <a:latin typeface="Microsoft JhengHei UI"/>
                <a:cs typeface="Microsoft JhengHei UI"/>
              </a:rPr>
              <a:t>⾃⼰完成的，⽤户只要⽤⿏ </a:t>
            </a:r>
            <a:r>
              <a:rPr dirty="0" sz="2850" spc="30">
                <a:latin typeface="Microsoft JhengHei UI"/>
                <a:cs typeface="Microsoft JhengHei UI"/>
              </a:rPr>
              <a:t>标点击，等待信息显示就可以了。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514783" y="715916"/>
            <a:ext cx="50749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什么是</a:t>
            </a:r>
            <a:r>
              <a:rPr dirty="0" spc="0">
                <a:latin typeface="Arial"/>
                <a:cs typeface="Arial"/>
              </a:rPr>
              <a:t>HTTP</a:t>
            </a:r>
            <a:r>
              <a:rPr dirty="0" spc="10"/>
              <a:t>的事务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9077" y="2689761"/>
            <a:ext cx="4006850" cy="7386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应⽤层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8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5">
                <a:latin typeface="Arial"/>
                <a:cs typeface="Arial"/>
              </a:rPr>
              <a:t>WW</a:t>
            </a:r>
            <a:r>
              <a:rPr dirty="0" sz="3600" spc="-10">
                <a:latin typeface="Arial"/>
                <a:cs typeface="Arial"/>
              </a:rPr>
              <a:t>W</a:t>
            </a:r>
            <a:r>
              <a:rPr dirty="0" sz="3600" spc="-10">
                <a:latin typeface="Microsoft JhengHei UI"/>
                <a:cs typeface="Microsoft JhengHei UI"/>
              </a:rPr>
              <a:t>⼯作流程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latin typeface="Arial"/>
                <a:cs typeface="Arial"/>
              </a:rPr>
              <a:t>HTTP</a:t>
            </a:r>
            <a:r>
              <a:rPr dirty="0" sz="3600" spc="-10">
                <a:latin typeface="Microsoft JhengHei UI"/>
                <a:cs typeface="Microsoft JhengHei UI"/>
              </a:rPr>
              <a:t>的特点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48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⽆连接的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1244600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⽆状态的</a:t>
            </a:r>
            <a:endParaRPr sz="3600">
              <a:latin typeface="Microsoft JhengHei UI"/>
              <a:cs typeface="Microsoft JhengHei UI"/>
            </a:endParaRPr>
          </a:p>
          <a:p>
            <a:pPr lvl="2" marL="1243965" indent="-498475">
              <a:lnSpc>
                <a:spcPct val="100000"/>
              </a:lnSpc>
              <a:spcBef>
                <a:spcPts val="1710"/>
              </a:spcBef>
              <a:buSzPct val="144444"/>
              <a:buChar char="•"/>
              <a:tabLst>
                <a:tab pos="1244600" algn="l"/>
              </a:tabLst>
            </a:pPr>
            <a:r>
              <a:rPr dirty="0" sz="3600" spc="-5">
                <a:latin typeface="Arial"/>
                <a:cs typeface="Arial"/>
              </a:rPr>
              <a:t>cookie</a:t>
            </a:r>
            <a:endParaRPr sz="3600">
              <a:latin typeface="Arial"/>
              <a:cs typeface="Arial"/>
            </a:endParaRPr>
          </a:p>
          <a:p>
            <a:pPr lvl="1" marL="877569" indent="-498475">
              <a:lnSpc>
                <a:spcPct val="100000"/>
              </a:lnSpc>
              <a:spcBef>
                <a:spcPts val="1910"/>
              </a:spcBef>
              <a:buSzPct val="144444"/>
              <a:buChar char="•"/>
              <a:tabLst>
                <a:tab pos="878205" algn="l"/>
              </a:tabLst>
            </a:pPr>
            <a:r>
              <a:rPr dirty="0" sz="3600" spc="-10">
                <a:solidFill>
                  <a:srgbClr val="FF2600"/>
                </a:solidFill>
                <a:latin typeface="Arial"/>
                <a:cs typeface="Arial"/>
              </a:rPr>
              <a:t>HTTP</a:t>
            </a:r>
            <a:r>
              <a:rPr dirty="0" sz="3600" spc="-10">
                <a:solidFill>
                  <a:srgbClr val="FF2600"/>
                </a:solidFill>
                <a:latin typeface="Microsoft JhengHei UI"/>
                <a:cs typeface="Microsoft JhengHei UI"/>
              </a:rPr>
              <a:t>事务</a:t>
            </a:r>
            <a:endParaRPr sz="3600">
              <a:latin typeface="Microsoft JhengHei UI"/>
              <a:cs typeface="Microsoft JhengHei UI"/>
            </a:endParaRPr>
          </a:p>
          <a:p>
            <a:pPr lvl="1" marL="877569" indent="-498475">
              <a:lnSpc>
                <a:spcPct val="100000"/>
              </a:lnSpc>
              <a:spcBef>
                <a:spcPts val="247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>
                <a:latin typeface="Microsoft JhengHei UI"/>
                <a:cs typeface="Microsoft JhengHei UI"/>
              </a:rPr>
              <a:t>持续连接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第6章 应用层</dc:title>
  <dcterms:created xsi:type="dcterms:W3CDTF">2022-02-16T13:34:04Z</dcterms:created>
  <dcterms:modified xsi:type="dcterms:W3CDTF">2022-02-16T13:34:04Z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2021-06-06T00:00:00Z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2022-02-16T00:00:00Z</vt:filetime>
  </property>
</Properties>
</file>